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56" r:id="rId2"/>
    <p:sldId id="387" r:id="rId3"/>
    <p:sldId id="388" r:id="rId4"/>
    <p:sldId id="390" r:id="rId5"/>
    <p:sldId id="389" r:id="rId6"/>
    <p:sldId id="392" r:id="rId7"/>
    <p:sldId id="425" r:id="rId8"/>
    <p:sldId id="428" r:id="rId9"/>
    <p:sldId id="429" r:id="rId10"/>
    <p:sldId id="426" r:id="rId11"/>
    <p:sldId id="393" r:id="rId12"/>
    <p:sldId id="394" r:id="rId13"/>
    <p:sldId id="395" r:id="rId14"/>
    <p:sldId id="465" r:id="rId15"/>
    <p:sldId id="468" r:id="rId16"/>
    <p:sldId id="472" r:id="rId17"/>
    <p:sldId id="460" r:id="rId18"/>
    <p:sldId id="461" r:id="rId19"/>
    <p:sldId id="474" r:id="rId20"/>
    <p:sldId id="424" r:id="rId21"/>
    <p:sldId id="427" r:id="rId22"/>
    <p:sldId id="479" r:id="rId23"/>
    <p:sldId id="391" r:id="rId24"/>
    <p:sldId id="398" r:id="rId25"/>
    <p:sldId id="397" r:id="rId26"/>
    <p:sldId id="399" r:id="rId27"/>
    <p:sldId id="402" r:id="rId28"/>
    <p:sldId id="404" r:id="rId29"/>
    <p:sldId id="407" r:id="rId30"/>
    <p:sldId id="396" r:id="rId31"/>
    <p:sldId id="408" r:id="rId32"/>
    <p:sldId id="409" r:id="rId33"/>
    <p:sldId id="448" r:id="rId34"/>
    <p:sldId id="449" r:id="rId35"/>
    <p:sldId id="411" r:id="rId36"/>
    <p:sldId id="456" r:id="rId37"/>
    <p:sldId id="412" r:id="rId38"/>
    <p:sldId id="418" r:id="rId39"/>
    <p:sldId id="419" r:id="rId40"/>
    <p:sldId id="423" r:id="rId41"/>
    <p:sldId id="410" r:id="rId42"/>
    <p:sldId id="420" r:id="rId43"/>
    <p:sldId id="441" r:id="rId44"/>
    <p:sldId id="491" r:id="rId45"/>
    <p:sldId id="492" r:id="rId46"/>
    <p:sldId id="467" r:id="rId47"/>
    <p:sldId id="400" r:id="rId48"/>
    <p:sldId id="464" r:id="rId49"/>
    <p:sldId id="470" r:id="rId50"/>
    <p:sldId id="471" r:id="rId51"/>
    <p:sldId id="473" r:id="rId52"/>
    <p:sldId id="475" r:id="rId53"/>
    <p:sldId id="476" r:id="rId54"/>
    <p:sldId id="477" r:id="rId55"/>
    <p:sldId id="493" r:id="rId56"/>
    <p:sldId id="421" r:id="rId57"/>
    <p:sldId id="401" r:id="rId58"/>
    <p:sldId id="422" r:id="rId59"/>
    <p:sldId id="457" r:id="rId60"/>
    <p:sldId id="458" r:id="rId61"/>
    <p:sldId id="438" r:id="rId62"/>
    <p:sldId id="478" r:id="rId63"/>
    <p:sldId id="440" r:id="rId64"/>
    <p:sldId id="434" r:id="rId65"/>
    <p:sldId id="442" r:id="rId66"/>
    <p:sldId id="452" r:id="rId67"/>
    <p:sldId id="431" r:id="rId68"/>
    <p:sldId id="443" r:id="rId69"/>
    <p:sldId id="436" r:id="rId70"/>
    <p:sldId id="451" r:id="rId71"/>
    <p:sldId id="480" r:id="rId72"/>
    <p:sldId id="481" r:id="rId73"/>
    <p:sldId id="482" r:id="rId74"/>
    <p:sldId id="483" r:id="rId75"/>
    <p:sldId id="484" r:id="rId76"/>
    <p:sldId id="485" r:id="rId77"/>
    <p:sldId id="486" r:id="rId78"/>
    <p:sldId id="487" r:id="rId79"/>
    <p:sldId id="488" r:id="rId80"/>
    <p:sldId id="489" r:id="rId81"/>
    <p:sldId id="490" r:id="rId82"/>
  </p:sldIdLst>
  <p:sldSz cx="9144000" cy="6858000" type="screen4x3"/>
  <p:notesSz cx="6797675" cy="9926638"/>
  <p:defaultTextStyle>
    <a:defPPr>
      <a:defRPr lang="ru-RU"/>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Раздел по умолчанию" id="{5C752BA9-2AE9-417B-A49E-5ADEAB5C25D8}">
          <p14:sldIdLst>
            <p14:sldId id="256"/>
            <p14:sldId id="387"/>
            <p14:sldId id="388"/>
            <p14:sldId id="390"/>
            <p14:sldId id="389"/>
            <p14:sldId id="392"/>
            <p14:sldId id="425"/>
            <p14:sldId id="428"/>
            <p14:sldId id="429"/>
            <p14:sldId id="426"/>
            <p14:sldId id="393"/>
            <p14:sldId id="394"/>
            <p14:sldId id="395"/>
            <p14:sldId id="465"/>
            <p14:sldId id="468"/>
            <p14:sldId id="472"/>
            <p14:sldId id="460"/>
            <p14:sldId id="461"/>
            <p14:sldId id="474"/>
            <p14:sldId id="424"/>
            <p14:sldId id="427"/>
            <p14:sldId id="479"/>
            <p14:sldId id="391"/>
            <p14:sldId id="398"/>
            <p14:sldId id="397"/>
            <p14:sldId id="399"/>
            <p14:sldId id="402"/>
            <p14:sldId id="404"/>
            <p14:sldId id="407"/>
            <p14:sldId id="396"/>
            <p14:sldId id="408"/>
            <p14:sldId id="409"/>
            <p14:sldId id="448"/>
            <p14:sldId id="449"/>
            <p14:sldId id="411"/>
            <p14:sldId id="456"/>
            <p14:sldId id="412"/>
            <p14:sldId id="418"/>
            <p14:sldId id="419"/>
            <p14:sldId id="423"/>
            <p14:sldId id="410"/>
            <p14:sldId id="420"/>
            <p14:sldId id="441"/>
            <p14:sldId id="491"/>
            <p14:sldId id="492"/>
            <p14:sldId id="467"/>
            <p14:sldId id="400"/>
            <p14:sldId id="464"/>
            <p14:sldId id="470"/>
            <p14:sldId id="471"/>
            <p14:sldId id="473"/>
            <p14:sldId id="475"/>
            <p14:sldId id="476"/>
            <p14:sldId id="477"/>
            <p14:sldId id="493"/>
            <p14:sldId id="421"/>
            <p14:sldId id="401"/>
            <p14:sldId id="422"/>
            <p14:sldId id="457"/>
            <p14:sldId id="458"/>
            <p14:sldId id="438"/>
            <p14:sldId id="478"/>
            <p14:sldId id="440"/>
            <p14:sldId id="434"/>
            <p14:sldId id="442"/>
            <p14:sldId id="452"/>
            <p14:sldId id="431"/>
            <p14:sldId id="443"/>
            <p14:sldId id="436"/>
            <p14:sldId id="451"/>
            <p14:sldId id="480"/>
            <p14:sldId id="481"/>
            <p14:sldId id="482"/>
            <p14:sldId id="483"/>
            <p14:sldId id="484"/>
            <p14:sldId id="485"/>
            <p14:sldId id="486"/>
            <p14:sldId id="487"/>
            <p14:sldId id="488"/>
            <p14:sldId id="489"/>
            <p14:sldId id="4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2C265"/>
    <a:srgbClr val="33CC33"/>
    <a:srgbClr val="00CC00"/>
    <a:srgbClr val="117E0C"/>
    <a:srgbClr val="FFFFFF"/>
    <a:srgbClr val="64E331"/>
    <a:srgbClr val="607731"/>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B344D84-9AFB-497E-A393-DC336BA19D2E}" styleName="Средний стиль 3 — акцент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7072" autoAdjust="0"/>
  </p:normalViewPr>
  <p:slideViewPr>
    <p:cSldViewPr>
      <p:cViewPr varScale="1">
        <p:scale>
          <a:sx n="110" d="100"/>
          <a:sy n="110" d="100"/>
        </p:scale>
        <p:origin x="1674" y="96"/>
      </p:cViewPr>
      <p:guideLst>
        <p:guide orient="horz" pos="2160"/>
        <p:guide pos="2880"/>
      </p:guideLst>
    </p:cSldViewPr>
  </p:slideViewPr>
  <p:outlineViewPr>
    <p:cViewPr>
      <p:scale>
        <a:sx n="33" d="100"/>
        <a:sy n="33" d="100"/>
      </p:scale>
      <p:origin x="0" y="46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SV\Downloads\&#1079;&#1074;&#1110;&#1090;%20&#1075;&#1086;&#1083;&#1086;&#1074;&#1080;%202025%20(1).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50"/>
      <c:rotY val="0"/>
      <c:rAngAx val="1"/>
    </c:view3D>
    <c:floor>
      <c:thickness val="0"/>
    </c:floor>
    <c:sideWall>
      <c:thickness val="0"/>
    </c:sideWall>
    <c:backWall>
      <c:thickness val="0"/>
    </c:backWall>
    <c:plotArea>
      <c:layout/>
      <c:pie3DChart>
        <c:varyColors val="1"/>
        <c:ser>
          <c:idx val="0"/>
          <c:order val="0"/>
          <c:dPt>
            <c:idx val="0"/>
            <c:bubble3D val="0"/>
            <c:spPr>
              <a:solidFill>
                <a:srgbClr val="4285F4"/>
              </a:solidFill>
            </c:spPr>
            <c:extLst>
              <c:ext xmlns:c16="http://schemas.microsoft.com/office/drawing/2014/chart" uri="{C3380CC4-5D6E-409C-BE32-E72D297353CC}">
                <c16:uniqueId val="{00000001-82AE-415B-A737-B95375317F2F}"/>
              </c:ext>
            </c:extLst>
          </c:dPt>
          <c:dPt>
            <c:idx val="1"/>
            <c:bubble3D val="0"/>
            <c:spPr>
              <a:solidFill>
                <a:srgbClr val="EA4335"/>
              </a:solidFill>
            </c:spPr>
            <c:extLst>
              <c:ext xmlns:c16="http://schemas.microsoft.com/office/drawing/2014/chart" uri="{C3380CC4-5D6E-409C-BE32-E72D297353CC}">
                <c16:uniqueId val="{00000003-82AE-415B-A737-B95375317F2F}"/>
              </c:ext>
            </c:extLst>
          </c:dPt>
          <c:dLbls>
            <c:dLbl>
              <c:idx val="2"/>
              <c:delete val="1"/>
              <c:extLst>
                <c:ext xmlns:c15="http://schemas.microsoft.com/office/drawing/2012/chart" uri="{CE6537A1-D6FC-4f65-9D91-7224C49458BB}"/>
                <c:ext xmlns:c16="http://schemas.microsoft.com/office/drawing/2014/chart" uri="{C3380CC4-5D6E-409C-BE32-E72D297353CC}">
                  <c16:uniqueId val="{00000002-F225-42C0-8654-A669730E361A}"/>
                </c:ext>
              </c:extLst>
            </c:dLbl>
            <c:dLbl>
              <c:idx val="3"/>
              <c:delete val="1"/>
              <c:extLst>
                <c:ext xmlns:c15="http://schemas.microsoft.com/office/drawing/2012/chart" uri="{CE6537A1-D6FC-4f65-9D91-7224C49458BB}"/>
                <c:ext xmlns:c16="http://schemas.microsoft.com/office/drawing/2014/chart" uri="{C3380CC4-5D6E-409C-BE32-E72D297353CC}">
                  <c16:uniqueId val="{00000003-F225-42C0-8654-A669730E361A}"/>
                </c:ext>
              </c:extLst>
            </c:dLbl>
            <c:dLbl>
              <c:idx val="4"/>
              <c:delete val="1"/>
              <c:extLst>
                <c:ext xmlns:c15="http://schemas.microsoft.com/office/drawing/2012/chart" uri="{CE6537A1-D6FC-4f65-9D91-7224C49458BB}"/>
                <c:ext xmlns:c16="http://schemas.microsoft.com/office/drawing/2014/chart" uri="{C3380CC4-5D6E-409C-BE32-E72D297353CC}">
                  <c16:uniqueId val="{00000004-F225-42C0-8654-A669730E361A}"/>
                </c:ext>
              </c:extLst>
            </c:dLbl>
            <c:dLbl>
              <c:idx val="5"/>
              <c:delete val="1"/>
              <c:extLst>
                <c:ext xmlns:c15="http://schemas.microsoft.com/office/drawing/2012/chart" uri="{CE6537A1-D6FC-4f65-9D91-7224C49458BB}"/>
                <c:ext xmlns:c16="http://schemas.microsoft.com/office/drawing/2014/chart" uri="{C3380CC4-5D6E-409C-BE32-E72D297353CC}">
                  <c16:uniqueId val="{00000005-F225-42C0-8654-A669730E361A}"/>
                </c:ext>
              </c:extLst>
            </c:dLbl>
            <c:dLbl>
              <c:idx val="6"/>
              <c:delete val="1"/>
              <c:extLst>
                <c:ext xmlns:c15="http://schemas.microsoft.com/office/drawing/2012/chart" uri="{CE6537A1-D6FC-4f65-9D91-7224C49458BB}"/>
                <c:ext xmlns:c16="http://schemas.microsoft.com/office/drawing/2014/chart" uri="{C3380CC4-5D6E-409C-BE32-E72D297353CC}">
                  <c16:uniqueId val="{00000006-F225-42C0-8654-A669730E361A}"/>
                </c:ext>
              </c:extLst>
            </c:dLbl>
            <c:dLbl>
              <c:idx val="7"/>
              <c:delete val="1"/>
              <c:extLst>
                <c:ext xmlns:c15="http://schemas.microsoft.com/office/drawing/2012/chart" uri="{CE6537A1-D6FC-4f65-9D91-7224C49458BB}"/>
                <c:ext xmlns:c16="http://schemas.microsoft.com/office/drawing/2014/chart" uri="{C3380CC4-5D6E-409C-BE32-E72D297353CC}">
                  <c16:uniqueId val="{00000007-F225-42C0-8654-A669730E361A}"/>
                </c:ext>
              </c:extLst>
            </c:dLbl>
            <c:dLbl>
              <c:idx val="8"/>
              <c:delete val="1"/>
              <c:extLst>
                <c:ext xmlns:c15="http://schemas.microsoft.com/office/drawing/2012/chart" uri="{CE6537A1-D6FC-4f65-9D91-7224C49458BB}"/>
                <c:ext xmlns:c16="http://schemas.microsoft.com/office/drawing/2014/chart" uri="{C3380CC4-5D6E-409C-BE32-E72D297353CC}">
                  <c16:uniqueId val="{00000008-F225-42C0-8654-A669730E361A}"/>
                </c:ext>
              </c:extLst>
            </c:dLbl>
            <c:dLbl>
              <c:idx val="9"/>
              <c:delete val="1"/>
              <c:extLst>
                <c:ext xmlns:c15="http://schemas.microsoft.com/office/drawing/2012/chart" uri="{CE6537A1-D6FC-4f65-9D91-7224C49458BB}"/>
                <c:ext xmlns:c16="http://schemas.microsoft.com/office/drawing/2014/chart" uri="{C3380CC4-5D6E-409C-BE32-E72D297353CC}">
                  <c16:uniqueId val="{00000009-F225-42C0-8654-A669730E361A}"/>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 звіт 2023'!$A$5:$A$14</c:f>
              <c:strCache>
                <c:ptCount val="2"/>
                <c:pt idx="0">
                  <c:v>Власні надходження </c:v>
                </c:pt>
                <c:pt idx="1">
                  <c:v>Офіційні трансферти </c:v>
                </c:pt>
              </c:strCache>
            </c:strRef>
          </c:cat>
          <c:val>
            <c:numRef>
              <c:f>' звіт 2023'!$B$5:$B$14</c:f>
              <c:numCache>
                <c:formatCode>#,##0\ [$грн. -422]</c:formatCode>
                <c:ptCount val="10"/>
                <c:pt idx="0">
                  <c:v>57839421.420000002</c:v>
                </c:pt>
                <c:pt idx="1">
                  <c:v>85882179.200000003</c:v>
                </c:pt>
              </c:numCache>
            </c:numRef>
          </c:val>
          <c:extLst>
            <c:ext xmlns:c16="http://schemas.microsoft.com/office/drawing/2014/chart" uri="{C3380CC4-5D6E-409C-BE32-E72D297353CC}">
              <c16:uniqueId val="{0000000C-82AE-415B-A737-B95375317F2F}"/>
            </c:ext>
          </c:extLst>
        </c:ser>
        <c:dLbls>
          <c:showLegendKey val="0"/>
          <c:showVal val="0"/>
          <c:showCatName val="0"/>
          <c:showSerName val="0"/>
          <c:showPercent val="0"/>
          <c:showBubbleSize val="0"/>
          <c:showLeaderLines val="1"/>
        </c:dLbls>
      </c:pie3DChart>
    </c:plotArea>
    <c:legend>
      <c:legendPos val="r"/>
      <c:legendEntry>
        <c:idx val="2"/>
        <c:delete val="1"/>
      </c:legendEntry>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overlay val="0"/>
      <c:txPr>
        <a:bodyPr/>
        <a:lstStyle/>
        <a:p>
          <a:pPr lvl="0">
            <a:defRPr sz="1200" b="0">
              <a:solidFill>
                <a:srgbClr val="1A1A1A"/>
              </a:solidFill>
              <a:latin typeface="+mn-lt"/>
            </a:defRPr>
          </a:pPr>
          <a:endParaRPr lang="ru-UA"/>
        </a:p>
      </c:txPr>
    </c:legend>
    <c:plotVisOnly val="1"/>
    <c:dispBlanksAs val="zero"/>
    <c:showDLblsOverMax val="1"/>
  </c:chart>
  <c:spPr>
    <a:solidFill>
      <a:srgbClr val="FFFFFF">
        <a:alpha val="0"/>
      </a:srgbClr>
    </a:solidFill>
  </c:spPr>
  <c:externalData r:id="rId2">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94CBDA5D-A5E7-8C1A-A69D-39B678EB894A}"/>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cs typeface="Arial" panose="020B0604020202020204" pitchFamily="34" charset="0"/>
              </a:defRPr>
            </a:lvl1pPr>
          </a:lstStyle>
          <a:p>
            <a:pPr>
              <a:defRPr/>
            </a:pPr>
            <a:endParaRPr lang="x-none"/>
          </a:p>
        </p:txBody>
      </p:sp>
      <p:sp>
        <p:nvSpPr>
          <p:cNvPr id="3" name="Дата 2">
            <a:extLst>
              <a:ext uri="{FF2B5EF4-FFF2-40B4-BE49-F238E27FC236}">
                <a16:creationId xmlns:a16="http://schemas.microsoft.com/office/drawing/2014/main" id="{A771C5EC-642A-3600-82D8-31BFE170A593}"/>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cs typeface="Arial" panose="020B0604020202020204" pitchFamily="34" charset="0"/>
              </a:defRPr>
            </a:lvl1pPr>
          </a:lstStyle>
          <a:p>
            <a:pPr>
              <a:defRPr/>
            </a:pPr>
            <a:fld id="{EE1741A9-B98C-4A98-BF66-841B700A0E08}" type="datetimeFigureOut">
              <a:rPr lang="en-US"/>
              <a:pPr>
                <a:defRPr/>
              </a:pPr>
              <a:t>6/1/2026</a:t>
            </a:fld>
            <a:endParaRPr lang="x-none"/>
          </a:p>
        </p:txBody>
      </p:sp>
      <p:sp>
        <p:nvSpPr>
          <p:cNvPr id="4" name="Образ слайда 3">
            <a:extLst>
              <a:ext uri="{FF2B5EF4-FFF2-40B4-BE49-F238E27FC236}">
                <a16:creationId xmlns:a16="http://schemas.microsoft.com/office/drawing/2014/main" id="{F759C895-121E-1AD2-DA92-F88096240F56}"/>
              </a:ext>
            </a:extLst>
          </p:cNvPr>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pPr lvl="0"/>
            <a:endParaRPr lang="x-none" noProof="0"/>
          </a:p>
        </p:txBody>
      </p:sp>
      <p:sp>
        <p:nvSpPr>
          <p:cNvPr id="5" name="Заметки 4">
            <a:extLst>
              <a:ext uri="{FF2B5EF4-FFF2-40B4-BE49-F238E27FC236}">
                <a16:creationId xmlns:a16="http://schemas.microsoft.com/office/drawing/2014/main" id="{C0E58560-42E7-E303-64B9-44727BCE6352}"/>
              </a:ext>
            </a:extLst>
          </p:cNvPr>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x-none" noProof="0"/>
          </a:p>
        </p:txBody>
      </p:sp>
      <p:sp>
        <p:nvSpPr>
          <p:cNvPr id="6" name="Нижний колонтитул 5">
            <a:extLst>
              <a:ext uri="{FF2B5EF4-FFF2-40B4-BE49-F238E27FC236}">
                <a16:creationId xmlns:a16="http://schemas.microsoft.com/office/drawing/2014/main" id="{82AC390C-F4B2-7C3F-68B1-C5902AE82079}"/>
              </a:ext>
            </a:extLst>
          </p:cNvPr>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cs typeface="Arial" panose="020B0604020202020204" pitchFamily="34" charset="0"/>
              </a:defRPr>
            </a:lvl1pPr>
          </a:lstStyle>
          <a:p>
            <a:pPr>
              <a:defRPr/>
            </a:pPr>
            <a:endParaRPr lang="x-none"/>
          </a:p>
        </p:txBody>
      </p:sp>
      <p:sp>
        <p:nvSpPr>
          <p:cNvPr id="7" name="Номер слайда 6">
            <a:extLst>
              <a:ext uri="{FF2B5EF4-FFF2-40B4-BE49-F238E27FC236}">
                <a16:creationId xmlns:a16="http://schemas.microsoft.com/office/drawing/2014/main" id="{12A8822D-FA02-E1DC-C2CA-B16941A328EE}"/>
              </a:ext>
            </a:extLst>
          </p:cNvPr>
          <p:cNvSpPr>
            <a:spLocks noGrp="1"/>
          </p:cNvSpPr>
          <p:nvPr>
            <p:ph type="sldNum" sz="quarter" idx="5"/>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D754267-73C4-4FC7-A611-592B86406730}" type="slidenum">
              <a:rPr lang="ru-RU" altLang="en-US"/>
              <a:pPr/>
              <a:t>‹#›</a:t>
            </a:fld>
            <a:endParaRPr lang="ru-RU"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Образ слайда 1">
            <a:extLst>
              <a:ext uri="{FF2B5EF4-FFF2-40B4-BE49-F238E27FC236}">
                <a16:creationId xmlns:a16="http://schemas.microsoft.com/office/drawing/2014/main" id="{6725CF77-586E-3FA6-85D5-4BE86BE507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Заметки 2">
            <a:extLst>
              <a:ext uri="{FF2B5EF4-FFF2-40B4-BE49-F238E27FC236}">
                <a16:creationId xmlns:a16="http://schemas.microsoft.com/office/drawing/2014/main" id="{4F163D8B-0A11-92BE-765D-08605BADD9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5780" name="Номер слайда 3">
            <a:extLst>
              <a:ext uri="{FF2B5EF4-FFF2-40B4-BE49-F238E27FC236}">
                <a16:creationId xmlns:a16="http://schemas.microsoft.com/office/drawing/2014/main" id="{5858ABA9-1DFA-D785-AAA2-ADB03BF988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28480F1-F0E7-434A-87CA-48DB072D8C3C}" type="slidenum">
              <a:rPr lang="ru-RU" altLang="en-US"/>
              <a:pPr/>
              <a:t>30</a:t>
            </a:fld>
            <a:endParaRPr lang="ru-RU"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Образ слайда 1">
            <a:extLst>
              <a:ext uri="{FF2B5EF4-FFF2-40B4-BE49-F238E27FC236}">
                <a16:creationId xmlns:a16="http://schemas.microsoft.com/office/drawing/2014/main" id="{F4837930-D383-E253-AC31-C916B1C4B2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Заметки 2">
            <a:extLst>
              <a:ext uri="{FF2B5EF4-FFF2-40B4-BE49-F238E27FC236}">
                <a16:creationId xmlns:a16="http://schemas.microsoft.com/office/drawing/2014/main" id="{F9A5849F-0E79-472A-1AF4-755791B222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7828" name="Номер слайда 3">
            <a:extLst>
              <a:ext uri="{FF2B5EF4-FFF2-40B4-BE49-F238E27FC236}">
                <a16:creationId xmlns:a16="http://schemas.microsoft.com/office/drawing/2014/main" id="{2BFF842D-E044-2F2A-84C0-D539E6694F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686EC9A-CD5B-43E3-B8F9-5877194AE591}" type="slidenum">
              <a:rPr lang="ru-RU" altLang="en-US"/>
              <a:pPr/>
              <a:t>62</a:t>
            </a:fld>
            <a:endParaRPr lang="ru-RU"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a:extLst>
              <a:ext uri="{FF2B5EF4-FFF2-40B4-BE49-F238E27FC236}">
                <a16:creationId xmlns:a16="http://schemas.microsoft.com/office/drawing/2014/main" id="{A2A4D1EE-7F43-FFA2-68FC-2E72329D7FD5}"/>
              </a:ext>
            </a:extLst>
          </p:cNvPr>
          <p:cNvSpPr>
            <a:spLocks noGrp="1"/>
          </p:cNvSpPr>
          <p:nvPr>
            <p:ph type="dt" sz="half" idx="10"/>
          </p:nvPr>
        </p:nvSpPr>
        <p:spPr/>
        <p:txBody>
          <a:bodyPr/>
          <a:lstStyle>
            <a:lvl1pPr>
              <a:defRPr/>
            </a:lvl1pPr>
          </a:lstStyle>
          <a:p>
            <a:pPr>
              <a:defRPr/>
            </a:pPr>
            <a:fld id="{23C9DD67-7E3F-4CA6-B67D-9FCD246FB64C}" type="datetimeFigureOut">
              <a:rPr lang="ru-RU"/>
              <a:pPr>
                <a:defRPr/>
              </a:pPr>
              <a:t>01.06.2026</a:t>
            </a:fld>
            <a:endParaRPr lang="ru-RU"/>
          </a:p>
        </p:txBody>
      </p:sp>
      <p:sp>
        <p:nvSpPr>
          <p:cNvPr id="5" name="Нижний колонтитул 4">
            <a:extLst>
              <a:ext uri="{FF2B5EF4-FFF2-40B4-BE49-F238E27FC236}">
                <a16:creationId xmlns:a16="http://schemas.microsoft.com/office/drawing/2014/main" id="{E8BECF1C-E33F-D270-8B26-3DC832903596}"/>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C5D882BA-DC47-B2DA-00A4-CC5143417459}"/>
              </a:ext>
            </a:extLst>
          </p:cNvPr>
          <p:cNvSpPr>
            <a:spLocks noGrp="1"/>
          </p:cNvSpPr>
          <p:nvPr>
            <p:ph type="sldNum" sz="quarter" idx="12"/>
          </p:nvPr>
        </p:nvSpPr>
        <p:spPr/>
        <p:txBody>
          <a:bodyPr/>
          <a:lstStyle>
            <a:lvl1pPr>
              <a:defRPr/>
            </a:lvl1pPr>
          </a:lstStyle>
          <a:p>
            <a:fld id="{EF8CBDE0-5A01-43F9-ABDD-396ADEB08ED8}" type="slidenum">
              <a:rPr lang="ru-RU" altLang="ru-RU"/>
              <a:pPr/>
              <a:t>‹#›</a:t>
            </a:fld>
            <a:endParaRPr lang="ru-RU" altLang="ru-RU"/>
          </a:p>
        </p:txBody>
      </p:sp>
    </p:spTree>
    <p:extLst>
      <p:ext uri="{BB962C8B-B14F-4D97-AF65-F5344CB8AC3E}">
        <p14:creationId xmlns:p14="http://schemas.microsoft.com/office/powerpoint/2010/main" val="3144921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1554FB5-B1C6-EFEA-D4C5-5CCC90559B80}"/>
              </a:ext>
            </a:extLst>
          </p:cNvPr>
          <p:cNvSpPr>
            <a:spLocks noGrp="1"/>
          </p:cNvSpPr>
          <p:nvPr>
            <p:ph type="dt" sz="half" idx="10"/>
          </p:nvPr>
        </p:nvSpPr>
        <p:spPr/>
        <p:txBody>
          <a:bodyPr/>
          <a:lstStyle>
            <a:lvl1pPr>
              <a:defRPr/>
            </a:lvl1pPr>
          </a:lstStyle>
          <a:p>
            <a:pPr>
              <a:defRPr/>
            </a:pPr>
            <a:fld id="{FB8CBAA9-2117-434B-BCFB-B6DF165977C1}" type="datetimeFigureOut">
              <a:rPr lang="ru-RU"/>
              <a:pPr>
                <a:defRPr/>
              </a:pPr>
              <a:t>01.06.2026</a:t>
            </a:fld>
            <a:endParaRPr lang="ru-RU"/>
          </a:p>
        </p:txBody>
      </p:sp>
      <p:sp>
        <p:nvSpPr>
          <p:cNvPr id="5" name="Нижний колонтитул 4">
            <a:extLst>
              <a:ext uri="{FF2B5EF4-FFF2-40B4-BE49-F238E27FC236}">
                <a16:creationId xmlns:a16="http://schemas.microsoft.com/office/drawing/2014/main" id="{9CF41418-F408-F766-1FB9-F3FCD249BC63}"/>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DA34AAF1-FB83-5FA9-7540-F7DE95623998}"/>
              </a:ext>
            </a:extLst>
          </p:cNvPr>
          <p:cNvSpPr>
            <a:spLocks noGrp="1"/>
          </p:cNvSpPr>
          <p:nvPr>
            <p:ph type="sldNum" sz="quarter" idx="12"/>
          </p:nvPr>
        </p:nvSpPr>
        <p:spPr/>
        <p:txBody>
          <a:bodyPr/>
          <a:lstStyle>
            <a:lvl1pPr>
              <a:defRPr/>
            </a:lvl1pPr>
          </a:lstStyle>
          <a:p>
            <a:fld id="{4CEAAD35-19EA-48D5-BA10-788D3D27DBEE}" type="slidenum">
              <a:rPr lang="ru-RU" altLang="ru-RU"/>
              <a:pPr/>
              <a:t>‹#›</a:t>
            </a:fld>
            <a:endParaRPr lang="ru-RU" altLang="ru-RU"/>
          </a:p>
        </p:txBody>
      </p:sp>
    </p:spTree>
    <p:extLst>
      <p:ext uri="{BB962C8B-B14F-4D97-AF65-F5344CB8AC3E}">
        <p14:creationId xmlns:p14="http://schemas.microsoft.com/office/powerpoint/2010/main" val="2246862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31F7BBF-078B-3972-9DFF-3B4FC445A81E}"/>
              </a:ext>
            </a:extLst>
          </p:cNvPr>
          <p:cNvSpPr>
            <a:spLocks noGrp="1"/>
          </p:cNvSpPr>
          <p:nvPr>
            <p:ph type="dt" sz="half" idx="10"/>
          </p:nvPr>
        </p:nvSpPr>
        <p:spPr/>
        <p:txBody>
          <a:bodyPr/>
          <a:lstStyle>
            <a:lvl1pPr>
              <a:defRPr/>
            </a:lvl1pPr>
          </a:lstStyle>
          <a:p>
            <a:pPr>
              <a:defRPr/>
            </a:pPr>
            <a:fld id="{697ABBE2-87BB-4430-BB58-4BA23B6E61C7}" type="datetimeFigureOut">
              <a:rPr lang="ru-RU"/>
              <a:pPr>
                <a:defRPr/>
              </a:pPr>
              <a:t>01.06.2026</a:t>
            </a:fld>
            <a:endParaRPr lang="ru-RU"/>
          </a:p>
        </p:txBody>
      </p:sp>
      <p:sp>
        <p:nvSpPr>
          <p:cNvPr id="5" name="Нижний колонтитул 4">
            <a:extLst>
              <a:ext uri="{FF2B5EF4-FFF2-40B4-BE49-F238E27FC236}">
                <a16:creationId xmlns:a16="http://schemas.microsoft.com/office/drawing/2014/main" id="{392073BC-CE80-7707-5544-D42017D33408}"/>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E471E3F6-E278-68C1-930E-97C69E6AF9AE}"/>
              </a:ext>
            </a:extLst>
          </p:cNvPr>
          <p:cNvSpPr>
            <a:spLocks noGrp="1"/>
          </p:cNvSpPr>
          <p:nvPr>
            <p:ph type="sldNum" sz="quarter" idx="12"/>
          </p:nvPr>
        </p:nvSpPr>
        <p:spPr/>
        <p:txBody>
          <a:bodyPr/>
          <a:lstStyle>
            <a:lvl1pPr>
              <a:defRPr/>
            </a:lvl1pPr>
          </a:lstStyle>
          <a:p>
            <a:fld id="{14AFB862-32A3-4228-810B-D2D0DCF9D84C}" type="slidenum">
              <a:rPr lang="ru-RU" altLang="ru-RU"/>
              <a:pPr/>
              <a:t>‹#›</a:t>
            </a:fld>
            <a:endParaRPr lang="ru-RU" altLang="ru-RU"/>
          </a:p>
        </p:txBody>
      </p:sp>
    </p:spTree>
    <p:extLst>
      <p:ext uri="{BB962C8B-B14F-4D97-AF65-F5344CB8AC3E}">
        <p14:creationId xmlns:p14="http://schemas.microsoft.com/office/powerpoint/2010/main" val="3998458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0AC739F-5677-5AF0-D92A-3C5D09685BB2}"/>
              </a:ext>
            </a:extLst>
          </p:cNvPr>
          <p:cNvSpPr>
            <a:spLocks noGrp="1"/>
          </p:cNvSpPr>
          <p:nvPr>
            <p:ph type="dt" sz="half" idx="10"/>
          </p:nvPr>
        </p:nvSpPr>
        <p:spPr/>
        <p:txBody>
          <a:bodyPr/>
          <a:lstStyle>
            <a:lvl1pPr>
              <a:defRPr/>
            </a:lvl1pPr>
          </a:lstStyle>
          <a:p>
            <a:pPr>
              <a:defRPr/>
            </a:pPr>
            <a:fld id="{6BCCA1B1-C588-4F37-9D0C-A825D5A87B9E}" type="datetimeFigureOut">
              <a:rPr lang="ru-RU"/>
              <a:pPr>
                <a:defRPr/>
              </a:pPr>
              <a:t>01.06.2026</a:t>
            </a:fld>
            <a:endParaRPr lang="ru-RU"/>
          </a:p>
        </p:txBody>
      </p:sp>
      <p:sp>
        <p:nvSpPr>
          <p:cNvPr id="5" name="Нижний колонтитул 4">
            <a:extLst>
              <a:ext uri="{FF2B5EF4-FFF2-40B4-BE49-F238E27FC236}">
                <a16:creationId xmlns:a16="http://schemas.microsoft.com/office/drawing/2014/main" id="{2CF97B2A-11F0-744D-194F-490A10FD00C4}"/>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A2EC9B4C-4650-317C-2A0D-33740C8B2EA4}"/>
              </a:ext>
            </a:extLst>
          </p:cNvPr>
          <p:cNvSpPr>
            <a:spLocks noGrp="1"/>
          </p:cNvSpPr>
          <p:nvPr>
            <p:ph type="sldNum" sz="quarter" idx="12"/>
          </p:nvPr>
        </p:nvSpPr>
        <p:spPr/>
        <p:txBody>
          <a:bodyPr/>
          <a:lstStyle>
            <a:lvl1pPr>
              <a:defRPr/>
            </a:lvl1pPr>
          </a:lstStyle>
          <a:p>
            <a:fld id="{45AFC6C0-30C4-4D21-B235-15C61AE3EFA2}" type="slidenum">
              <a:rPr lang="ru-RU" altLang="ru-RU"/>
              <a:pPr/>
              <a:t>‹#›</a:t>
            </a:fld>
            <a:endParaRPr lang="ru-RU" altLang="ru-RU"/>
          </a:p>
        </p:txBody>
      </p:sp>
    </p:spTree>
    <p:extLst>
      <p:ext uri="{BB962C8B-B14F-4D97-AF65-F5344CB8AC3E}">
        <p14:creationId xmlns:p14="http://schemas.microsoft.com/office/powerpoint/2010/main" val="3467177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8CCBD140-8268-EB29-4CF4-4BE848754CC9}"/>
              </a:ext>
            </a:extLst>
          </p:cNvPr>
          <p:cNvSpPr>
            <a:spLocks noGrp="1"/>
          </p:cNvSpPr>
          <p:nvPr>
            <p:ph type="dt" sz="half" idx="10"/>
          </p:nvPr>
        </p:nvSpPr>
        <p:spPr/>
        <p:txBody>
          <a:bodyPr/>
          <a:lstStyle>
            <a:lvl1pPr>
              <a:defRPr/>
            </a:lvl1pPr>
          </a:lstStyle>
          <a:p>
            <a:pPr>
              <a:defRPr/>
            </a:pPr>
            <a:fld id="{B39F9199-1F77-4595-84EE-D68F3D592810}" type="datetimeFigureOut">
              <a:rPr lang="ru-RU"/>
              <a:pPr>
                <a:defRPr/>
              </a:pPr>
              <a:t>01.06.2026</a:t>
            </a:fld>
            <a:endParaRPr lang="ru-RU"/>
          </a:p>
        </p:txBody>
      </p:sp>
      <p:sp>
        <p:nvSpPr>
          <p:cNvPr id="5" name="Нижний колонтитул 4">
            <a:extLst>
              <a:ext uri="{FF2B5EF4-FFF2-40B4-BE49-F238E27FC236}">
                <a16:creationId xmlns:a16="http://schemas.microsoft.com/office/drawing/2014/main" id="{1074BDE0-7893-3669-508A-BB4A8242FF1F}"/>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1270741E-E63E-CDDC-0C0D-B3B7A47E91EA}"/>
              </a:ext>
            </a:extLst>
          </p:cNvPr>
          <p:cNvSpPr>
            <a:spLocks noGrp="1"/>
          </p:cNvSpPr>
          <p:nvPr>
            <p:ph type="sldNum" sz="quarter" idx="12"/>
          </p:nvPr>
        </p:nvSpPr>
        <p:spPr/>
        <p:txBody>
          <a:bodyPr/>
          <a:lstStyle>
            <a:lvl1pPr>
              <a:defRPr/>
            </a:lvl1pPr>
          </a:lstStyle>
          <a:p>
            <a:fld id="{9D63FE48-355E-4DDB-A217-7C90E70F093F}" type="slidenum">
              <a:rPr lang="ru-RU" altLang="ru-RU"/>
              <a:pPr/>
              <a:t>‹#›</a:t>
            </a:fld>
            <a:endParaRPr lang="ru-RU" altLang="ru-RU"/>
          </a:p>
        </p:txBody>
      </p:sp>
    </p:spTree>
    <p:extLst>
      <p:ext uri="{BB962C8B-B14F-4D97-AF65-F5344CB8AC3E}">
        <p14:creationId xmlns:p14="http://schemas.microsoft.com/office/powerpoint/2010/main" val="2056178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F7601874-CA24-7267-AB88-B4A5FB121233}"/>
              </a:ext>
            </a:extLst>
          </p:cNvPr>
          <p:cNvSpPr>
            <a:spLocks noGrp="1"/>
          </p:cNvSpPr>
          <p:nvPr>
            <p:ph type="dt" sz="half" idx="10"/>
          </p:nvPr>
        </p:nvSpPr>
        <p:spPr/>
        <p:txBody>
          <a:bodyPr/>
          <a:lstStyle>
            <a:lvl1pPr>
              <a:defRPr/>
            </a:lvl1pPr>
          </a:lstStyle>
          <a:p>
            <a:pPr>
              <a:defRPr/>
            </a:pPr>
            <a:fld id="{FF1BBE1D-3B77-4EB9-8297-2E126FCF3844}" type="datetimeFigureOut">
              <a:rPr lang="ru-RU"/>
              <a:pPr>
                <a:defRPr/>
              </a:pPr>
              <a:t>01.06.2026</a:t>
            </a:fld>
            <a:endParaRPr lang="ru-RU"/>
          </a:p>
        </p:txBody>
      </p:sp>
      <p:sp>
        <p:nvSpPr>
          <p:cNvPr id="6" name="Нижний колонтитул 4">
            <a:extLst>
              <a:ext uri="{FF2B5EF4-FFF2-40B4-BE49-F238E27FC236}">
                <a16:creationId xmlns:a16="http://schemas.microsoft.com/office/drawing/2014/main" id="{1EF9B854-6B2A-633C-C871-BA00C055557A}"/>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AF1CF51D-EF6C-3454-BF2B-375B6A38FECF}"/>
              </a:ext>
            </a:extLst>
          </p:cNvPr>
          <p:cNvSpPr>
            <a:spLocks noGrp="1"/>
          </p:cNvSpPr>
          <p:nvPr>
            <p:ph type="sldNum" sz="quarter" idx="12"/>
          </p:nvPr>
        </p:nvSpPr>
        <p:spPr/>
        <p:txBody>
          <a:bodyPr/>
          <a:lstStyle>
            <a:lvl1pPr>
              <a:defRPr/>
            </a:lvl1pPr>
          </a:lstStyle>
          <a:p>
            <a:fld id="{21E34F9A-FB49-4FF2-B537-2C7888EAAD1F}" type="slidenum">
              <a:rPr lang="ru-RU" altLang="ru-RU"/>
              <a:pPr/>
              <a:t>‹#›</a:t>
            </a:fld>
            <a:endParaRPr lang="ru-RU" altLang="ru-RU"/>
          </a:p>
        </p:txBody>
      </p:sp>
    </p:spTree>
    <p:extLst>
      <p:ext uri="{BB962C8B-B14F-4D97-AF65-F5344CB8AC3E}">
        <p14:creationId xmlns:p14="http://schemas.microsoft.com/office/powerpoint/2010/main" val="51363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C8E626B0-70F7-0213-4525-18DDAC1A9E06}"/>
              </a:ext>
            </a:extLst>
          </p:cNvPr>
          <p:cNvSpPr>
            <a:spLocks noGrp="1"/>
          </p:cNvSpPr>
          <p:nvPr>
            <p:ph type="dt" sz="half" idx="10"/>
          </p:nvPr>
        </p:nvSpPr>
        <p:spPr/>
        <p:txBody>
          <a:bodyPr/>
          <a:lstStyle>
            <a:lvl1pPr>
              <a:defRPr/>
            </a:lvl1pPr>
          </a:lstStyle>
          <a:p>
            <a:pPr>
              <a:defRPr/>
            </a:pPr>
            <a:fld id="{049EA868-01D1-4D07-8DCC-6C1B0AFF47D8}" type="datetimeFigureOut">
              <a:rPr lang="ru-RU"/>
              <a:pPr>
                <a:defRPr/>
              </a:pPr>
              <a:t>01.06.2026</a:t>
            </a:fld>
            <a:endParaRPr lang="ru-RU"/>
          </a:p>
        </p:txBody>
      </p:sp>
      <p:sp>
        <p:nvSpPr>
          <p:cNvPr id="8" name="Нижний колонтитул 4">
            <a:extLst>
              <a:ext uri="{FF2B5EF4-FFF2-40B4-BE49-F238E27FC236}">
                <a16:creationId xmlns:a16="http://schemas.microsoft.com/office/drawing/2014/main" id="{D8A17842-9681-854F-9906-1F22988F92DE}"/>
              </a:ext>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16:creationId xmlns:a16="http://schemas.microsoft.com/office/drawing/2014/main" id="{5270F76B-B193-E4AB-EFCA-5E0FA7E98075}"/>
              </a:ext>
            </a:extLst>
          </p:cNvPr>
          <p:cNvSpPr>
            <a:spLocks noGrp="1"/>
          </p:cNvSpPr>
          <p:nvPr>
            <p:ph type="sldNum" sz="quarter" idx="12"/>
          </p:nvPr>
        </p:nvSpPr>
        <p:spPr/>
        <p:txBody>
          <a:bodyPr/>
          <a:lstStyle>
            <a:lvl1pPr>
              <a:defRPr/>
            </a:lvl1pPr>
          </a:lstStyle>
          <a:p>
            <a:fld id="{079907D7-9CE5-4A49-AEAE-87A59A76F3AD}" type="slidenum">
              <a:rPr lang="ru-RU" altLang="ru-RU"/>
              <a:pPr/>
              <a:t>‹#›</a:t>
            </a:fld>
            <a:endParaRPr lang="ru-RU" altLang="ru-RU"/>
          </a:p>
        </p:txBody>
      </p:sp>
    </p:spTree>
    <p:extLst>
      <p:ext uri="{BB962C8B-B14F-4D97-AF65-F5344CB8AC3E}">
        <p14:creationId xmlns:p14="http://schemas.microsoft.com/office/powerpoint/2010/main" val="408294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11E2CB0D-5B86-84EA-DF6C-40F6A35CDE56}"/>
              </a:ext>
            </a:extLst>
          </p:cNvPr>
          <p:cNvSpPr>
            <a:spLocks noGrp="1"/>
          </p:cNvSpPr>
          <p:nvPr>
            <p:ph type="dt" sz="half" idx="10"/>
          </p:nvPr>
        </p:nvSpPr>
        <p:spPr/>
        <p:txBody>
          <a:bodyPr/>
          <a:lstStyle>
            <a:lvl1pPr>
              <a:defRPr/>
            </a:lvl1pPr>
          </a:lstStyle>
          <a:p>
            <a:pPr>
              <a:defRPr/>
            </a:pPr>
            <a:fld id="{1B316BDA-00AF-4820-98AD-3A39968462BF}" type="datetimeFigureOut">
              <a:rPr lang="ru-RU"/>
              <a:pPr>
                <a:defRPr/>
              </a:pPr>
              <a:t>01.06.2026</a:t>
            </a:fld>
            <a:endParaRPr lang="ru-RU"/>
          </a:p>
        </p:txBody>
      </p:sp>
      <p:sp>
        <p:nvSpPr>
          <p:cNvPr id="4" name="Нижний колонтитул 4">
            <a:extLst>
              <a:ext uri="{FF2B5EF4-FFF2-40B4-BE49-F238E27FC236}">
                <a16:creationId xmlns:a16="http://schemas.microsoft.com/office/drawing/2014/main" id="{4C545078-44DB-1DDC-857F-112D7B8CF0C4}"/>
              </a:ext>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16:creationId xmlns:a16="http://schemas.microsoft.com/office/drawing/2014/main" id="{E57701C1-6215-33D3-6DC1-BA54FF3D25CB}"/>
              </a:ext>
            </a:extLst>
          </p:cNvPr>
          <p:cNvSpPr>
            <a:spLocks noGrp="1"/>
          </p:cNvSpPr>
          <p:nvPr>
            <p:ph type="sldNum" sz="quarter" idx="12"/>
          </p:nvPr>
        </p:nvSpPr>
        <p:spPr/>
        <p:txBody>
          <a:bodyPr/>
          <a:lstStyle>
            <a:lvl1pPr>
              <a:defRPr/>
            </a:lvl1pPr>
          </a:lstStyle>
          <a:p>
            <a:fld id="{020A0AD0-CDB2-4BC1-9A15-E835C59B94D0}" type="slidenum">
              <a:rPr lang="ru-RU" altLang="ru-RU"/>
              <a:pPr/>
              <a:t>‹#›</a:t>
            </a:fld>
            <a:endParaRPr lang="ru-RU" altLang="ru-RU"/>
          </a:p>
        </p:txBody>
      </p:sp>
    </p:spTree>
    <p:extLst>
      <p:ext uri="{BB962C8B-B14F-4D97-AF65-F5344CB8AC3E}">
        <p14:creationId xmlns:p14="http://schemas.microsoft.com/office/powerpoint/2010/main" val="3890689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9F1C761C-2BE1-458E-69BD-9E98906612A2}"/>
              </a:ext>
            </a:extLst>
          </p:cNvPr>
          <p:cNvSpPr>
            <a:spLocks noGrp="1"/>
          </p:cNvSpPr>
          <p:nvPr>
            <p:ph type="dt" sz="half" idx="10"/>
          </p:nvPr>
        </p:nvSpPr>
        <p:spPr/>
        <p:txBody>
          <a:bodyPr/>
          <a:lstStyle>
            <a:lvl1pPr>
              <a:defRPr/>
            </a:lvl1pPr>
          </a:lstStyle>
          <a:p>
            <a:pPr>
              <a:defRPr/>
            </a:pPr>
            <a:fld id="{BBF45C3B-D043-49E9-A227-E202D5083995}" type="datetimeFigureOut">
              <a:rPr lang="ru-RU"/>
              <a:pPr>
                <a:defRPr/>
              </a:pPr>
              <a:t>01.06.2026</a:t>
            </a:fld>
            <a:endParaRPr lang="ru-RU"/>
          </a:p>
        </p:txBody>
      </p:sp>
      <p:sp>
        <p:nvSpPr>
          <p:cNvPr id="3" name="Нижний колонтитул 4">
            <a:extLst>
              <a:ext uri="{FF2B5EF4-FFF2-40B4-BE49-F238E27FC236}">
                <a16:creationId xmlns:a16="http://schemas.microsoft.com/office/drawing/2014/main" id="{C155D48F-3609-B122-6ABB-61B3D984CAE6}"/>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a16="http://schemas.microsoft.com/office/drawing/2014/main" id="{85A2ECDB-E9A1-32FF-4301-2E309086FE24}"/>
              </a:ext>
            </a:extLst>
          </p:cNvPr>
          <p:cNvSpPr>
            <a:spLocks noGrp="1"/>
          </p:cNvSpPr>
          <p:nvPr>
            <p:ph type="sldNum" sz="quarter" idx="12"/>
          </p:nvPr>
        </p:nvSpPr>
        <p:spPr/>
        <p:txBody>
          <a:bodyPr/>
          <a:lstStyle>
            <a:lvl1pPr>
              <a:defRPr/>
            </a:lvl1pPr>
          </a:lstStyle>
          <a:p>
            <a:fld id="{F7921DBE-D3B2-42D5-B8F1-CB3F97A8EAC8}" type="slidenum">
              <a:rPr lang="ru-RU" altLang="ru-RU"/>
              <a:pPr/>
              <a:t>‹#›</a:t>
            </a:fld>
            <a:endParaRPr lang="ru-RU" altLang="ru-RU"/>
          </a:p>
        </p:txBody>
      </p:sp>
    </p:spTree>
    <p:extLst>
      <p:ext uri="{BB962C8B-B14F-4D97-AF65-F5344CB8AC3E}">
        <p14:creationId xmlns:p14="http://schemas.microsoft.com/office/powerpoint/2010/main" val="1816214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2066C7C7-18F6-8A1F-B849-3B04F636440B}"/>
              </a:ext>
            </a:extLst>
          </p:cNvPr>
          <p:cNvSpPr>
            <a:spLocks noGrp="1"/>
          </p:cNvSpPr>
          <p:nvPr>
            <p:ph type="dt" sz="half" idx="10"/>
          </p:nvPr>
        </p:nvSpPr>
        <p:spPr/>
        <p:txBody>
          <a:bodyPr/>
          <a:lstStyle>
            <a:lvl1pPr>
              <a:defRPr/>
            </a:lvl1pPr>
          </a:lstStyle>
          <a:p>
            <a:pPr>
              <a:defRPr/>
            </a:pPr>
            <a:fld id="{F26D9D78-A80E-47DF-AB4F-DD2577D8C24E}" type="datetimeFigureOut">
              <a:rPr lang="ru-RU"/>
              <a:pPr>
                <a:defRPr/>
              </a:pPr>
              <a:t>01.06.2026</a:t>
            </a:fld>
            <a:endParaRPr lang="ru-RU"/>
          </a:p>
        </p:txBody>
      </p:sp>
      <p:sp>
        <p:nvSpPr>
          <p:cNvPr id="6" name="Нижний колонтитул 4">
            <a:extLst>
              <a:ext uri="{FF2B5EF4-FFF2-40B4-BE49-F238E27FC236}">
                <a16:creationId xmlns:a16="http://schemas.microsoft.com/office/drawing/2014/main" id="{F8E13A09-32B3-1ED7-13CA-C5F1A52F15C7}"/>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BB4EE1A1-00C7-06C5-05D9-3C2A251D3BA4}"/>
              </a:ext>
            </a:extLst>
          </p:cNvPr>
          <p:cNvSpPr>
            <a:spLocks noGrp="1"/>
          </p:cNvSpPr>
          <p:nvPr>
            <p:ph type="sldNum" sz="quarter" idx="12"/>
          </p:nvPr>
        </p:nvSpPr>
        <p:spPr/>
        <p:txBody>
          <a:bodyPr/>
          <a:lstStyle>
            <a:lvl1pPr>
              <a:defRPr/>
            </a:lvl1pPr>
          </a:lstStyle>
          <a:p>
            <a:fld id="{673ABD46-4640-454B-9F19-5EFB53AC2953}" type="slidenum">
              <a:rPr lang="ru-RU" altLang="ru-RU"/>
              <a:pPr/>
              <a:t>‹#›</a:t>
            </a:fld>
            <a:endParaRPr lang="ru-RU" altLang="ru-RU"/>
          </a:p>
        </p:txBody>
      </p:sp>
    </p:spTree>
    <p:extLst>
      <p:ext uri="{BB962C8B-B14F-4D97-AF65-F5344CB8AC3E}">
        <p14:creationId xmlns:p14="http://schemas.microsoft.com/office/powerpoint/2010/main" val="1247894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3CE09174-715B-10DB-FFAA-138C3AA4E1FB}"/>
              </a:ext>
            </a:extLst>
          </p:cNvPr>
          <p:cNvSpPr>
            <a:spLocks noGrp="1"/>
          </p:cNvSpPr>
          <p:nvPr>
            <p:ph type="dt" sz="half" idx="10"/>
          </p:nvPr>
        </p:nvSpPr>
        <p:spPr/>
        <p:txBody>
          <a:bodyPr/>
          <a:lstStyle>
            <a:lvl1pPr>
              <a:defRPr/>
            </a:lvl1pPr>
          </a:lstStyle>
          <a:p>
            <a:pPr>
              <a:defRPr/>
            </a:pPr>
            <a:fld id="{C78FB94E-2C91-49C3-BF3C-B665BB9328A5}" type="datetimeFigureOut">
              <a:rPr lang="ru-RU"/>
              <a:pPr>
                <a:defRPr/>
              </a:pPr>
              <a:t>01.06.2026</a:t>
            </a:fld>
            <a:endParaRPr lang="ru-RU"/>
          </a:p>
        </p:txBody>
      </p:sp>
      <p:sp>
        <p:nvSpPr>
          <p:cNvPr id="6" name="Нижний колонтитул 4">
            <a:extLst>
              <a:ext uri="{FF2B5EF4-FFF2-40B4-BE49-F238E27FC236}">
                <a16:creationId xmlns:a16="http://schemas.microsoft.com/office/drawing/2014/main" id="{F9AE82B6-3AAD-A88B-6A6A-3756FEBB31D9}"/>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9B46B483-4308-2388-82B8-D5B14A9AFB7B}"/>
              </a:ext>
            </a:extLst>
          </p:cNvPr>
          <p:cNvSpPr>
            <a:spLocks noGrp="1"/>
          </p:cNvSpPr>
          <p:nvPr>
            <p:ph type="sldNum" sz="quarter" idx="12"/>
          </p:nvPr>
        </p:nvSpPr>
        <p:spPr/>
        <p:txBody>
          <a:bodyPr/>
          <a:lstStyle>
            <a:lvl1pPr>
              <a:defRPr/>
            </a:lvl1pPr>
          </a:lstStyle>
          <a:p>
            <a:fld id="{5C53875D-162C-4424-A4DE-99A213D7BA7A}" type="slidenum">
              <a:rPr lang="ru-RU" altLang="ru-RU"/>
              <a:pPr/>
              <a:t>‹#›</a:t>
            </a:fld>
            <a:endParaRPr lang="ru-RU" altLang="ru-RU"/>
          </a:p>
        </p:txBody>
      </p:sp>
    </p:spTree>
    <p:extLst>
      <p:ext uri="{BB962C8B-B14F-4D97-AF65-F5344CB8AC3E}">
        <p14:creationId xmlns:p14="http://schemas.microsoft.com/office/powerpoint/2010/main" val="1338230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0" name="Заголовок 1">
            <a:extLst>
              <a:ext uri="{FF2B5EF4-FFF2-40B4-BE49-F238E27FC236}">
                <a16:creationId xmlns:a16="http://schemas.microsoft.com/office/drawing/2014/main" id="{AEADCEE4-1565-CB89-E775-B5BD2D399C0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051" name="Текст 2">
            <a:extLst>
              <a:ext uri="{FF2B5EF4-FFF2-40B4-BE49-F238E27FC236}">
                <a16:creationId xmlns:a16="http://schemas.microsoft.com/office/drawing/2014/main" id="{9D958F7E-AE91-BCC3-4EF5-4534DCDE5CA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a16="http://schemas.microsoft.com/office/drawing/2014/main" id="{53E8649E-18FE-DED6-A914-37C026FD9A7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36836F33-CAA4-4435-B45A-7CC74B80BF8A}" type="datetimeFigureOut">
              <a:rPr lang="ru-RU"/>
              <a:pPr>
                <a:defRPr/>
              </a:pPr>
              <a:t>01.06.2026</a:t>
            </a:fld>
            <a:endParaRPr lang="ru-RU"/>
          </a:p>
        </p:txBody>
      </p:sp>
      <p:sp>
        <p:nvSpPr>
          <p:cNvPr id="5" name="Нижний колонтитул 4">
            <a:extLst>
              <a:ext uri="{FF2B5EF4-FFF2-40B4-BE49-F238E27FC236}">
                <a16:creationId xmlns:a16="http://schemas.microsoft.com/office/drawing/2014/main" id="{7F396FDE-7CE6-43A5-4095-A98FD3DC3DF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a:extLst>
              <a:ext uri="{FF2B5EF4-FFF2-40B4-BE49-F238E27FC236}">
                <a16:creationId xmlns:a16="http://schemas.microsoft.com/office/drawing/2014/main" id="{369F651D-6BBC-0AB9-E97E-FC17860659A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292D86D3-EA19-4B3B-874B-610AB095D826}"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hyperlink" Target="https://mindev.gov.ua/news/na-maizhe-200-mln-pidtrymaiut-partnery-postrazhdali-vid-viiny-hromady" TargetMode="Externa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2.jpeg"/><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png"/><Relationship Id="rId7" Type="http://schemas.openxmlformats.org/officeDocument/2006/relationships/image" Target="../media/image89.pn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1.jpeg"/><Relationship Id="rId1" Type="http://schemas.openxmlformats.org/officeDocument/2006/relationships/slideLayout" Target="../slideLayouts/slideLayout1.xml"/><Relationship Id="rId5" Type="http://schemas.openxmlformats.org/officeDocument/2006/relationships/image" Target="../media/image93.jpeg"/><Relationship Id="rId4" Type="http://schemas.openxmlformats.org/officeDocument/2006/relationships/image" Target="../media/image92.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png"/><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jpeg"/></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jpeg"/></Relationships>
</file>

<file path=ppt/slides/_rels/slide53.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14.png"/><Relationship Id="rId4"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17.png"/><Relationship Id="rId4" Type="http://schemas.openxmlformats.org/officeDocument/2006/relationships/image" Target="../media/image116.png"/></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20.jpeg"/></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5.jpeg"/><Relationship Id="rId1" Type="http://schemas.openxmlformats.org/officeDocument/2006/relationships/slideLayout" Target="../slideLayouts/slideLayout1.xml"/><Relationship Id="rId5" Type="http://schemas.openxmlformats.org/officeDocument/2006/relationships/image" Target="../media/image127.jpeg"/><Relationship Id="rId4" Type="http://schemas.openxmlformats.org/officeDocument/2006/relationships/image" Target="../media/image126.png"/></Relationships>
</file>

<file path=ppt/slides/_rels/slide7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758F76E2-798B-BE90-A47C-3DEEA4D4B796}"/>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dirty="0">
              <a:latin typeface="Arial" panose="020B0604020202020204" pitchFamily="34" charset="0"/>
            </a:endParaRPr>
          </a:p>
        </p:txBody>
      </p:sp>
      <p:sp>
        <p:nvSpPr>
          <p:cNvPr id="3075" name="TextBox 5">
            <a:extLst>
              <a:ext uri="{FF2B5EF4-FFF2-40B4-BE49-F238E27FC236}">
                <a16:creationId xmlns:a16="http://schemas.microsoft.com/office/drawing/2014/main" id="{2CE3F000-F7E3-0D90-779D-076D4CB61EF2}"/>
              </a:ext>
            </a:extLst>
          </p:cNvPr>
          <p:cNvSpPr txBox="1">
            <a:spLocks noChangeArrowheads="1"/>
          </p:cNvSpPr>
          <p:nvPr/>
        </p:nvSpPr>
        <p:spPr bwMode="auto">
          <a:xfrm>
            <a:off x="0" y="5059363"/>
            <a:ext cx="9144000" cy="1816100"/>
          </a:xfrm>
          <a:prstGeom prst="rect">
            <a:avLst/>
          </a:prstGeom>
          <a:solidFill>
            <a:srgbClr val="52C265">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sz="2800" b="1" dirty="0">
                <a:solidFill>
                  <a:schemeClr val="bg1"/>
                </a:solidFill>
                <a:latin typeface="Times New Roman" panose="02020603050405020304" pitchFamily="18" charset="0"/>
                <a:ea typeface="Constantia" panose="02030602050306030303" pitchFamily="18" charset="0"/>
                <a:cs typeface="Times New Roman" panose="02020603050405020304" pitchFamily="18" charset="0"/>
              </a:rPr>
              <a:t>ЗВІТ ГОЛОВИ КОМИШУВАСЬКОЇ ТЕРИТОРІАЛЬНОЇ ГРОМАДИ </a:t>
            </a:r>
          </a:p>
          <a:p>
            <a:pPr algn="ctr"/>
            <a:r>
              <a:rPr lang="ru-RU" altLang="ru-RU" sz="2800" b="1" dirty="0">
                <a:solidFill>
                  <a:schemeClr val="bg1"/>
                </a:solidFill>
                <a:latin typeface="Times New Roman" panose="02020603050405020304" pitchFamily="18" charset="0"/>
                <a:ea typeface="Constantia" panose="02030602050306030303" pitchFamily="18" charset="0"/>
                <a:cs typeface="Times New Roman" panose="02020603050405020304" pitchFamily="18" charset="0"/>
              </a:rPr>
              <a:t>КАРАПЕТЯНА ЮРІЯ ВОЛОДИМИРОВИЧА</a:t>
            </a:r>
          </a:p>
          <a:p>
            <a:pPr algn="ctr"/>
            <a:r>
              <a:rPr lang="ru-RU" altLang="ru-RU" sz="2800" b="1" dirty="0">
                <a:solidFill>
                  <a:schemeClr val="bg1"/>
                </a:solidFill>
                <a:latin typeface="Times New Roman" panose="02020603050405020304" pitchFamily="18" charset="0"/>
                <a:ea typeface="Constantia" panose="02030602050306030303" pitchFamily="18" charset="0"/>
                <a:cs typeface="Times New Roman" panose="02020603050405020304" pitchFamily="18" charset="0"/>
              </a:rPr>
              <a:t>за</a:t>
            </a:r>
            <a:r>
              <a:rPr lang="ru-RU" altLang="ru-RU"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2025</a:t>
            </a:r>
            <a:r>
              <a:rPr lang="ru-RU" altLang="ru-RU" sz="2800" b="1" dirty="0">
                <a:solidFill>
                  <a:schemeClr val="bg1"/>
                </a:solidFill>
                <a:latin typeface="Times New Roman" panose="02020603050405020304" pitchFamily="18" charset="0"/>
                <a:ea typeface="Constantia" panose="02030602050306030303" pitchFamily="18" charset="0"/>
                <a:cs typeface="Times New Roman" panose="02020603050405020304" pitchFamily="18" charset="0"/>
              </a:rPr>
              <a:t> </a:t>
            </a:r>
            <a:r>
              <a:rPr lang="uk-UA" altLang="ru-RU" sz="2800" b="1" dirty="0">
                <a:solidFill>
                  <a:schemeClr val="bg1"/>
                </a:solidFill>
                <a:latin typeface="Times New Roman" panose="02020603050405020304" pitchFamily="18" charset="0"/>
                <a:ea typeface="Constantia" panose="02030602050306030303" pitchFamily="18" charset="0"/>
                <a:cs typeface="Times New Roman" panose="02020603050405020304" pitchFamily="18" charset="0"/>
              </a:rPr>
              <a:t>рік</a:t>
            </a:r>
            <a:endParaRPr lang="uk-UA" altLang="ru-RU" sz="2800" b="1" dirty="0">
              <a:solidFill>
                <a:schemeClr val="bg1"/>
              </a:solidFill>
            </a:endParaRPr>
          </a:p>
        </p:txBody>
      </p:sp>
      <p:pic>
        <p:nvPicPr>
          <p:cNvPr id="3076" name="Picture 6" descr="E:\Рисунок1-removebg-preview (1).png">
            <a:extLst>
              <a:ext uri="{FF2B5EF4-FFF2-40B4-BE49-F238E27FC236}">
                <a16:creationId xmlns:a16="http://schemas.microsoft.com/office/drawing/2014/main" id="{D9922683-E97E-0944-39BC-624852874B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2550" y="0"/>
            <a:ext cx="144145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3105B766-245C-599C-70AC-6DBBC0C90A31}"/>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34A36202-3EA8-4A12-8AB7-586D810A478E}"/>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1268" name="Picture 6" descr="E:\Рисунок1-removebg-preview (1).png">
            <a:extLst>
              <a:ext uri="{FF2B5EF4-FFF2-40B4-BE49-F238E27FC236}">
                <a16:creationId xmlns:a16="http://schemas.microsoft.com/office/drawing/2014/main" id="{D74821B1-0DBF-78B5-5F17-AF0F36C5C4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D8EE0D59-20CE-C2EC-6C89-2943F8C14A12}"/>
              </a:ext>
            </a:extLst>
          </p:cNvPr>
          <p:cNvSpPr/>
          <p:nvPr/>
        </p:nvSpPr>
        <p:spPr>
          <a:xfrm>
            <a:off x="2195736" y="764704"/>
            <a:ext cx="6210516" cy="5078313"/>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Інвестиційна</a:t>
            </a:r>
            <a:r>
              <a:rPr lang="ru-RU" sz="5400" b="1" cap="all" dirty="0">
                <a:ln w="0">
                  <a:solidFill>
                    <a:srgbClr val="00CC00"/>
                  </a:solidFill>
                </a:ln>
                <a:solidFill>
                  <a:srgbClr val="00CC00"/>
                </a:solidFill>
                <a:effectLst>
                  <a:reflection blurRad="12700" stA="50000" endPos="50000" dist="5000" dir="5400000" sy="-100000" rotWithShape="0"/>
                </a:effectLst>
                <a:cs typeface="Arial" charset="0"/>
              </a:rPr>
              <a:t> </a:t>
            </a: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політика</a:t>
            </a:r>
            <a:r>
              <a:rPr lang="ru-RU" sz="5400" b="1" cap="all" dirty="0">
                <a:ln w="0">
                  <a:solidFill>
                    <a:srgbClr val="00CC00"/>
                  </a:solidFill>
                </a:ln>
                <a:solidFill>
                  <a:srgbClr val="00CC00"/>
                </a:solidFill>
                <a:effectLst>
                  <a:reflection blurRad="12700" stA="50000" endPos="50000" dist="5000" dir="5400000" sy="-100000" rotWithShape="0"/>
                </a:effectLst>
                <a:cs typeface="Arial" charset="0"/>
              </a:rPr>
              <a:t>,  </a:t>
            </a: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економічний</a:t>
            </a:r>
            <a:r>
              <a:rPr lang="ru-RU" sz="5400" b="1" cap="all" dirty="0">
                <a:ln w="0">
                  <a:solidFill>
                    <a:srgbClr val="00CC00"/>
                  </a:solidFill>
                </a:ln>
                <a:solidFill>
                  <a:srgbClr val="00CC00"/>
                </a:solidFill>
                <a:effectLst>
                  <a:reflection blurRad="12700" stA="50000" endPos="50000" dist="5000" dir="5400000" sy="-100000" rotWithShape="0"/>
                </a:effectLst>
                <a:cs typeface="Arial" charset="0"/>
              </a:rPr>
              <a:t> </a:t>
            </a: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розвиток</a:t>
            </a:r>
            <a:r>
              <a:rPr lang="ru-RU" sz="5400" b="1" cap="all" dirty="0">
                <a:ln w="0">
                  <a:solidFill>
                    <a:srgbClr val="00CC00"/>
                  </a:solidFill>
                </a:ln>
                <a:solidFill>
                  <a:srgbClr val="00CC00"/>
                </a:solidFill>
                <a:effectLst>
                  <a:reflection blurRad="12700" stA="50000" endPos="50000" dist="5000" dir="5400000" sy="-100000" rotWithShape="0"/>
                </a:effectLst>
                <a:cs typeface="Arial" charset="0"/>
              </a:rPr>
              <a:t> та с</a:t>
            </a:r>
            <a:r>
              <a:rPr lang="uk-UA" sz="5400" b="1" cap="all" dirty="0" err="1">
                <a:ln w="0">
                  <a:solidFill>
                    <a:srgbClr val="00CC00"/>
                  </a:solidFill>
                </a:ln>
                <a:solidFill>
                  <a:srgbClr val="00CC00"/>
                </a:solidFill>
                <a:effectLst>
                  <a:reflection blurRad="12700" stA="50000" endPos="50000" dist="5000" dir="5400000" sy="-100000" rotWithShape="0"/>
                </a:effectLst>
                <a:cs typeface="Arial" charset="0"/>
              </a:rPr>
              <a:t>півробітництво</a:t>
            </a:r>
            <a:r>
              <a:rPr lang="ru-RU" sz="5400" b="1" cap="all" dirty="0">
                <a:ln w="0">
                  <a:solidFill>
                    <a:srgbClr val="00CC00"/>
                  </a:solidFill>
                </a:ln>
                <a:solidFill>
                  <a:srgbClr val="00CC00"/>
                </a:solidFill>
                <a:effectLst>
                  <a:reflection blurRad="12700" stA="50000" endPos="50000" dist="5000" dir="5400000" sy="-100000" rotWithShape="0"/>
                </a:effectLst>
                <a:cs typeface="Arial" charset="0"/>
              </a:rPr>
              <a:t> </a:t>
            </a: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громади</a:t>
            </a:r>
            <a:endParaRPr lang="ru-RU" sz="5400" b="1" cap="all" dirty="0">
              <a:ln w="0">
                <a:solidFill>
                  <a:srgbClr val="00CC00"/>
                </a:solidFill>
              </a:ln>
              <a:solidFill>
                <a:srgbClr val="00CC00"/>
              </a:solidFill>
              <a:effectLst>
                <a:reflection blurRad="12700" stA="50000" endPos="50000" dist="5000" dir="5400000" sy="-100000" rotWithShape="0"/>
              </a:effectLst>
              <a:cs typeface="Arial"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46" name="Picture 10" descr="https://komish-gromada.gov.ua/wp-content/uploads/2025/01/IMG_20250122_161856_586-800x445.jpg">
            <a:extLst>
              <a:ext uri="{FF2B5EF4-FFF2-40B4-BE49-F238E27FC236}">
                <a16:creationId xmlns:a16="http://schemas.microsoft.com/office/drawing/2014/main" id="{3CC46C44-9113-39D7-C4A6-5C53CF28D41F}"/>
              </a:ext>
            </a:extLst>
          </p:cNvPr>
          <p:cNvPicPr>
            <a:picLocks noChangeAspect="1" noChangeArrowheads="1"/>
          </p:cNvPicPr>
          <p:nvPr/>
        </p:nvPicPr>
        <p:blipFill>
          <a:blip r:embed="rId2" cstate="print"/>
          <a:srcRect/>
          <a:stretch>
            <a:fillRect/>
          </a:stretch>
        </p:blipFill>
        <p:spPr bwMode="auto">
          <a:xfrm>
            <a:off x="4932040" y="620688"/>
            <a:ext cx="2534844" cy="1410008"/>
          </a:xfrm>
          <a:prstGeom prst="rect">
            <a:avLst/>
          </a:prstGeom>
          <a:noFill/>
          <a:scene3d>
            <a:camera prst="orthographicFront"/>
            <a:lightRig rig="threePt" dir="t"/>
          </a:scene3d>
          <a:sp3d>
            <a:bevelT w="152400" h="50800" prst="softRound"/>
          </a:sp3d>
        </p:spPr>
      </p:pic>
      <p:sp>
        <p:nvSpPr>
          <p:cNvPr id="12291" name="Rectangle 3">
            <a:extLst>
              <a:ext uri="{FF2B5EF4-FFF2-40B4-BE49-F238E27FC236}">
                <a16:creationId xmlns:a16="http://schemas.microsoft.com/office/drawing/2014/main" id="{9E1EC859-3995-3D35-1556-13AB2BBC80DB}"/>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2CDB80D6-1B4F-CD29-4EE9-66F4482B194E}"/>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2293" name="Picture 6" descr="E:\Рисунок1-removebg-preview (1).png">
            <a:extLst>
              <a:ext uri="{FF2B5EF4-FFF2-40B4-BE49-F238E27FC236}">
                <a16:creationId xmlns:a16="http://schemas.microsoft.com/office/drawing/2014/main" id="{E7FFFCC0-A26E-AE11-CFF4-4246339B18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Прямоугольник 5">
            <a:extLst>
              <a:ext uri="{FF2B5EF4-FFF2-40B4-BE49-F238E27FC236}">
                <a16:creationId xmlns:a16="http://schemas.microsoft.com/office/drawing/2014/main" id="{A8AD67B5-51FD-1AEA-E405-C3CBC038918E}"/>
              </a:ext>
            </a:extLst>
          </p:cNvPr>
          <p:cNvSpPr>
            <a:spLocks noChangeArrowheads="1"/>
          </p:cNvSpPr>
          <p:nvPr/>
        </p:nvSpPr>
        <p:spPr bwMode="auto">
          <a:xfrm>
            <a:off x="1187450" y="188913"/>
            <a:ext cx="3717925"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uk-UA" altLang="uk-UA" sz="1400" b="1" dirty="0">
                <a:solidFill>
                  <a:srgbClr val="00CC00"/>
                </a:solidFill>
              </a:rPr>
              <a:t>        Голова Комишуваської селищної ради Юрій Карапетян взяв участь у заході, який відбувся </a:t>
            </a:r>
            <a:r>
              <a:rPr lang="uk-UA" altLang="en-US" sz="1400" dirty="0"/>
              <a:t>у місті Києві за ініціативи </a:t>
            </a:r>
            <a:r>
              <a:rPr lang="uk-UA" altLang="en-US" sz="1400" dirty="0" err="1"/>
              <a:t>Віцепремʼєр</a:t>
            </a:r>
            <a:r>
              <a:rPr lang="uk-UA" altLang="en-US" sz="1400" dirty="0"/>
              <a:t>-міністра з відновлення України – Міністра розвитку громад та територій України Олексія </a:t>
            </a:r>
            <a:r>
              <a:rPr lang="uk-UA" altLang="en-US" sz="1400" dirty="0" err="1"/>
              <a:t>Кулеби</a:t>
            </a:r>
            <a:r>
              <a:rPr lang="uk-UA" altLang="en-US" sz="1400" dirty="0"/>
              <a:t>, приурочений Дню Соборності України, на якому були присутні голови громад-учасниць національного </a:t>
            </a:r>
            <a:r>
              <a:rPr lang="uk-UA" altLang="en-US" sz="1400" dirty="0" err="1"/>
              <a:t>проєкту</a:t>
            </a:r>
            <a:r>
              <a:rPr lang="uk-UA" altLang="en-US" sz="1400" dirty="0"/>
              <a:t> Пліч-о-Пліч</a:t>
            </a:r>
            <a:r>
              <a:rPr lang="uk-UA" altLang="uk-UA" sz="1400" b="1" dirty="0">
                <a:solidFill>
                  <a:srgbClr val="00CC00"/>
                </a:solidFill>
              </a:rPr>
              <a:t>  </a:t>
            </a:r>
            <a:endParaRPr lang="uk-UA" altLang="uk-UA" sz="1400" dirty="0"/>
          </a:p>
        </p:txBody>
      </p:sp>
      <p:pic>
        <p:nvPicPr>
          <p:cNvPr id="14344" name="Picture 8" descr="http://komish-gromada.gov.ua/wp-content/uploads/2025/01/IMG_20250122_161851_993.jpg">
            <a:extLst>
              <a:ext uri="{FF2B5EF4-FFF2-40B4-BE49-F238E27FC236}">
                <a16:creationId xmlns:a16="http://schemas.microsoft.com/office/drawing/2014/main" id="{548E0F91-D76B-2A62-CE09-F668293B078B}"/>
              </a:ext>
            </a:extLst>
          </p:cNvPr>
          <p:cNvPicPr>
            <a:picLocks noChangeAspect="1" noChangeArrowheads="1"/>
          </p:cNvPicPr>
          <p:nvPr/>
        </p:nvPicPr>
        <p:blipFill>
          <a:blip r:embed="rId4" cstate="print"/>
          <a:srcRect/>
          <a:stretch>
            <a:fillRect/>
          </a:stretch>
        </p:blipFill>
        <p:spPr bwMode="auto">
          <a:xfrm>
            <a:off x="7596336" y="116633"/>
            <a:ext cx="1443100" cy="2960206"/>
          </a:xfrm>
          <a:prstGeom prst="rect">
            <a:avLst/>
          </a:prstGeom>
          <a:noFill/>
          <a:scene3d>
            <a:camera prst="orthographicFront"/>
            <a:lightRig rig="threePt" dir="t"/>
          </a:scene3d>
          <a:sp3d>
            <a:bevelT w="165100" prst="coolSlant"/>
            <a:bevelB prst="convex"/>
          </a:sp3d>
        </p:spPr>
      </p:pic>
      <p:sp>
        <p:nvSpPr>
          <p:cNvPr id="12296" name="Прямоугольник 8">
            <a:extLst>
              <a:ext uri="{FF2B5EF4-FFF2-40B4-BE49-F238E27FC236}">
                <a16:creationId xmlns:a16="http://schemas.microsoft.com/office/drawing/2014/main" id="{AE3B5E77-0D2C-7C36-2807-814DAFD8C6C5}"/>
              </a:ext>
            </a:extLst>
          </p:cNvPr>
          <p:cNvSpPr>
            <a:spLocks noChangeArrowheads="1"/>
          </p:cNvSpPr>
          <p:nvPr/>
        </p:nvSpPr>
        <p:spPr bwMode="auto">
          <a:xfrm>
            <a:off x="1258888" y="2349500"/>
            <a:ext cx="626586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en-US" sz="1400" dirty="0"/>
              <a:t>       </a:t>
            </a:r>
            <a:r>
              <a:rPr lang="uk-UA" altLang="en-US" sz="1400" dirty="0"/>
              <a:t>Голова Комишуваської селищної ради Юрій Карапетян взяв участь у Національному форумі «Стратегічне планування на регіональному рівні: від відновлення до розвитку», який відбувся 06 лютого у місті Київ.</a:t>
            </a:r>
          </a:p>
          <a:p>
            <a:r>
              <a:rPr lang="uk-UA" altLang="en-US" sz="1400" dirty="0"/>
              <a:t>На заході, зокрема, презентували основи територіально-орієнтованого підходу у стратегічному плануванні. Акцентували на тому, що унікальні фактори, які існують в кожній з громад та на територіях різного типу, можуть бути враховані під час створення стратегій регіонального розвитку.</a:t>
            </a:r>
          </a:p>
        </p:txBody>
      </p:sp>
      <p:sp>
        <p:nvSpPr>
          <p:cNvPr id="10" name="Стрелка вправо с вырезом 9">
            <a:extLst>
              <a:ext uri="{FF2B5EF4-FFF2-40B4-BE49-F238E27FC236}">
                <a16:creationId xmlns:a16="http://schemas.microsoft.com/office/drawing/2014/main" id="{221558EC-2FB3-B0B0-72C0-35945F850BDA}"/>
              </a:ext>
            </a:extLst>
          </p:cNvPr>
          <p:cNvSpPr/>
          <p:nvPr/>
        </p:nvSpPr>
        <p:spPr>
          <a:xfrm>
            <a:off x="1382943" y="215095"/>
            <a:ext cx="215900" cy="215900"/>
          </a:xfrm>
          <a:prstGeom prst="notchedRightArrow">
            <a:avLst/>
          </a:prstGeom>
          <a:solidFill>
            <a:srgbClr val="64E331"/>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Стрелка вправо с вырезом 10">
            <a:extLst>
              <a:ext uri="{FF2B5EF4-FFF2-40B4-BE49-F238E27FC236}">
                <a16:creationId xmlns:a16="http://schemas.microsoft.com/office/drawing/2014/main" id="{62BB06F1-6109-3E7D-E89D-3CC0F39F2902}"/>
              </a:ext>
            </a:extLst>
          </p:cNvPr>
          <p:cNvSpPr/>
          <p:nvPr/>
        </p:nvSpPr>
        <p:spPr>
          <a:xfrm>
            <a:off x="1342854" y="2358280"/>
            <a:ext cx="215900" cy="215900"/>
          </a:xfrm>
          <a:prstGeom prst="notchedRightArrow">
            <a:avLst/>
          </a:prstGeom>
          <a:solidFill>
            <a:srgbClr val="64E331"/>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2299" name="Picture 12" descr="http://komish-gromada.gov.ua/wp-content/uploads/2025/02/5274163812095881921.jpg">
            <a:extLst>
              <a:ext uri="{FF2B5EF4-FFF2-40B4-BE49-F238E27FC236}">
                <a16:creationId xmlns:a16="http://schemas.microsoft.com/office/drawing/2014/main" id="{F406F906-3997-41CF-1347-0B28965046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8038" y="3959225"/>
            <a:ext cx="3863975"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4" descr="https://komish-gromada.gov.ua/wp-content/uploads/2025/02/5272001643954694493-473x1024.jpg">
            <a:extLst>
              <a:ext uri="{FF2B5EF4-FFF2-40B4-BE49-F238E27FC236}">
                <a16:creationId xmlns:a16="http://schemas.microsoft.com/office/drawing/2014/main" id="{3F70A3B2-B6EE-E74B-1FF2-01D4218172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2275" y="4076700"/>
            <a:ext cx="1217613"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6" descr="https://komish-gromada.gov.ua/wp-content/uploads/2025/02/5272001643954694494-473x1024.jpg">
            <a:extLst>
              <a:ext uri="{FF2B5EF4-FFF2-40B4-BE49-F238E27FC236}">
                <a16:creationId xmlns:a16="http://schemas.microsoft.com/office/drawing/2014/main" id="{4D94726F-48AD-0331-5F27-AD2A0006F94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7625" y="3716338"/>
            <a:ext cx="1285875"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3">
            <a:extLst>
              <a:ext uri="{FF2B5EF4-FFF2-40B4-BE49-F238E27FC236}">
                <a16:creationId xmlns:a16="http://schemas.microsoft.com/office/drawing/2014/main" id="{A01891C1-5B4C-A76C-80F7-9DD9FD73AD3A}"/>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B653BDD0-57B4-F467-4DD0-12AD218856FE}"/>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3316" name="Picture 6" descr="E:\Рисунок1-removebg-preview (1).png">
            <a:extLst>
              <a:ext uri="{FF2B5EF4-FFF2-40B4-BE49-F238E27FC236}">
                <a16:creationId xmlns:a16="http://schemas.microsoft.com/office/drawing/2014/main" id="{D0EBC438-9450-3498-E097-F35F8BBF28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Прямоугольник 4">
            <a:extLst>
              <a:ext uri="{FF2B5EF4-FFF2-40B4-BE49-F238E27FC236}">
                <a16:creationId xmlns:a16="http://schemas.microsoft.com/office/drawing/2014/main" id="{FFBE0E8F-1E5C-ED51-06E2-CFDB786E1868}"/>
              </a:ext>
            </a:extLst>
          </p:cNvPr>
          <p:cNvSpPr>
            <a:spLocks noChangeArrowheads="1"/>
          </p:cNvSpPr>
          <p:nvPr/>
        </p:nvSpPr>
        <p:spPr bwMode="auto">
          <a:xfrm>
            <a:off x="1403350" y="333375"/>
            <a:ext cx="3503613"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a:t>Селищний голова Юрій Карапетян представив свій регіон на заході з нагоди запуску Ліги лідерів місцевого самоврядування України 2025, яку презентувала “</a:t>
            </a:r>
            <a:r>
              <a:rPr lang="en-US" altLang="en-US"/>
              <a:t>U-LEAD </a:t>
            </a:r>
            <a:r>
              <a:rPr lang="ru-RU" altLang="en-US"/>
              <a:t>з Європою” 17 березня в Києві.</a:t>
            </a:r>
            <a:r>
              <a:rPr lang="ru-RU" altLang="uk-UA" sz="1600" b="1">
                <a:solidFill>
                  <a:srgbClr val="00CC00"/>
                </a:solidFill>
              </a:rPr>
              <a:t>.</a:t>
            </a:r>
            <a:r>
              <a:rPr lang="ru-RU" altLang="uk-UA" sz="1600"/>
              <a:t>  </a:t>
            </a:r>
          </a:p>
          <a:p>
            <a:endParaRPr lang="ru-RU" altLang="uk-UA" sz="700" b="1" i="1"/>
          </a:p>
        </p:txBody>
      </p:sp>
      <p:pic>
        <p:nvPicPr>
          <p:cNvPr id="13318" name="Picture 9" descr="https://komish-gromada.gov.ua/wp-content/uploads/2025/03/photo_2025-03-20_10-45-51-800x445.jpg">
            <a:extLst>
              <a:ext uri="{FF2B5EF4-FFF2-40B4-BE49-F238E27FC236}">
                <a16:creationId xmlns:a16="http://schemas.microsoft.com/office/drawing/2014/main" id="{71BC87BC-35D3-AD75-7417-6E63D0D2E8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363" y="188913"/>
            <a:ext cx="4032250"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Прямоугольник 8">
            <a:extLst>
              <a:ext uri="{FF2B5EF4-FFF2-40B4-BE49-F238E27FC236}">
                <a16:creationId xmlns:a16="http://schemas.microsoft.com/office/drawing/2014/main" id="{DE068649-8CCA-44F8-C42E-9F1CF1596B97}"/>
              </a:ext>
            </a:extLst>
          </p:cNvPr>
          <p:cNvSpPr>
            <a:spLocks noChangeArrowheads="1"/>
          </p:cNvSpPr>
          <p:nvPr/>
        </p:nvSpPr>
        <p:spPr bwMode="auto">
          <a:xfrm>
            <a:off x="5292725" y="2852738"/>
            <a:ext cx="3706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a:t>Селищний голова Юрій Карапетян відвідав захід з нагоди старту III фази програми «U-LEAD з Європою».</a:t>
            </a:r>
          </a:p>
        </p:txBody>
      </p:sp>
      <p:pic>
        <p:nvPicPr>
          <p:cNvPr id="13320" name="Picture 11" descr="https://komish-gromada.gov.ua/wp-content/uploads/2025/03/photo_2025-03-20_10-45-22-800x445.jpg">
            <a:extLst>
              <a:ext uri="{FF2B5EF4-FFF2-40B4-BE49-F238E27FC236}">
                <a16:creationId xmlns:a16="http://schemas.microsoft.com/office/drawing/2014/main" id="{5FA8676B-E6B3-786D-33AE-40E7C9FB57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350" y="2492375"/>
            <a:ext cx="3673475"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Прямоугольник 10">
            <a:extLst>
              <a:ext uri="{FF2B5EF4-FFF2-40B4-BE49-F238E27FC236}">
                <a16:creationId xmlns:a16="http://schemas.microsoft.com/office/drawing/2014/main" id="{ECCB0771-A36D-5546-EFF8-B4D32CCC98AB}"/>
              </a:ext>
            </a:extLst>
          </p:cNvPr>
          <p:cNvSpPr>
            <a:spLocks noChangeArrowheads="1"/>
          </p:cNvSpPr>
          <p:nvPr/>
        </p:nvSpPr>
        <p:spPr bwMode="auto">
          <a:xfrm>
            <a:off x="1331913" y="4868863"/>
            <a:ext cx="457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en-US" sz="1400"/>
              <a:t>Селищний голова Юрій Карапетян долучився до заходу з нагоди впровадження другої фази програми «Партнерство за сильну Україну». Це багатостороння ініціатива, спрямована на підтримку відновлення та посилення стійкості України в умовах війни. Про запуск другої фази оголосило </a:t>
            </a:r>
            <a:r>
              <a:rPr lang="ru-RU" altLang="en-US" sz="1400">
                <a:hlinkClick r:id="rId5"/>
              </a:rPr>
              <a:t>Міністерство розвитку громад та територій України</a:t>
            </a:r>
            <a:r>
              <a:rPr lang="ru-RU" altLang="en-US" sz="1400"/>
              <a:t>.</a:t>
            </a:r>
          </a:p>
        </p:txBody>
      </p:sp>
      <p:pic>
        <p:nvPicPr>
          <p:cNvPr id="13322" name="Picture 13" descr="https://komish-gromada.gov.ua/wp-content/uploads/2025/04/photo_2025-04-23_07-52-11-914x1024.jpg">
            <a:extLst>
              <a:ext uri="{FF2B5EF4-FFF2-40B4-BE49-F238E27FC236}">
                <a16:creationId xmlns:a16="http://schemas.microsoft.com/office/drawing/2014/main" id="{8A697368-D708-8C60-40BB-9C2AF1B6C8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4888" y="4221163"/>
            <a:ext cx="2232025"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8DF0E4F5-EB02-28ED-859A-7938B5A7A063}"/>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C348926B-FE77-EC9D-27F9-1E364AAEA38A}"/>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4340" name="Picture 6" descr="E:\Рисунок1-removebg-preview (1).png">
            <a:extLst>
              <a:ext uri="{FF2B5EF4-FFF2-40B4-BE49-F238E27FC236}">
                <a16:creationId xmlns:a16="http://schemas.microsoft.com/office/drawing/2014/main" id="{CF038E2C-69E8-C1D4-702D-18A0628A2D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Прямоугольник 4">
            <a:extLst>
              <a:ext uri="{FF2B5EF4-FFF2-40B4-BE49-F238E27FC236}">
                <a16:creationId xmlns:a16="http://schemas.microsoft.com/office/drawing/2014/main" id="{3A608812-255B-1B6D-680D-79C799D8DFEC}"/>
              </a:ext>
            </a:extLst>
          </p:cNvPr>
          <p:cNvSpPr>
            <a:spLocks noChangeArrowheads="1"/>
          </p:cNvSpPr>
          <p:nvPr/>
        </p:nvSpPr>
        <p:spPr bwMode="auto">
          <a:xfrm>
            <a:off x="1331913" y="188913"/>
            <a:ext cx="439261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uk-UA" altLang="uk-UA" sz="1600"/>
              <a:t>Також,</a:t>
            </a:r>
            <a:r>
              <a:rPr lang="uk-UA" altLang="uk-UA" sz="1600">
                <a:solidFill>
                  <a:srgbClr val="00CC00"/>
                </a:solidFill>
              </a:rPr>
              <a:t> </a:t>
            </a:r>
            <a:r>
              <a:rPr lang="uk-UA" altLang="uk-UA" sz="1600"/>
              <a:t>с</a:t>
            </a:r>
            <a:r>
              <a:rPr lang="uk-UA" altLang="en-US" sz="1600"/>
              <a:t>елищний голова Юрій Карапетян взяв участь у регіональному засіданні Конгресу місцевих та регіональних влад при Президентові України, яке відбулось у Запоріжжі.</a:t>
            </a:r>
          </a:p>
          <a:p>
            <a:pPr algn="ctr"/>
            <a:r>
              <a:rPr lang="uk-UA" altLang="en-US" sz="1600"/>
              <a:t>На порядку денному – ветеранська політика, освіта та міжнародна співпраця. </a:t>
            </a:r>
            <a:endParaRPr lang="uk-UA" altLang="uk-UA" sz="1600"/>
          </a:p>
        </p:txBody>
      </p:sp>
      <p:pic>
        <p:nvPicPr>
          <p:cNvPr id="14342" name="Picture 7" descr="https://komish-gromada.gov.ua/wp-content/uploads/2025/05/photo_2025-05-08_20-26-25-800x445.jpg">
            <a:extLst>
              <a:ext uri="{FF2B5EF4-FFF2-40B4-BE49-F238E27FC236}">
                <a16:creationId xmlns:a16="http://schemas.microsoft.com/office/drawing/2014/main" id="{AD25ACB7-C8F1-1F0C-5B1B-65B33DA5D6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5963" y="260350"/>
            <a:ext cx="3222625"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Прямоугольник 7">
            <a:extLst>
              <a:ext uri="{FF2B5EF4-FFF2-40B4-BE49-F238E27FC236}">
                <a16:creationId xmlns:a16="http://schemas.microsoft.com/office/drawing/2014/main" id="{459D83F9-1429-D654-44D8-1D1803BE2DC7}"/>
              </a:ext>
            </a:extLst>
          </p:cNvPr>
          <p:cNvSpPr>
            <a:spLocks noChangeArrowheads="1"/>
          </p:cNvSpPr>
          <p:nvPr/>
        </p:nvSpPr>
        <p:spPr bwMode="auto">
          <a:xfrm>
            <a:off x="4787900" y="2133600"/>
            <a:ext cx="43561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uk-UA" altLang="en-US" sz="1500"/>
              <a:t>Селищний голова Юрій Карапетян взяв участь у регіональному засіданні Конгресу місцевих та регіональних влад при Президентові України, яке відбулось у Запоріжжі. </a:t>
            </a:r>
          </a:p>
          <a:p>
            <a:pPr algn="ctr"/>
            <a:r>
              <a:rPr lang="uk-UA" altLang="en-US" sz="1500"/>
              <a:t>Під час засідання обговорили питання щодо Реєстру збитків, завданих агресією рф проти України, енергобезпеки регіону, формування бюджетів громад, реалізації політики Героїв, захисту прав та інтересів дітей.</a:t>
            </a:r>
          </a:p>
        </p:txBody>
      </p:sp>
      <p:pic>
        <p:nvPicPr>
          <p:cNvPr id="14344" name="Picture 8" descr="https://komish-gromada.gov.ua/wp-content/uploads/2025/12/5215563454406659353-800x445.jpg">
            <a:extLst>
              <a:ext uri="{FF2B5EF4-FFF2-40B4-BE49-F238E27FC236}">
                <a16:creationId xmlns:a16="http://schemas.microsoft.com/office/drawing/2014/main" id="{B5DA7C7B-39EB-1080-BC8E-1C67215220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350" y="2205038"/>
            <a:ext cx="3495675"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Прямоугольник 8">
            <a:extLst>
              <a:ext uri="{FF2B5EF4-FFF2-40B4-BE49-F238E27FC236}">
                <a16:creationId xmlns:a16="http://schemas.microsoft.com/office/drawing/2014/main" id="{5FAE933B-AC1D-18C3-4AD2-74D49FFA5A51}"/>
              </a:ext>
            </a:extLst>
          </p:cNvPr>
          <p:cNvSpPr>
            <a:spLocks noChangeArrowheads="1"/>
          </p:cNvSpPr>
          <p:nvPr/>
        </p:nvSpPr>
        <p:spPr bwMode="auto">
          <a:xfrm>
            <a:off x="1403350" y="4365625"/>
            <a:ext cx="31686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sz="1600"/>
              <a:t>Селищний голова Юрій Карапетян взяв участь у Національному форумі стійкості та доброго врядування, який відбувся 20 листопада у м. Київ</a:t>
            </a:r>
          </a:p>
        </p:txBody>
      </p:sp>
      <p:pic>
        <p:nvPicPr>
          <p:cNvPr id="14346" name="Picture 10" descr="https://komish-gromada.gov.ua/wp-content/uploads/2025/12/5269386099069488120-800x445.jpg">
            <a:extLst>
              <a:ext uri="{FF2B5EF4-FFF2-40B4-BE49-F238E27FC236}">
                <a16:creationId xmlns:a16="http://schemas.microsoft.com/office/drawing/2014/main" id="{65FE065C-058D-F0B7-6B91-40A090B22A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3800" y="4365625"/>
            <a:ext cx="321945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3">
            <a:extLst>
              <a:ext uri="{FF2B5EF4-FFF2-40B4-BE49-F238E27FC236}">
                <a16:creationId xmlns:a16="http://schemas.microsoft.com/office/drawing/2014/main" id="{77B926A5-7AC7-727F-0B0F-1562448C9A27}"/>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665BC952-50D9-6983-3153-1B5063713E17}"/>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5364" name="Picture 6" descr="E:\Рисунок1-removebg-preview (1).png">
            <a:extLst>
              <a:ext uri="{FF2B5EF4-FFF2-40B4-BE49-F238E27FC236}">
                <a16:creationId xmlns:a16="http://schemas.microsoft.com/office/drawing/2014/main" id="{A7B81E1C-E0C6-CB09-5307-09990A7EF5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a:extLst>
              <a:ext uri="{FF2B5EF4-FFF2-40B4-BE49-F238E27FC236}">
                <a16:creationId xmlns:a16="http://schemas.microsoft.com/office/drawing/2014/main" id="{E96A7EC5-CD58-4DC5-E470-0DBFD414F1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6375" y="260350"/>
            <a:ext cx="2890838"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Прямоугольник 11">
            <a:extLst>
              <a:ext uri="{FF2B5EF4-FFF2-40B4-BE49-F238E27FC236}">
                <a16:creationId xmlns:a16="http://schemas.microsoft.com/office/drawing/2014/main" id="{7E1AF1B6-7D4B-EF66-153C-F28572BE2701}"/>
              </a:ext>
            </a:extLst>
          </p:cNvPr>
          <p:cNvSpPr>
            <a:spLocks noChangeArrowheads="1"/>
          </p:cNvSpPr>
          <p:nvPr/>
        </p:nvSpPr>
        <p:spPr bwMode="auto">
          <a:xfrm>
            <a:off x="4572000" y="26035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en-US" b="1"/>
              <a:t>Селищний голова Юрій Карапетян взяв участь у Конференції з питань відновлення України – URC 2025, яка відбулась 10-11 липня 2025 у Римі. </a:t>
            </a:r>
          </a:p>
        </p:txBody>
      </p:sp>
      <p:sp>
        <p:nvSpPr>
          <p:cNvPr id="15367" name="Прямоугольник 12">
            <a:extLst>
              <a:ext uri="{FF2B5EF4-FFF2-40B4-BE49-F238E27FC236}">
                <a16:creationId xmlns:a16="http://schemas.microsoft.com/office/drawing/2014/main" id="{1C255553-4993-03F6-B557-CDF833B5B065}"/>
              </a:ext>
            </a:extLst>
          </p:cNvPr>
          <p:cNvSpPr>
            <a:spLocks noChangeArrowheads="1"/>
          </p:cNvSpPr>
          <p:nvPr/>
        </p:nvSpPr>
        <p:spPr bwMode="auto">
          <a:xfrm>
            <a:off x="3203575" y="5013325"/>
            <a:ext cx="36718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sz="1400"/>
              <a:t>Селищний голова Юрій Карапетян взяв участь у дводеннних консультаціях з лідерами  прифронтових та прикордонних громад, які 23–24 вересня провів у м. Київ Механізм швидкого реагування (МШР), що є частиною Програми «Партнерство за сильну Україну» (PFRU).</a:t>
            </a:r>
          </a:p>
        </p:txBody>
      </p:sp>
      <p:sp>
        <p:nvSpPr>
          <p:cNvPr id="15368" name="Прямоугольник 14">
            <a:extLst>
              <a:ext uri="{FF2B5EF4-FFF2-40B4-BE49-F238E27FC236}">
                <a16:creationId xmlns:a16="http://schemas.microsoft.com/office/drawing/2014/main" id="{CB3A40AE-9FFF-C269-7075-4EDBCB579A98}"/>
              </a:ext>
            </a:extLst>
          </p:cNvPr>
          <p:cNvSpPr>
            <a:spLocks noChangeArrowheads="1"/>
          </p:cNvSpPr>
          <p:nvPr/>
        </p:nvSpPr>
        <p:spPr bwMode="auto">
          <a:xfrm>
            <a:off x="4572000" y="1557338"/>
            <a:ext cx="45720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en-US" sz="1400"/>
              <a:t>Під час Конференції у липні селищний голова Юрій Карапетян поспілкувався з представниками громадської організації "</a:t>
            </a:r>
            <a:r>
              <a:rPr lang="en-US" altLang="en-US" sz="1400"/>
              <a:t>Help to Ukraine" </a:t>
            </a:r>
            <a:r>
              <a:rPr lang="ru-RU" altLang="en-US" sz="1400"/>
              <a:t>та домовився з ними про можливість подальшої співпраці  В межах візиту до Запорізького регіону іспанські партнери передали Комишуваській громаді гуманітарну допомогу у вигляді продуктових наборів, засобів гігієни для маломобільних осіб, одягу та взуття, медичних товарів та засобів реабілітації для забезпечення потреб найбільш вразливих категорій населення. Крім того, "</a:t>
            </a:r>
            <a:r>
              <a:rPr lang="en-US" altLang="en-US" sz="1400"/>
              <a:t>Help to Ukraine" </a:t>
            </a:r>
            <a:r>
              <a:rPr lang="ru-RU" altLang="en-US" sz="1400"/>
              <a:t>допоможе Комишуваській громаді реалізувати деякі з наших проектів та налагодити зв'язки з містом-побратимом в Іспанії.</a:t>
            </a:r>
          </a:p>
        </p:txBody>
      </p:sp>
      <p:pic>
        <p:nvPicPr>
          <p:cNvPr id="15369" name="Picture 4">
            <a:extLst>
              <a:ext uri="{FF2B5EF4-FFF2-40B4-BE49-F238E27FC236}">
                <a16:creationId xmlns:a16="http://schemas.microsoft.com/office/drawing/2014/main" id="{9DB3CA2F-8F8A-C12B-41AD-0AB1D63E66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913" y="4481513"/>
            <a:ext cx="178117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5">
            <a:extLst>
              <a:ext uri="{FF2B5EF4-FFF2-40B4-BE49-F238E27FC236}">
                <a16:creationId xmlns:a16="http://schemas.microsoft.com/office/drawing/2014/main" id="{F30175A8-7ACF-8D00-5D5C-96A8077324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9250" y="2420938"/>
            <a:ext cx="295275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6">
            <a:extLst>
              <a:ext uri="{FF2B5EF4-FFF2-40B4-BE49-F238E27FC236}">
                <a16:creationId xmlns:a16="http://schemas.microsoft.com/office/drawing/2014/main" id="{DE67E773-4984-99CC-26D7-2BBE31AE94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5463" y="4941888"/>
            <a:ext cx="2124075"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3">
            <a:extLst>
              <a:ext uri="{FF2B5EF4-FFF2-40B4-BE49-F238E27FC236}">
                <a16:creationId xmlns:a16="http://schemas.microsoft.com/office/drawing/2014/main" id="{CC6CAC64-C4ED-FCD6-BC3B-567FF890BDFC}"/>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1AEA0BB4-FCCB-228C-C914-1735AC41FEA4}"/>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6388" name="Picture 6" descr="E:\Рисунок1-removebg-preview (1).png">
            <a:extLst>
              <a:ext uri="{FF2B5EF4-FFF2-40B4-BE49-F238E27FC236}">
                <a16:creationId xmlns:a16="http://schemas.microsoft.com/office/drawing/2014/main" id="{9574234E-E4C2-F3A1-F2A2-636A22BDEB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Прямоугольник 12">
            <a:extLst>
              <a:ext uri="{FF2B5EF4-FFF2-40B4-BE49-F238E27FC236}">
                <a16:creationId xmlns:a16="http://schemas.microsoft.com/office/drawing/2014/main" id="{92A7C44E-B92A-00F0-71FA-6BF6B6D10584}"/>
              </a:ext>
            </a:extLst>
          </p:cNvPr>
          <p:cNvSpPr>
            <a:spLocks noChangeArrowheads="1"/>
          </p:cNvSpPr>
          <p:nvPr/>
        </p:nvSpPr>
        <p:spPr bwMode="auto">
          <a:xfrm>
            <a:off x="1403350" y="260350"/>
            <a:ext cx="4897438"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sz="1400"/>
              <a:t>Комишуваська селищна рада в особі селищного голови Карапетяна Юрія Володимировича та Благодійна організація "Благодійний Фонд "Віра в Україну" в особі засновниці Яркіної Оксани Сергіївни підписали Меморандум про взаєморозуміння</a:t>
            </a:r>
          </a:p>
        </p:txBody>
      </p:sp>
      <p:pic>
        <p:nvPicPr>
          <p:cNvPr id="16390" name="Picture 3">
            <a:extLst>
              <a:ext uri="{FF2B5EF4-FFF2-40B4-BE49-F238E27FC236}">
                <a16:creationId xmlns:a16="http://schemas.microsoft.com/office/drawing/2014/main" id="{DE997B7F-C697-94E8-3548-26FAE48864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22141"/>
          <a:stretch>
            <a:fillRect/>
          </a:stretch>
        </p:blipFill>
        <p:spPr bwMode="auto">
          <a:xfrm>
            <a:off x="6372225" y="188913"/>
            <a:ext cx="1628775"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Прямоугольник 13">
            <a:extLst>
              <a:ext uri="{FF2B5EF4-FFF2-40B4-BE49-F238E27FC236}">
                <a16:creationId xmlns:a16="http://schemas.microsoft.com/office/drawing/2014/main" id="{647A33EE-2B68-5989-CC51-B9A6A6E5A229}"/>
              </a:ext>
            </a:extLst>
          </p:cNvPr>
          <p:cNvSpPr>
            <a:spLocks noChangeArrowheads="1"/>
          </p:cNvSpPr>
          <p:nvPr/>
        </p:nvSpPr>
        <p:spPr bwMode="auto">
          <a:xfrm>
            <a:off x="4356100" y="2060575"/>
            <a:ext cx="457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sz="1400"/>
              <a:t>Голова Комишуваської селищної ради та представник благодійної організації "Благодійний фонд "Карітас Запоріжжя" підписали новий Меморандум про співпрацю.</a:t>
            </a:r>
          </a:p>
        </p:txBody>
      </p:sp>
      <p:pic>
        <p:nvPicPr>
          <p:cNvPr id="16392" name="Picture 2">
            <a:extLst>
              <a:ext uri="{FF2B5EF4-FFF2-40B4-BE49-F238E27FC236}">
                <a16:creationId xmlns:a16="http://schemas.microsoft.com/office/drawing/2014/main" id="{CFA746E9-9774-7B60-FA8F-7D7CD3A83E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1070" b="33211"/>
          <a:stretch>
            <a:fillRect/>
          </a:stretch>
        </p:blipFill>
        <p:spPr bwMode="auto">
          <a:xfrm>
            <a:off x="1619250" y="1557338"/>
            <a:ext cx="2592388"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Прямоугольник 15">
            <a:extLst>
              <a:ext uri="{FF2B5EF4-FFF2-40B4-BE49-F238E27FC236}">
                <a16:creationId xmlns:a16="http://schemas.microsoft.com/office/drawing/2014/main" id="{B9FEDA37-D24B-39BF-013B-3EE9528482A4}"/>
              </a:ext>
            </a:extLst>
          </p:cNvPr>
          <p:cNvSpPr>
            <a:spLocks noChangeArrowheads="1"/>
          </p:cNvSpPr>
          <p:nvPr/>
        </p:nvSpPr>
        <p:spPr bwMode="auto">
          <a:xfrm>
            <a:off x="1258888" y="3644900"/>
            <a:ext cx="44656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a:t>Голова Комишуваської селищної ради здійснив робочий візит до громади-партнеру – Борщагівської сільської ради Бучанського району Київської області. </a:t>
            </a:r>
          </a:p>
        </p:txBody>
      </p:sp>
      <p:pic>
        <p:nvPicPr>
          <p:cNvPr id="16394" name="Picture 3">
            <a:extLst>
              <a:ext uri="{FF2B5EF4-FFF2-40B4-BE49-F238E27FC236}">
                <a16:creationId xmlns:a16="http://schemas.microsoft.com/office/drawing/2014/main" id="{D72D9A10-7AA0-25C4-9056-EEF5D295FA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5963" y="3068638"/>
            <a:ext cx="259238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Прямоугольник 16">
            <a:extLst>
              <a:ext uri="{FF2B5EF4-FFF2-40B4-BE49-F238E27FC236}">
                <a16:creationId xmlns:a16="http://schemas.microsoft.com/office/drawing/2014/main" id="{EF24D75F-130E-B4A1-3B17-9AB6CC2907E2}"/>
              </a:ext>
            </a:extLst>
          </p:cNvPr>
          <p:cNvSpPr>
            <a:spLocks noChangeArrowheads="1"/>
          </p:cNvSpPr>
          <p:nvPr/>
        </p:nvSpPr>
        <p:spPr bwMode="auto">
          <a:xfrm>
            <a:off x="4572000" y="5157788"/>
            <a:ext cx="4572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a:t>Комишуваську громаду відвідали представники громади-партнера  - Катеринопільської селищної територіальної громади Звенигородського району Черкаської області. </a:t>
            </a:r>
          </a:p>
        </p:txBody>
      </p:sp>
      <p:pic>
        <p:nvPicPr>
          <p:cNvPr id="16396" name="Picture 4">
            <a:extLst>
              <a:ext uri="{FF2B5EF4-FFF2-40B4-BE49-F238E27FC236}">
                <a16:creationId xmlns:a16="http://schemas.microsoft.com/office/drawing/2014/main" id="{35AD78E2-0B67-579C-E1FB-73C1E269AD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22141"/>
          <a:stretch>
            <a:fillRect/>
          </a:stretch>
        </p:blipFill>
        <p:spPr bwMode="auto">
          <a:xfrm>
            <a:off x="2195513" y="4797425"/>
            <a:ext cx="1800225"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3">
            <a:extLst>
              <a:ext uri="{FF2B5EF4-FFF2-40B4-BE49-F238E27FC236}">
                <a16:creationId xmlns:a16="http://schemas.microsoft.com/office/drawing/2014/main" id="{CB7C940F-D594-046C-65A4-0E9DCFEC8F33}"/>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0346220E-36CF-E32B-646D-5D786F47C292}"/>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7412" name="Picture 6" descr="E:\Рисунок1-removebg-preview (1).png">
            <a:extLst>
              <a:ext uri="{FF2B5EF4-FFF2-40B4-BE49-F238E27FC236}">
                <a16:creationId xmlns:a16="http://schemas.microsoft.com/office/drawing/2014/main" id="{477D1E62-4A44-4BD8-84A9-AACFCF4AA8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Прямоугольник 14">
            <a:extLst>
              <a:ext uri="{FF2B5EF4-FFF2-40B4-BE49-F238E27FC236}">
                <a16:creationId xmlns:a16="http://schemas.microsoft.com/office/drawing/2014/main" id="{A3A5DB25-9B6C-3286-8238-10BF7B3B6C2A}"/>
              </a:ext>
            </a:extLst>
          </p:cNvPr>
          <p:cNvSpPr>
            <a:spLocks noChangeArrowheads="1"/>
          </p:cNvSpPr>
          <p:nvPr/>
        </p:nvSpPr>
        <p:spPr bwMode="auto">
          <a:xfrm>
            <a:off x="1331913" y="333375"/>
            <a:ext cx="45720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a:t>Комишуваська селищна рада Запорізького району Запорізької області в особі селищного голови Карапетяна Юрія Володимировича підписала МЕМОРАНДУМ ПРО СПІВПРАЦЮ І ПАРТНЕРСТВО з ГО «Від села до міста» в особі Голови правління Арутяна Мікаелі Папояна. </a:t>
            </a:r>
          </a:p>
        </p:txBody>
      </p:sp>
      <p:pic>
        <p:nvPicPr>
          <p:cNvPr id="17414" name="Picture 2">
            <a:extLst>
              <a:ext uri="{FF2B5EF4-FFF2-40B4-BE49-F238E27FC236}">
                <a16:creationId xmlns:a16="http://schemas.microsoft.com/office/drawing/2014/main" id="{FC018E05-5097-67E6-6817-D516FF9F58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688" y="188913"/>
            <a:ext cx="194310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Прямоугольник 13">
            <a:extLst>
              <a:ext uri="{FF2B5EF4-FFF2-40B4-BE49-F238E27FC236}">
                <a16:creationId xmlns:a16="http://schemas.microsoft.com/office/drawing/2014/main" id="{11B4DF55-75F7-A433-CF51-3C220C1DC9A9}"/>
              </a:ext>
            </a:extLst>
          </p:cNvPr>
          <p:cNvSpPr>
            <a:spLocks noChangeArrowheads="1"/>
          </p:cNvSpPr>
          <p:nvPr/>
        </p:nvSpPr>
        <p:spPr bwMode="auto">
          <a:xfrm>
            <a:off x="4313237" y="2931520"/>
            <a:ext cx="457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dirty="0"/>
              <a:t>Голова Комишуваської </a:t>
            </a:r>
            <a:r>
              <a:rPr lang="ru-RU" altLang="en-US" dirty="0" err="1"/>
              <a:t>селищної</a:t>
            </a:r>
            <a:r>
              <a:rPr lang="ru-RU" altLang="en-US" dirty="0"/>
              <a:t> ради </a:t>
            </a:r>
            <a:r>
              <a:rPr lang="ru-RU" altLang="en-US" dirty="0" err="1"/>
              <a:t>Юрій</a:t>
            </a:r>
            <a:r>
              <a:rPr lang="ru-RU" altLang="en-US" dirty="0"/>
              <a:t> Карапетян взяв участь у </a:t>
            </a:r>
            <a:r>
              <a:rPr lang="ru-RU" altLang="en-US" dirty="0" err="1"/>
              <a:t>Конгресі</a:t>
            </a:r>
            <a:r>
              <a:rPr lang="ru-RU" altLang="en-US" dirty="0"/>
              <a:t> </a:t>
            </a:r>
            <a:r>
              <a:rPr lang="ru-RU" altLang="en-US" dirty="0" err="1"/>
              <a:t>місцевих</a:t>
            </a:r>
            <a:r>
              <a:rPr lang="ru-RU" altLang="en-US" dirty="0"/>
              <a:t> та </a:t>
            </a:r>
            <a:r>
              <a:rPr lang="ru-RU" altLang="en-US" dirty="0" err="1"/>
              <a:t>регіональних</a:t>
            </a:r>
            <a:r>
              <a:rPr lang="ru-RU" altLang="en-US" dirty="0"/>
              <a:t> </a:t>
            </a:r>
            <a:r>
              <a:rPr lang="ru-RU" altLang="en-US" dirty="0" err="1"/>
              <a:t>влад</a:t>
            </a:r>
            <a:r>
              <a:rPr lang="ru-RU" altLang="en-US" dirty="0"/>
              <a:t> при </a:t>
            </a:r>
            <a:r>
              <a:rPr lang="ru-RU" altLang="en-US" dirty="0" err="1"/>
              <a:t>Президентові</a:t>
            </a:r>
            <a:r>
              <a:rPr lang="ru-RU" altLang="en-US" dirty="0"/>
              <a:t> </a:t>
            </a:r>
            <a:r>
              <a:rPr lang="ru-RU" altLang="en-US" dirty="0" err="1"/>
              <a:t>України</a:t>
            </a:r>
            <a:r>
              <a:rPr lang="ru-RU" altLang="en-US" dirty="0"/>
              <a:t>, </a:t>
            </a:r>
            <a:r>
              <a:rPr lang="ru-RU" altLang="en-US" dirty="0" err="1"/>
              <a:t>який</a:t>
            </a:r>
            <a:r>
              <a:rPr lang="ru-RU" altLang="en-US" dirty="0"/>
              <a:t> </a:t>
            </a:r>
            <a:r>
              <a:rPr lang="ru-RU" altLang="en-US" dirty="0" err="1"/>
              <a:t>відбувся</a:t>
            </a:r>
            <a:r>
              <a:rPr lang="ru-RU" altLang="en-US" dirty="0"/>
              <a:t> 05 вересня у </a:t>
            </a:r>
            <a:r>
              <a:rPr lang="ru-RU" altLang="en-US" dirty="0" err="1"/>
              <a:t>місті</a:t>
            </a:r>
            <a:r>
              <a:rPr lang="ru-RU" altLang="en-US" dirty="0"/>
              <a:t> Ужгород. </a:t>
            </a:r>
          </a:p>
        </p:txBody>
      </p:sp>
      <p:pic>
        <p:nvPicPr>
          <p:cNvPr id="17416" name="Picture 2">
            <a:extLst>
              <a:ext uri="{FF2B5EF4-FFF2-40B4-BE49-F238E27FC236}">
                <a16:creationId xmlns:a16="http://schemas.microsoft.com/office/drawing/2014/main" id="{A89C6664-78CA-8184-8A58-6F1E795E83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0000" y="2820988"/>
            <a:ext cx="298767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9019DA96-6121-1714-55D9-C507262B36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725" y="333375"/>
            <a:ext cx="3668713"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a:extLst>
              <a:ext uri="{FF2B5EF4-FFF2-40B4-BE49-F238E27FC236}">
                <a16:creationId xmlns:a16="http://schemas.microsoft.com/office/drawing/2014/main" id="{9288C9D4-BF71-2FAD-EB15-1D6F8EAA7319}"/>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F4510A62-0ACB-4DB8-7EF2-2B50D099A063}"/>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8437" name="Picture 6" descr="E:\Рисунок1-removebg-preview (1).png">
            <a:extLst>
              <a:ext uri="{FF2B5EF4-FFF2-40B4-BE49-F238E27FC236}">
                <a16:creationId xmlns:a16="http://schemas.microsoft.com/office/drawing/2014/main" id="{72B5F792-0F57-2B0F-B0C3-0D430BA84F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Прямоугольник 10">
            <a:extLst>
              <a:ext uri="{FF2B5EF4-FFF2-40B4-BE49-F238E27FC236}">
                <a16:creationId xmlns:a16="http://schemas.microsoft.com/office/drawing/2014/main" id="{C50A569A-ED04-E0D0-285E-1F23683F293F}"/>
              </a:ext>
            </a:extLst>
          </p:cNvPr>
          <p:cNvSpPr>
            <a:spLocks noChangeArrowheads="1"/>
          </p:cNvSpPr>
          <p:nvPr/>
        </p:nvSpPr>
        <p:spPr bwMode="auto">
          <a:xfrm>
            <a:off x="1331913" y="404813"/>
            <a:ext cx="4103687"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en-US" sz="1400"/>
              <a:t>Комишуваській громаді передали техніку від партнерів, а саме екскаватор-навантажувач </a:t>
            </a:r>
            <a:r>
              <a:rPr lang="en-US" altLang="en-US" sz="1400"/>
              <a:t>JCB, </a:t>
            </a:r>
            <a:r>
              <a:rPr lang="ru-RU" altLang="en-US" sz="1400"/>
              <a:t>який буде використовуватися для оперативного реагування у разі обстрілів, розбору завалів та інших потреб громади.</a:t>
            </a:r>
          </a:p>
          <a:p>
            <a:r>
              <a:rPr lang="ru-RU" altLang="en-US" sz="1400"/>
              <a:t>🤝Вдячні партнерам з </a:t>
            </a:r>
            <a:r>
              <a:rPr lang="en-US" altLang="en-US" sz="1400"/>
              <a:t>Stabilisation Platform, </a:t>
            </a:r>
            <a:r>
              <a:rPr lang="ru-RU" altLang="en-US" sz="1400"/>
              <a:t>яка фінансується німецьким товариством міжнародного співробітництва (</a:t>
            </a:r>
            <a:r>
              <a:rPr lang="en-US" altLang="en-US" sz="1400"/>
              <a:t>GIZ) </a:t>
            </a:r>
            <a:r>
              <a:rPr lang="ru-RU" altLang="en-US" sz="1400"/>
              <a:t>за підтримки посла Німеччини Мартіна Єгера та </a:t>
            </a:r>
            <a:r>
              <a:rPr lang="en-US" altLang="en-US" sz="1400"/>
              <a:t>Technisches Hilfswerk (THW) </a:t>
            </a:r>
            <a:r>
              <a:rPr lang="ru-RU" altLang="en-US" sz="1400"/>
              <a:t>за надану допомогу, а також голові Запорізької обласної військової адміністрації Федорову Івану Сергійовичу, за сприяння якого відбулась передача техніки.</a:t>
            </a:r>
          </a:p>
        </p:txBody>
      </p:sp>
      <p:sp>
        <p:nvSpPr>
          <p:cNvPr id="18439" name="Прямоугольник 12">
            <a:extLst>
              <a:ext uri="{FF2B5EF4-FFF2-40B4-BE49-F238E27FC236}">
                <a16:creationId xmlns:a16="http://schemas.microsoft.com/office/drawing/2014/main" id="{D9B12308-8862-761D-69B8-FEE376FD251C}"/>
              </a:ext>
            </a:extLst>
          </p:cNvPr>
          <p:cNvSpPr>
            <a:spLocks noChangeArrowheads="1"/>
          </p:cNvSpPr>
          <p:nvPr/>
        </p:nvSpPr>
        <p:spPr bwMode="auto">
          <a:xfrm>
            <a:off x="4427538" y="3500438"/>
            <a:ext cx="4572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en-US" sz="1400"/>
              <a:t>Комунальне підприємство КП "Комишуваський Комунальник" отримало важливу підтримку від Угорської екуменічної служби допомоги.</a:t>
            </a:r>
          </a:p>
          <a:p>
            <a:endParaRPr lang="ru-RU" altLang="en-US" sz="1400"/>
          </a:p>
          <a:p>
            <a:r>
              <a:rPr lang="en-US" altLang="en-US" sz="1400"/>
              <a:t>✅ </a:t>
            </a:r>
            <a:r>
              <a:rPr lang="ru-RU" altLang="en-US" sz="1400"/>
              <a:t>Організація на безоплатній основі передала в громаду дороговартісне обладнання: терморезисторний та стиковий зварювальні апарати для зварювання поліетиленових труб.</a:t>
            </a:r>
          </a:p>
          <a:p>
            <a:endParaRPr lang="ru-RU" altLang="en-US" sz="1400"/>
          </a:p>
          <a:p>
            <a:r>
              <a:rPr lang="ru-RU" altLang="en-US" sz="1400"/>
              <a:t>🚰 За допомогою цього обладнання підприємство планує здійснити заміну напірного колектора протяжністю 2,5 км, а в подальшому обладнання будуть використовувати для оперативного реагування у разі пошкоджень водопровідної та каналізаційної систем.</a:t>
            </a:r>
          </a:p>
        </p:txBody>
      </p:sp>
      <p:pic>
        <p:nvPicPr>
          <p:cNvPr id="18440" name="Picture 3">
            <a:extLst>
              <a:ext uri="{FF2B5EF4-FFF2-40B4-BE49-F238E27FC236}">
                <a16:creationId xmlns:a16="http://schemas.microsoft.com/office/drawing/2014/main" id="{DAD87714-E228-F550-9CEA-943754F012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2250" y="3357563"/>
            <a:ext cx="253206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3">
            <a:extLst>
              <a:ext uri="{FF2B5EF4-FFF2-40B4-BE49-F238E27FC236}">
                <a16:creationId xmlns:a16="http://schemas.microsoft.com/office/drawing/2014/main" id="{AC4BF401-999F-E8A8-465E-300FCCFD28AB}"/>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991AB14C-1931-6C83-4AC8-6E6C61B57CE2}"/>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9460" name="Picture 6" descr="E:\Рисунок1-removebg-preview (1).png">
            <a:extLst>
              <a:ext uri="{FF2B5EF4-FFF2-40B4-BE49-F238E27FC236}">
                <a16:creationId xmlns:a16="http://schemas.microsoft.com/office/drawing/2014/main" id="{6E66AFD2-E904-3A99-93B2-9488CC36A48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Прямоугольник 8">
            <a:extLst>
              <a:ext uri="{FF2B5EF4-FFF2-40B4-BE49-F238E27FC236}">
                <a16:creationId xmlns:a16="http://schemas.microsoft.com/office/drawing/2014/main" id="{1D527EC7-5CC8-FBAB-A7A6-93B769DB1093}"/>
              </a:ext>
            </a:extLst>
          </p:cNvPr>
          <p:cNvSpPr>
            <a:spLocks noChangeArrowheads="1"/>
          </p:cNvSpPr>
          <p:nvPr/>
        </p:nvSpPr>
        <p:spPr bwMode="auto">
          <a:xfrm>
            <a:off x="1331913" y="260350"/>
            <a:ext cx="45720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en-US"/>
              <a:t>В рамках співпраці з Кімонікс Груп Ю.Кей Лімітед/Фонд "Партнерство за сильну Україну", Фаза 2 Комишуваська селищна територіальна громада безоплатно отримала сміттєвоз портальний з комплектацією відвалом для прибирання снігу вартістю 2 578 790 грн.</a:t>
            </a:r>
          </a:p>
          <a:p>
            <a:r>
              <a:rPr lang="ru-RU" altLang="en-US"/>
              <a:t>✅ Отримана техніка передана комунальному підприємству "Благоустрій»</a:t>
            </a:r>
          </a:p>
        </p:txBody>
      </p:sp>
      <p:sp>
        <p:nvSpPr>
          <p:cNvPr id="19462" name="Прямоугольник 11">
            <a:extLst>
              <a:ext uri="{FF2B5EF4-FFF2-40B4-BE49-F238E27FC236}">
                <a16:creationId xmlns:a16="http://schemas.microsoft.com/office/drawing/2014/main" id="{095EC5A7-A710-40CB-C56B-CF0C1E1A484F}"/>
              </a:ext>
            </a:extLst>
          </p:cNvPr>
          <p:cNvSpPr>
            <a:spLocks noChangeArrowheads="1"/>
          </p:cNvSpPr>
          <p:nvPr/>
        </p:nvSpPr>
        <p:spPr bwMode="auto">
          <a:xfrm>
            <a:off x="4500563" y="2997200"/>
            <a:ext cx="442753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sz="1600"/>
              <a:t>На підставі клопотання ПАТ "ЗАПОРІЖЖЯОБЛЕНЕРГО" виконавчим комітетом Комишуваської селищної ради було прийнято рішення про передачу товарно-матеріальних цінностей, а саме труб профільних, сіткового полотна, тросів оцинкованих, длязахисту об'єктів енергосистеми, які забезпечують електропостачання мешканців та інфраструктури Комишуваської громади.</a:t>
            </a:r>
          </a:p>
          <a:p>
            <a:pPr algn="ctr"/>
            <a:r>
              <a:rPr lang="en-US" altLang="en-US" sz="1600"/>
              <a:t>✅  </a:t>
            </a:r>
            <a:r>
              <a:rPr lang="ru-RU" altLang="en-US" sz="1600"/>
              <a:t>До улаштування захисту підстанцій також було залучено техніку КП "Благоустрій" Комишуваської селищної ради.</a:t>
            </a:r>
          </a:p>
        </p:txBody>
      </p:sp>
      <p:pic>
        <p:nvPicPr>
          <p:cNvPr id="19463" name="Picture 2">
            <a:extLst>
              <a:ext uri="{FF2B5EF4-FFF2-40B4-BE49-F238E27FC236}">
                <a16:creationId xmlns:a16="http://schemas.microsoft.com/office/drawing/2014/main" id="{D965482A-1D37-BDCC-F6FF-FBD39E2A55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3284538"/>
            <a:ext cx="31686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3">
            <a:extLst>
              <a:ext uri="{FF2B5EF4-FFF2-40B4-BE49-F238E27FC236}">
                <a16:creationId xmlns:a16="http://schemas.microsoft.com/office/drawing/2014/main" id="{A762F14A-F14B-CCCC-4041-20AD314AE4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1070" b="22141"/>
          <a:stretch>
            <a:fillRect/>
          </a:stretch>
        </p:blipFill>
        <p:spPr bwMode="auto">
          <a:xfrm>
            <a:off x="6011863" y="333375"/>
            <a:ext cx="2538412"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3">
            <a:extLst>
              <a:ext uri="{FF2B5EF4-FFF2-40B4-BE49-F238E27FC236}">
                <a16:creationId xmlns:a16="http://schemas.microsoft.com/office/drawing/2014/main" id="{5BA6FCD2-9B78-2255-06D8-722A1C610C9C}"/>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767D1267-D661-288B-5EB5-E1E34BE33357}"/>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0484" name="Picture 6" descr="E:\Рисунок1-removebg-preview (1).png">
            <a:extLst>
              <a:ext uri="{FF2B5EF4-FFF2-40B4-BE49-F238E27FC236}">
                <a16:creationId xmlns:a16="http://schemas.microsoft.com/office/drawing/2014/main" id="{4BAEABFB-6E7E-67CC-F515-C4996125CB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Прямоугольник 9">
            <a:extLst>
              <a:ext uri="{FF2B5EF4-FFF2-40B4-BE49-F238E27FC236}">
                <a16:creationId xmlns:a16="http://schemas.microsoft.com/office/drawing/2014/main" id="{165C6205-317D-1D0D-368C-A3073C0BBAA3}"/>
              </a:ext>
            </a:extLst>
          </p:cNvPr>
          <p:cNvSpPr>
            <a:spLocks noChangeArrowheads="1"/>
          </p:cNvSpPr>
          <p:nvPr/>
        </p:nvSpPr>
        <p:spPr bwMode="auto">
          <a:xfrm>
            <a:off x="1187450" y="333375"/>
            <a:ext cx="39608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a:t>Комишуваська селищна рада безоплатно отримала від Кімонікс Груп Ю.Кей Лімітед/Фонд "Партнерство за сильну Україну", Фаза 2 ноутбуки </a:t>
            </a:r>
            <a:r>
              <a:rPr lang="en-US" altLang="en-US"/>
              <a:t>Lenovo 14 G8 IRL </a:t>
            </a:r>
            <a:r>
              <a:rPr lang="ru-RU" altLang="en-US"/>
              <a:t>у кількості 15 шт., а також іншу оргтехніку: багатофункціональні пристрої, картриджі, мобільні </a:t>
            </a:r>
            <a:r>
              <a:rPr lang="en-US" altLang="en-US"/>
              <a:t>Wi-Fi </a:t>
            </a:r>
            <a:r>
              <a:rPr lang="ru-RU" altLang="en-US"/>
              <a:t>роутери. </a:t>
            </a:r>
          </a:p>
        </p:txBody>
      </p:sp>
      <p:pic>
        <p:nvPicPr>
          <p:cNvPr id="20486" name="Picture 2">
            <a:extLst>
              <a:ext uri="{FF2B5EF4-FFF2-40B4-BE49-F238E27FC236}">
                <a16:creationId xmlns:a16="http://schemas.microsoft.com/office/drawing/2014/main" id="{7A4E97F5-3427-B7E1-A4C2-90879DBA48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2438" y="188913"/>
            <a:ext cx="3360737"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Прямоугольник 10">
            <a:extLst>
              <a:ext uri="{FF2B5EF4-FFF2-40B4-BE49-F238E27FC236}">
                <a16:creationId xmlns:a16="http://schemas.microsoft.com/office/drawing/2014/main" id="{3C46A1D1-F80C-379D-DD77-5E00CC8C4A3A}"/>
              </a:ext>
            </a:extLst>
          </p:cNvPr>
          <p:cNvSpPr>
            <a:spLocks noChangeArrowheads="1"/>
          </p:cNvSpPr>
          <p:nvPr/>
        </p:nvSpPr>
        <p:spPr bwMode="auto">
          <a:xfrm>
            <a:off x="5148263" y="2997200"/>
            <a:ext cx="37084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a:t>В рамках тристороннього договору Кімонікс Груп Ю.Кей Лімітед/Фонд "Партнерство за сильну Україну", Фаза 2 придбали та безоплатно передали Комишуваській селищній раді автомобіль вантажний, вантажопідйомністю 10 т.</a:t>
            </a:r>
          </a:p>
        </p:txBody>
      </p:sp>
      <p:pic>
        <p:nvPicPr>
          <p:cNvPr id="20488" name="Picture 3">
            <a:extLst>
              <a:ext uri="{FF2B5EF4-FFF2-40B4-BE49-F238E27FC236}">
                <a16:creationId xmlns:a16="http://schemas.microsoft.com/office/drawing/2014/main" id="{0372AC32-DC39-4F8D-AB33-98EA006D50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2275" y="2708275"/>
            <a:ext cx="29511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3">
            <a:extLst>
              <a:ext uri="{FF2B5EF4-FFF2-40B4-BE49-F238E27FC236}">
                <a16:creationId xmlns:a16="http://schemas.microsoft.com/office/drawing/2014/main" id="{6E3A3574-3BD8-2F76-5027-AD5853305CD0}"/>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7FD82C0C-2FE6-DCD7-D96D-686520E98120}"/>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4100" name="Picture 6" descr="E:\Рисунок1-removebg-preview (1).png">
            <a:extLst>
              <a:ext uri="{FF2B5EF4-FFF2-40B4-BE49-F238E27FC236}">
                <a16:creationId xmlns:a16="http://schemas.microsoft.com/office/drawing/2014/main" id="{82F2465C-C19D-A354-731D-9354C4B4AD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a:extLst>
              <a:ext uri="{FF2B5EF4-FFF2-40B4-BE49-F238E27FC236}">
                <a16:creationId xmlns:a16="http://schemas.microsoft.com/office/drawing/2014/main" id="{F887F870-84F5-BA51-9AA7-350BE2458003}"/>
              </a:ext>
            </a:extLst>
          </p:cNvPr>
          <p:cNvSpPr/>
          <p:nvPr/>
        </p:nvSpPr>
        <p:spPr>
          <a:xfrm>
            <a:off x="1428728" y="1142984"/>
            <a:ext cx="7500990" cy="397031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uk-UA" sz="4200" b="1" cap="all" dirty="0">
                <a:ln w="0"/>
                <a:solidFill>
                  <a:srgbClr val="00CC00"/>
                </a:solidFill>
                <a:effectLst>
                  <a:reflection blurRad="12700" stA="50000" endPos="50000" dist="5000" dir="5400000" sy="-100000" rotWithShape="0"/>
                </a:effectLst>
                <a:cs typeface="Arial" charset="0"/>
              </a:rPr>
              <a:t>Діяльність Комишуваської селищної ради  Запорізького району Запорізької області та її виконавчого комітету. Організація діловодства.</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E9255D38-337A-28CC-83D3-852E970895F8}"/>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DC5A8483-F994-92E8-BFDF-4C976F76F1D1}"/>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1508" name="Picture 6" descr="E:\Рисунок1-removebg-preview (1).png">
            <a:extLst>
              <a:ext uri="{FF2B5EF4-FFF2-40B4-BE49-F238E27FC236}">
                <a16:creationId xmlns:a16="http://schemas.microsoft.com/office/drawing/2014/main" id="{5B294330-463D-3383-743B-75195DF648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22BD60D9-0E6E-CCBF-BB4F-FEDAE25C7489}"/>
              </a:ext>
            </a:extLst>
          </p:cNvPr>
          <p:cNvSpPr/>
          <p:nvPr/>
        </p:nvSpPr>
        <p:spPr>
          <a:xfrm>
            <a:off x="2071670" y="1071546"/>
            <a:ext cx="6500858" cy="2585323"/>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Надання</a:t>
            </a:r>
            <a:r>
              <a:rPr lang="ru-RU" sz="5400" b="1" cap="all" dirty="0">
                <a:ln w="0">
                  <a:solidFill>
                    <a:srgbClr val="00CC00"/>
                  </a:solidFill>
                </a:ln>
                <a:solidFill>
                  <a:srgbClr val="00CC00"/>
                </a:solidFill>
                <a:effectLst>
                  <a:reflection blurRad="12700" stA="50000" endPos="50000" dist="5000" dir="5400000" sy="-100000" rotWithShape="0"/>
                </a:effectLst>
                <a:cs typeface="Arial" charset="0"/>
              </a:rPr>
              <a:t> </a:t>
            </a: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адміністративних</a:t>
            </a:r>
            <a:r>
              <a:rPr lang="ru-RU" sz="5400" b="1" cap="all" dirty="0">
                <a:ln w="0">
                  <a:solidFill>
                    <a:srgbClr val="00CC00"/>
                  </a:solidFill>
                </a:ln>
                <a:solidFill>
                  <a:srgbClr val="00CC00"/>
                </a:solidFill>
                <a:effectLst>
                  <a:reflection blurRad="12700" stA="50000" endPos="50000" dist="5000" dir="5400000" sy="-100000" rotWithShape="0"/>
                </a:effectLst>
                <a:cs typeface="Arial" charset="0"/>
              </a:rPr>
              <a:t> </a:t>
            </a: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послуг</a:t>
            </a:r>
            <a:endParaRPr lang="ru-RU" sz="5400" b="1" cap="all" dirty="0">
              <a:ln w="0">
                <a:solidFill>
                  <a:srgbClr val="00CC00"/>
                </a:solidFill>
              </a:ln>
              <a:solidFill>
                <a:srgbClr val="00CC00"/>
              </a:solidFill>
              <a:effectLst>
                <a:reflection blurRad="12700" stA="50000" endPos="50000" dist="5000" dir="5400000" sy="-100000" rotWithShape="0"/>
              </a:effectLst>
              <a:cs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3">
            <a:extLst>
              <a:ext uri="{FF2B5EF4-FFF2-40B4-BE49-F238E27FC236}">
                <a16:creationId xmlns:a16="http://schemas.microsoft.com/office/drawing/2014/main" id="{6C5C0C9F-CB33-0BEC-5F78-128E265821DF}"/>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D14A7B6D-04DB-55FD-4831-45631C783A08}"/>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2532" name="Picture 6" descr="E:\Рисунок1-removebg-preview (1).png">
            <a:extLst>
              <a:ext uri="{FF2B5EF4-FFF2-40B4-BE49-F238E27FC236}">
                <a16:creationId xmlns:a16="http://schemas.microsoft.com/office/drawing/2014/main" id="{71522275-9C3C-6156-8095-1388D49954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AutoShape 4" descr="null">
            <a:extLst>
              <a:ext uri="{FF2B5EF4-FFF2-40B4-BE49-F238E27FC236}">
                <a16:creationId xmlns:a16="http://schemas.microsoft.com/office/drawing/2014/main" id="{9EAD4936-C719-B825-B8E8-5B541EB2D73A}"/>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22534" name="AutoShape 6" descr="null">
            <a:extLst>
              <a:ext uri="{FF2B5EF4-FFF2-40B4-BE49-F238E27FC236}">
                <a16:creationId xmlns:a16="http://schemas.microsoft.com/office/drawing/2014/main" id="{A68028AA-E23A-DE60-1E67-AB594987A046}"/>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22535" name="Прямоугольник 14">
            <a:extLst>
              <a:ext uri="{FF2B5EF4-FFF2-40B4-BE49-F238E27FC236}">
                <a16:creationId xmlns:a16="http://schemas.microsoft.com/office/drawing/2014/main" id="{B2322458-A0BB-9714-587C-F3F14A4B88ED}"/>
              </a:ext>
            </a:extLst>
          </p:cNvPr>
          <p:cNvSpPr>
            <a:spLocks noChangeArrowheads="1"/>
          </p:cNvSpPr>
          <p:nvPr/>
        </p:nvSpPr>
        <p:spPr bwMode="auto">
          <a:xfrm>
            <a:off x="1357313" y="0"/>
            <a:ext cx="2381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
            <a:r>
              <a:rPr lang="ru-RU" altLang="uk-UA" b="1">
                <a:solidFill>
                  <a:srgbClr val="000000"/>
                </a:solidFill>
                <a:latin typeface="Arial" panose="020B0604020202020204" pitchFamily="34" charset="0"/>
              </a:rPr>
              <a:t>Кількість звернень</a:t>
            </a:r>
          </a:p>
        </p:txBody>
      </p:sp>
      <p:sp>
        <p:nvSpPr>
          <p:cNvPr id="13" name="Штриховая стрелка вправо 12">
            <a:extLst>
              <a:ext uri="{FF2B5EF4-FFF2-40B4-BE49-F238E27FC236}">
                <a16:creationId xmlns:a16="http://schemas.microsoft.com/office/drawing/2014/main" id="{A3E3B9F0-994D-4C85-4F8D-72EEE1AED7AE}"/>
              </a:ext>
            </a:extLst>
          </p:cNvPr>
          <p:cNvSpPr/>
          <p:nvPr/>
        </p:nvSpPr>
        <p:spPr>
          <a:xfrm>
            <a:off x="5214942" y="0"/>
            <a:ext cx="3929058" cy="57148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b="1" cap="all" dirty="0">
                <a:ln w="0"/>
                <a:solidFill>
                  <a:schemeClr val="bg1"/>
                </a:solidFill>
                <a:effectLst>
                  <a:reflection blurRad="12700" stA="50000" endPos="50000" dist="5000" dir="5400000" sy="-100000" rotWithShape="0"/>
                </a:effectLst>
              </a:rPr>
              <a:t>Адміністративні послуги</a:t>
            </a:r>
            <a:endParaRPr lang="ru-RU" dirty="0">
              <a:solidFill>
                <a:schemeClr val="bg1"/>
              </a:solidFill>
            </a:endParaRPr>
          </a:p>
        </p:txBody>
      </p:sp>
      <p:graphicFrame>
        <p:nvGraphicFramePr>
          <p:cNvPr id="16" name="Таблица 15">
            <a:extLst>
              <a:ext uri="{FF2B5EF4-FFF2-40B4-BE49-F238E27FC236}">
                <a16:creationId xmlns:a16="http://schemas.microsoft.com/office/drawing/2014/main" id="{89352748-ED62-8C94-6C55-00CF96C1ED04}"/>
              </a:ext>
            </a:extLst>
          </p:cNvPr>
          <p:cNvGraphicFramePr>
            <a:graphicFrameLocks noGrp="1"/>
          </p:cNvGraphicFramePr>
          <p:nvPr/>
        </p:nvGraphicFramePr>
        <p:xfrm>
          <a:off x="1285875" y="714375"/>
          <a:ext cx="7429500" cy="4897449"/>
        </p:xfrm>
        <a:graphic>
          <a:graphicData uri="http://schemas.openxmlformats.org/drawingml/2006/table">
            <a:tbl>
              <a:tblPr/>
              <a:tblGrid>
                <a:gridCol w="5857876">
                  <a:extLst>
                    <a:ext uri="{9D8B030D-6E8A-4147-A177-3AD203B41FA5}">
                      <a16:colId xmlns:a16="http://schemas.microsoft.com/office/drawing/2014/main" val="20000"/>
                    </a:ext>
                  </a:extLst>
                </a:gridCol>
                <a:gridCol w="1571624">
                  <a:extLst>
                    <a:ext uri="{9D8B030D-6E8A-4147-A177-3AD203B41FA5}">
                      <a16:colId xmlns:a16="http://schemas.microsoft.com/office/drawing/2014/main" val="20001"/>
                    </a:ext>
                  </a:extLst>
                </a:gridCol>
              </a:tblGrid>
              <a:tr h="214248">
                <a:tc>
                  <a:txBody>
                    <a:bodyPr/>
                    <a:lstStyle/>
                    <a:p>
                      <a:pPr algn="r" fontAlgn="b"/>
                      <a:r>
                        <a:rPr lang="ru-RU" sz="1200" b="1" i="0" u="none" strike="noStrike" dirty="0" err="1">
                          <a:solidFill>
                            <a:srgbClr val="52C265"/>
                          </a:solidFill>
                          <a:latin typeface="Arial"/>
                        </a:rPr>
                        <a:t>Всього</a:t>
                      </a:r>
                      <a:r>
                        <a:rPr lang="ru-RU" sz="1200" b="0" i="0" u="none" strike="noStrike" dirty="0">
                          <a:solidFill>
                            <a:srgbClr val="000000"/>
                          </a:solidFill>
                          <a:latin typeface="Arial"/>
                        </a:rPr>
                        <a:t>:</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ru-RU" sz="1200" b="1" i="0" u="none" strike="noStrike" dirty="0">
                          <a:solidFill>
                            <a:srgbClr val="000000"/>
                          </a:solidFill>
                          <a:latin typeface="Arial"/>
                        </a:rPr>
                        <a:t>     6133</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E1CD"/>
                    </a:solidFill>
                  </a:tcPr>
                </a:tc>
                <a:extLst>
                  <a:ext uri="{0D108BD9-81ED-4DB2-BD59-A6C34878D82A}">
                    <a16:rowId xmlns:a16="http://schemas.microsoft.com/office/drawing/2014/main" val="10000"/>
                  </a:ext>
                </a:extLst>
              </a:tr>
              <a:tr h="188340">
                <a:tc gridSpan="2">
                  <a:txBody>
                    <a:bodyPr/>
                    <a:lstStyle/>
                    <a:p>
                      <a:pPr algn="l" fontAlgn="b"/>
                      <a:r>
                        <a:rPr lang="ru-RU" sz="1200" b="1" i="0" u="none" strike="noStrike" dirty="0" err="1">
                          <a:solidFill>
                            <a:srgbClr val="000000"/>
                          </a:solidFill>
                          <a:latin typeface="Arial"/>
                        </a:rPr>
                        <a:t>з</a:t>
                      </a:r>
                      <a:r>
                        <a:rPr lang="ru-RU" sz="1200" b="1" i="0" u="none" strike="noStrike" dirty="0">
                          <a:solidFill>
                            <a:srgbClr val="000000"/>
                          </a:solidFill>
                          <a:latin typeface="Arial"/>
                        </a:rPr>
                        <a:t> них: </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b"/>
                      <a:endParaRPr lang="ru-RU" sz="1200" b="0" i="0" u="none" strike="noStrike" dirty="0">
                        <a:solidFill>
                          <a:srgbClr val="000000"/>
                        </a:solidFill>
                        <a:latin typeface="Arial"/>
                      </a:endParaRPr>
                    </a:p>
                  </a:txBody>
                  <a:tcPr marL="5462" marR="5462" marT="54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88340">
                <a:tc>
                  <a:txBody>
                    <a:bodyPr/>
                    <a:lstStyle/>
                    <a:p>
                      <a:pPr algn="l" fontAlgn="b"/>
                      <a:r>
                        <a:rPr lang="ru-RU" sz="1200" b="0" i="0" u="none" strike="noStrike" dirty="0">
                          <a:solidFill>
                            <a:srgbClr val="000000"/>
                          </a:solidFill>
                          <a:latin typeface="Arial"/>
                        </a:rPr>
                        <a:t>З </a:t>
                      </a:r>
                      <a:r>
                        <a:rPr lang="ru-RU" sz="1200" b="0" i="0" u="none" strike="noStrike" dirty="0" err="1">
                          <a:solidFill>
                            <a:srgbClr val="000000"/>
                          </a:solidFill>
                          <a:latin typeface="Arial"/>
                        </a:rPr>
                        <a:t>питань</a:t>
                      </a:r>
                      <a:r>
                        <a:rPr lang="ru-RU" sz="1200" b="0" i="0" u="none" strike="noStrike" dirty="0">
                          <a:solidFill>
                            <a:srgbClr val="000000"/>
                          </a:solidFill>
                          <a:latin typeface="Arial"/>
                        </a:rPr>
                        <a:t> </a:t>
                      </a:r>
                      <a:r>
                        <a:rPr lang="ru-RU" sz="1200" b="0" i="0" u="none" strike="noStrike" dirty="0" err="1">
                          <a:solidFill>
                            <a:srgbClr val="000000"/>
                          </a:solidFill>
                          <a:latin typeface="Arial"/>
                        </a:rPr>
                        <a:t>отримання</a:t>
                      </a:r>
                      <a:r>
                        <a:rPr lang="ru-RU" sz="1200" b="0" i="0" u="none" strike="noStrike" dirty="0">
                          <a:solidFill>
                            <a:srgbClr val="000000"/>
                          </a:solidFill>
                          <a:latin typeface="Arial"/>
                        </a:rPr>
                        <a:t> </a:t>
                      </a:r>
                      <a:r>
                        <a:rPr lang="ru-RU" sz="1200" b="0" i="0" u="none" strike="noStrike" dirty="0" err="1">
                          <a:solidFill>
                            <a:srgbClr val="000000"/>
                          </a:solidFill>
                          <a:latin typeface="Arial"/>
                        </a:rPr>
                        <a:t>субсидії</a:t>
                      </a:r>
                      <a:r>
                        <a:rPr lang="ru-RU" sz="1200" b="0" i="0" u="none" strike="noStrike" dirty="0">
                          <a:solidFill>
                            <a:srgbClr val="000000"/>
                          </a:solidFill>
                          <a:latin typeface="Arial"/>
                        </a:rPr>
                        <a:t> </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1" i="0" u="none" strike="noStrike" dirty="0">
                          <a:solidFill>
                            <a:srgbClr val="000000"/>
                          </a:solidFill>
                          <a:latin typeface="Arial"/>
                        </a:rPr>
                        <a:t>256</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E1CD"/>
                    </a:solidFill>
                  </a:tcPr>
                </a:tc>
                <a:extLst>
                  <a:ext uri="{0D108BD9-81ED-4DB2-BD59-A6C34878D82A}">
                    <a16:rowId xmlns:a16="http://schemas.microsoft.com/office/drawing/2014/main" val="10002"/>
                  </a:ext>
                </a:extLst>
              </a:tr>
              <a:tr h="188340">
                <a:tc>
                  <a:txBody>
                    <a:bodyPr/>
                    <a:lstStyle/>
                    <a:p>
                      <a:pPr algn="l" fontAlgn="b"/>
                      <a:r>
                        <a:rPr lang="ru-RU" sz="1200" b="0" i="0" u="none" strike="noStrike" dirty="0">
                          <a:solidFill>
                            <a:srgbClr val="000000"/>
                          </a:solidFill>
                          <a:latin typeface="Arial"/>
                        </a:rPr>
                        <a:t>З </a:t>
                      </a:r>
                      <a:r>
                        <a:rPr lang="ru-RU" sz="1200" b="0" i="0" u="none" strike="noStrike" dirty="0" err="1">
                          <a:solidFill>
                            <a:srgbClr val="000000"/>
                          </a:solidFill>
                          <a:latin typeface="Arial"/>
                        </a:rPr>
                        <a:t>питань</a:t>
                      </a:r>
                      <a:r>
                        <a:rPr lang="ru-RU" sz="1200" b="0" i="0" u="none" strike="noStrike" dirty="0">
                          <a:solidFill>
                            <a:srgbClr val="000000"/>
                          </a:solidFill>
                          <a:latin typeface="Arial"/>
                        </a:rPr>
                        <a:t> </a:t>
                      </a:r>
                      <a:r>
                        <a:rPr lang="ru-RU" sz="1200" b="0" i="0" u="none" strike="noStrike" dirty="0" err="1">
                          <a:solidFill>
                            <a:srgbClr val="000000"/>
                          </a:solidFill>
                          <a:latin typeface="Arial"/>
                        </a:rPr>
                        <a:t>отримання</a:t>
                      </a:r>
                      <a:r>
                        <a:rPr lang="ru-RU" sz="1200" b="0" i="0" u="none" strike="noStrike" dirty="0">
                          <a:solidFill>
                            <a:srgbClr val="000000"/>
                          </a:solidFill>
                          <a:latin typeface="Arial"/>
                        </a:rPr>
                        <a:t> </a:t>
                      </a:r>
                      <a:r>
                        <a:rPr lang="ru-RU" sz="1200" b="0" i="0" u="none" strike="noStrike" dirty="0" err="1">
                          <a:solidFill>
                            <a:srgbClr val="000000"/>
                          </a:solidFill>
                          <a:latin typeface="Arial"/>
                        </a:rPr>
                        <a:t>пільги</a:t>
                      </a:r>
                      <a:endParaRPr lang="ru-RU" sz="1200" b="0" i="0" u="none" strike="noStrike" dirty="0">
                        <a:solidFill>
                          <a:srgbClr val="000000"/>
                        </a:solidFill>
                        <a:latin typeface="Arial"/>
                      </a:endParaRP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1" i="0" u="none" strike="noStrike" dirty="0">
                          <a:solidFill>
                            <a:srgbClr val="000000"/>
                          </a:solidFill>
                          <a:latin typeface="Arial"/>
                        </a:rPr>
                        <a:t>65</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E1CD"/>
                    </a:solidFill>
                  </a:tcPr>
                </a:tc>
                <a:extLst>
                  <a:ext uri="{0D108BD9-81ED-4DB2-BD59-A6C34878D82A}">
                    <a16:rowId xmlns:a16="http://schemas.microsoft.com/office/drawing/2014/main" val="10003"/>
                  </a:ext>
                </a:extLst>
              </a:tr>
              <a:tr h="207062">
                <a:tc>
                  <a:txBody>
                    <a:bodyPr/>
                    <a:lstStyle/>
                    <a:p>
                      <a:pPr algn="l" fontAlgn="b"/>
                      <a:r>
                        <a:rPr lang="ru-RU" sz="1200" b="0" i="0" u="none" strike="noStrike" dirty="0" err="1">
                          <a:solidFill>
                            <a:srgbClr val="000000"/>
                          </a:solidFill>
                          <a:latin typeface="Arial"/>
                        </a:rPr>
                        <a:t>Облік</a:t>
                      </a:r>
                      <a:r>
                        <a:rPr lang="ru-RU" sz="1200" b="0" i="0" u="none" strike="noStrike" dirty="0">
                          <a:solidFill>
                            <a:srgbClr val="000000"/>
                          </a:solidFill>
                          <a:latin typeface="Arial"/>
                        </a:rPr>
                        <a:t> ВПО</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ru-RU" sz="1200" b="1" i="0" u="none" strike="noStrike" dirty="0">
                          <a:solidFill>
                            <a:srgbClr val="000000"/>
                          </a:solidFill>
                          <a:latin typeface="Arial"/>
                        </a:rPr>
                        <a:t>331</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E1CD"/>
                    </a:solidFill>
                  </a:tcPr>
                </a:tc>
                <a:extLst>
                  <a:ext uri="{0D108BD9-81ED-4DB2-BD59-A6C34878D82A}">
                    <a16:rowId xmlns:a16="http://schemas.microsoft.com/office/drawing/2014/main" val="10004"/>
                  </a:ext>
                </a:extLst>
              </a:tr>
              <a:tr h="188340">
                <a:tc>
                  <a:txBody>
                    <a:bodyPr/>
                    <a:lstStyle/>
                    <a:p>
                      <a:pPr algn="l" fontAlgn="b"/>
                      <a:r>
                        <a:rPr lang="ru-RU" sz="1200" b="0" i="0" u="none" strike="noStrike" dirty="0">
                          <a:solidFill>
                            <a:srgbClr val="000000"/>
                          </a:solidFill>
                          <a:latin typeface="Arial"/>
                        </a:rPr>
                        <a:t>З </a:t>
                      </a:r>
                      <a:r>
                        <a:rPr lang="ru-RU" sz="1200" b="0" i="0" u="none" strike="noStrike" dirty="0" err="1">
                          <a:solidFill>
                            <a:srgbClr val="000000"/>
                          </a:solidFill>
                          <a:latin typeface="Arial"/>
                        </a:rPr>
                        <a:t>питання</a:t>
                      </a:r>
                      <a:r>
                        <a:rPr lang="ru-RU" sz="1200" b="0" i="0" u="none" strike="noStrike" dirty="0">
                          <a:solidFill>
                            <a:srgbClr val="000000"/>
                          </a:solidFill>
                          <a:latin typeface="Arial"/>
                        </a:rPr>
                        <a:t> </a:t>
                      </a:r>
                      <a:r>
                        <a:rPr lang="ru-RU" sz="1200" b="0" i="0" u="none" strike="noStrike" dirty="0" err="1">
                          <a:solidFill>
                            <a:srgbClr val="000000"/>
                          </a:solidFill>
                          <a:latin typeface="Arial"/>
                        </a:rPr>
                        <a:t>соціальної</a:t>
                      </a:r>
                      <a:r>
                        <a:rPr lang="ru-RU" sz="1200" b="0" i="0" u="none" strike="noStrike" dirty="0">
                          <a:solidFill>
                            <a:srgbClr val="000000"/>
                          </a:solidFill>
                          <a:latin typeface="Arial"/>
                        </a:rPr>
                        <a:t> </a:t>
                      </a:r>
                      <a:r>
                        <a:rPr lang="ru-RU" sz="1200" b="0" i="0" u="none" strike="noStrike" dirty="0" err="1">
                          <a:solidFill>
                            <a:srgbClr val="000000"/>
                          </a:solidFill>
                          <a:latin typeface="Arial"/>
                        </a:rPr>
                        <a:t>державної</a:t>
                      </a:r>
                      <a:r>
                        <a:rPr lang="ru-RU" sz="1200" b="0" i="0" u="none" strike="noStrike" dirty="0">
                          <a:solidFill>
                            <a:srgbClr val="000000"/>
                          </a:solidFill>
                          <a:latin typeface="Arial"/>
                        </a:rPr>
                        <a:t> </a:t>
                      </a:r>
                      <a:r>
                        <a:rPr lang="ru-RU" sz="1200" b="0" i="0" u="none" strike="noStrike" dirty="0" err="1">
                          <a:solidFill>
                            <a:srgbClr val="000000"/>
                          </a:solidFill>
                          <a:latin typeface="Arial"/>
                        </a:rPr>
                        <a:t>допомоги</a:t>
                      </a:r>
                      <a:endParaRPr lang="ru-RU" sz="1200" b="0" i="0" u="none" strike="noStrike" dirty="0">
                        <a:solidFill>
                          <a:srgbClr val="000000"/>
                        </a:solidFill>
                        <a:latin typeface="Arial"/>
                      </a:endParaRP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ru-RU" sz="1200" b="1" i="0" u="none" strike="noStrike" dirty="0">
                          <a:solidFill>
                            <a:srgbClr val="000000"/>
                          </a:solidFill>
                          <a:latin typeface="Arial"/>
                        </a:rPr>
                        <a:t>474</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E1CD"/>
                    </a:solidFill>
                  </a:tcPr>
                </a:tc>
                <a:extLst>
                  <a:ext uri="{0D108BD9-81ED-4DB2-BD59-A6C34878D82A}">
                    <a16:rowId xmlns:a16="http://schemas.microsoft.com/office/drawing/2014/main" val="10005"/>
                  </a:ext>
                </a:extLst>
              </a:tr>
              <a:tr h="309008">
                <a:tc>
                  <a:txBody>
                    <a:bodyPr/>
                    <a:lstStyle/>
                    <a:p>
                      <a:pPr algn="l" fontAlgn="b"/>
                      <a:r>
                        <a:rPr lang="ru-RU" sz="1200" b="0" i="0" u="none" strike="noStrike" dirty="0">
                          <a:solidFill>
                            <a:srgbClr val="000000"/>
                          </a:solidFill>
                          <a:latin typeface="Arial"/>
                        </a:rPr>
                        <a:t>З </a:t>
                      </a:r>
                      <a:r>
                        <a:rPr lang="ru-RU" sz="1200" b="0" i="0" u="none" strike="noStrike" dirty="0" err="1">
                          <a:solidFill>
                            <a:srgbClr val="000000"/>
                          </a:solidFill>
                          <a:latin typeface="Arial"/>
                        </a:rPr>
                        <a:t>питання</a:t>
                      </a:r>
                      <a:r>
                        <a:rPr lang="ru-RU" sz="1200" b="0" i="0" u="none" strike="noStrike" dirty="0">
                          <a:solidFill>
                            <a:srgbClr val="000000"/>
                          </a:solidFill>
                          <a:latin typeface="Arial"/>
                        </a:rPr>
                        <a:t> </a:t>
                      </a:r>
                      <a:r>
                        <a:rPr lang="ru-RU" sz="1200" b="0" i="0" u="none" strike="noStrike" dirty="0" err="1">
                          <a:solidFill>
                            <a:srgbClr val="000000"/>
                          </a:solidFill>
                          <a:latin typeface="Arial"/>
                        </a:rPr>
                        <a:t>отримання</a:t>
                      </a:r>
                      <a:r>
                        <a:rPr lang="ru-RU" sz="1200" b="0" i="0" u="none" strike="noStrike" dirty="0">
                          <a:solidFill>
                            <a:srgbClr val="000000"/>
                          </a:solidFill>
                          <a:latin typeface="Arial"/>
                        </a:rPr>
                        <a:t> </a:t>
                      </a:r>
                      <a:r>
                        <a:rPr lang="ru-RU" sz="1200" b="0" i="0" u="none" strike="noStrike" dirty="0" err="1">
                          <a:solidFill>
                            <a:srgbClr val="000000"/>
                          </a:solidFill>
                          <a:latin typeface="Arial"/>
                        </a:rPr>
                        <a:t>посвідченя</a:t>
                      </a:r>
                      <a:r>
                        <a:rPr lang="ru-RU" sz="1200" b="0" i="0" u="none" strike="noStrike" dirty="0">
                          <a:solidFill>
                            <a:srgbClr val="000000"/>
                          </a:solidFill>
                          <a:latin typeface="Arial"/>
                        </a:rPr>
                        <a:t> особам/</a:t>
                      </a:r>
                      <a:r>
                        <a:rPr lang="ru-RU" sz="1200" b="0" i="0" u="none" strike="noStrike" dirty="0" err="1">
                          <a:solidFill>
                            <a:srgbClr val="000000"/>
                          </a:solidFill>
                          <a:latin typeface="Arial"/>
                        </a:rPr>
                        <a:t>дітям</a:t>
                      </a:r>
                      <a:r>
                        <a:rPr lang="ru-RU" sz="1200" b="0" i="0" u="none" strike="noStrike" dirty="0">
                          <a:solidFill>
                            <a:srgbClr val="000000"/>
                          </a:solidFill>
                          <a:latin typeface="Arial"/>
                        </a:rPr>
                        <a:t> </a:t>
                      </a:r>
                      <a:r>
                        <a:rPr lang="ru-RU" sz="1200" b="0" i="0" u="none" strike="noStrike" dirty="0" err="1">
                          <a:solidFill>
                            <a:srgbClr val="000000"/>
                          </a:solidFill>
                          <a:latin typeface="Arial"/>
                        </a:rPr>
                        <a:t>з</a:t>
                      </a:r>
                      <a:r>
                        <a:rPr lang="ru-RU" sz="1200" b="0" i="0" u="none" strike="noStrike" dirty="0">
                          <a:solidFill>
                            <a:srgbClr val="000000"/>
                          </a:solidFill>
                          <a:latin typeface="Arial"/>
                        </a:rPr>
                        <a:t> </a:t>
                      </a:r>
                      <a:r>
                        <a:rPr lang="ru-RU" sz="1200" b="0" i="0" u="none" strike="noStrike" dirty="0" err="1">
                          <a:solidFill>
                            <a:srgbClr val="000000"/>
                          </a:solidFill>
                          <a:latin typeface="Arial"/>
                        </a:rPr>
                        <a:t>інвалідністю</a:t>
                      </a:r>
                      <a:r>
                        <a:rPr lang="ru-RU" sz="1200" b="0" i="0" u="none" strike="noStrike" dirty="0">
                          <a:solidFill>
                            <a:srgbClr val="000000"/>
                          </a:solidFill>
                          <a:latin typeface="Arial"/>
                        </a:rPr>
                        <a:t> </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ru-RU" sz="1200" b="1" i="0" u="none" strike="noStrike" dirty="0">
                          <a:solidFill>
                            <a:srgbClr val="000000"/>
                          </a:solidFill>
                          <a:latin typeface="Arial"/>
                        </a:rPr>
                        <a:t>10</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E1CD"/>
                    </a:solidFill>
                  </a:tcPr>
                </a:tc>
                <a:extLst>
                  <a:ext uri="{0D108BD9-81ED-4DB2-BD59-A6C34878D82A}">
                    <a16:rowId xmlns:a16="http://schemas.microsoft.com/office/drawing/2014/main" val="10006"/>
                  </a:ext>
                </a:extLst>
              </a:tr>
              <a:tr h="309008">
                <a:tc>
                  <a:txBody>
                    <a:bodyPr/>
                    <a:lstStyle/>
                    <a:p>
                      <a:pPr algn="l" fontAlgn="b"/>
                      <a:r>
                        <a:rPr lang="ru-RU" sz="1200" b="0" i="0" u="none" strike="noStrike" dirty="0">
                          <a:solidFill>
                            <a:srgbClr val="000000"/>
                          </a:solidFill>
                          <a:latin typeface="Arial"/>
                        </a:rPr>
                        <a:t>З </a:t>
                      </a:r>
                      <a:r>
                        <a:rPr lang="ru-RU" sz="1200" b="0" i="0" u="none" strike="noStrike" dirty="0" err="1">
                          <a:solidFill>
                            <a:srgbClr val="000000"/>
                          </a:solidFill>
                          <a:latin typeface="Arial"/>
                        </a:rPr>
                        <a:t>питання</a:t>
                      </a:r>
                      <a:r>
                        <a:rPr lang="ru-RU" sz="1200" b="0" i="0" u="none" strike="noStrike" dirty="0">
                          <a:solidFill>
                            <a:srgbClr val="000000"/>
                          </a:solidFill>
                          <a:latin typeface="Arial"/>
                        </a:rPr>
                        <a:t> </a:t>
                      </a:r>
                      <a:r>
                        <a:rPr lang="ru-RU" sz="1200" b="0" i="0" u="none" strike="noStrike" dirty="0" err="1">
                          <a:solidFill>
                            <a:srgbClr val="000000"/>
                          </a:solidFill>
                          <a:latin typeface="Arial"/>
                        </a:rPr>
                        <a:t>отримання</a:t>
                      </a:r>
                      <a:r>
                        <a:rPr lang="ru-RU" sz="1200" b="0" i="0" u="none" strike="noStrike" dirty="0">
                          <a:solidFill>
                            <a:srgbClr val="000000"/>
                          </a:solidFill>
                          <a:latin typeface="Arial"/>
                        </a:rPr>
                        <a:t> </a:t>
                      </a:r>
                      <a:r>
                        <a:rPr lang="ru-RU" sz="1200" b="0" i="0" u="none" strike="noStrike" dirty="0" err="1">
                          <a:solidFill>
                            <a:srgbClr val="000000"/>
                          </a:solidFill>
                          <a:latin typeface="Arial"/>
                        </a:rPr>
                        <a:t>посвідченя</a:t>
                      </a:r>
                      <a:r>
                        <a:rPr lang="ru-RU" sz="1200" b="0" i="0" u="none" strike="noStrike" dirty="0">
                          <a:solidFill>
                            <a:srgbClr val="000000"/>
                          </a:solidFill>
                          <a:latin typeface="Arial"/>
                        </a:rPr>
                        <a:t> </a:t>
                      </a:r>
                      <a:r>
                        <a:rPr lang="ru-RU" sz="1200" b="0" i="0" u="none" strike="noStrike" dirty="0" err="1">
                          <a:solidFill>
                            <a:srgbClr val="000000"/>
                          </a:solidFill>
                          <a:latin typeface="Arial"/>
                        </a:rPr>
                        <a:t>багатодітним</a:t>
                      </a:r>
                      <a:r>
                        <a:rPr lang="ru-RU" sz="1200" b="0" i="0" u="none" strike="noStrike" dirty="0">
                          <a:solidFill>
                            <a:srgbClr val="000000"/>
                          </a:solidFill>
                          <a:latin typeface="Arial"/>
                        </a:rPr>
                        <a:t> </a:t>
                      </a:r>
                      <a:r>
                        <a:rPr lang="ru-RU" sz="1200" b="0" i="0" u="none" strike="noStrike" dirty="0" err="1">
                          <a:solidFill>
                            <a:srgbClr val="000000"/>
                          </a:solidFill>
                          <a:latin typeface="Arial"/>
                        </a:rPr>
                        <a:t>сім'ям</a:t>
                      </a:r>
                      <a:endParaRPr lang="ru-RU" sz="1200" b="0" i="0" u="none" strike="noStrike" dirty="0">
                        <a:solidFill>
                          <a:srgbClr val="000000"/>
                        </a:solidFill>
                        <a:latin typeface="Arial"/>
                      </a:endParaRP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ru-RU" sz="1200" b="1" i="0" u="none" strike="noStrike" dirty="0">
                          <a:solidFill>
                            <a:srgbClr val="000000"/>
                          </a:solidFill>
                          <a:latin typeface="Arial"/>
                        </a:rPr>
                        <a:t>20</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E1CD"/>
                    </a:solidFill>
                  </a:tcPr>
                </a:tc>
                <a:extLst>
                  <a:ext uri="{0D108BD9-81ED-4DB2-BD59-A6C34878D82A}">
                    <a16:rowId xmlns:a16="http://schemas.microsoft.com/office/drawing/2014/main" val="10007"/>
                  </a:ext>
                </a:extLst>
              </a:tr>
              <a:tr h="309008">
                <a:tc>
                  <a:txBody>
                    <a:bodyPr/>
                    <a:lstStyle/>
                    <a:p>
                      <a:pPr algn="l" fontAlgn="b"/>
                      <a:r>
                        <a:rPr lang="ru-RU" sz="1200" b="0" i="0" u="none" strike="noStrike" dirty="0">
                          <a:solidFill>
                            <a:srgbClr val="000000"/>
                          </a:solidFill>
                          <a:latin typeface="Arial"/>
                        </a:rPr>
                        <a:t>З </a:t>
                      </a:r>
                      <a:r>
                        <a:rPr lang="ru-RU" sz="1200" b="0" i="0" u="none" strike="noStrike" dirty="0" err="1">
                          <a:solidFill>
                            <a:srgbClr val="000000"/>
                          </a:solidFill>
                          <a:latin typeface="Arial"/>
                        </a:rPr>
                        <a:t>питання</a:t>
                      </a:r>
                      <a:r>
                        <a:rPr lang="ru-RU" sz="1200" b="0" i="0" u="none" strike="noStrike" dirty="0">
                          <a:solidFill>
                            <a:srgbClr val="000000"/>
                          </a:solidFill>
                          <a:latin typeface="Arial"/>
                        </a:rPr>
                        <a:t> </a:t>
                      </a:r>
                      <a:r>
                        <a:rPr lang="ru-RU" sz="1200" b="0" i="0" u="none" strike="noStrike" dirty="0" err="1">
                          <a:solidFill>
                            <a:srgbClr val="000000"/>
                          </a:solidFill>
                          <a:latin typeface="Arial"/>
                        </a:rPr>
                        <a:t>отримання</a:t>
                      </a:r>
                      <a:r>
                        <a:rPr lang="ru-RU" sz="1200" b="0" i="0" u="none" strike="noStrike" dirty="0">
                          <a:solidFill>
                            <a:srgbClr val="000000"/>
                          </a:solidFill>
                          <a:latin typeface="Arial"/>
                        </a:rPr>
                        <a:t> </a:t>
                      </a:r>
                      <a:r>
                        <a:rPr lang="ru-RU" sz="1200" b="0" i="0" u="none" strike="noStrike" dirty="0" err="1">
                          <a:solidFill>
                            <a:srgbClr val="000000"/>
                          </a:solidFill>
                          <a:latin typeface="Arial"/>
                        </a:rPr>
                        <a:t>посвідченя</a:t>
                      </a:r>
                      <a:r>
                        <a:rPr lang="ru-RU" sz="1200" b="0" i="0" u="none" strike="noStrike" dirty="0">
                          <a:solidFill>
                            <a:srgbClr val="000000"/>
                          </a:solidFill>
                          <a:latin typeface="Arial"/>
                        </a:rPr>
                        <a:t> особи </a:t>
                      </a:r>
                      <a:r>
                        <a:rPr lang="ru-RU" sz="1200" b="0" i="0" u="none" strike="noStrike" dirty="0" err="1">
                          <a:solidFill>
                            <a:srgbClr val="000000"/>
                          </a:solidFill>
                          <a:latin typeface="Arial"/>
                        </a:rPr>
                        <a:t>з</a:t>
                      </a:r>
                      <a:r>
                        <a:rPr lang="ru-RU" sz="1200" b="0" i="0" u="none" strike="noStrike" dirty="0">
                          <a:solidFill>
                            <a:srgbClr val="000000"/>
                          </a:solidFill>
                          <a:latin typeface="Arial"/>
                        </a:rPr>
                        <a:t> </a:t>
                      </a:r>
                      <a:r>
                        <a:rPr lang="ru-RU" sz="1200" b="0" i="0" u="none" strike="noStrike" dirty="0" err="1">
                          <a:solidFill>
                            <a:srgbClr val="000000"/>
                          </a:solidFill>
                          <a:latin typeface="Arial"/>
                        </a:rPr>
                        <a:t>інвалідності</a:t>
                      </a:r>
                      <a:r>
                        <a:rPr lang="ru-RU" sz="1200" b="0" i="0" u="none" strike="noStrike" dirty="0">
                          <a:solidFill>
                            <a:srgbClr val="000000"/>
                          </a:solidFill>
                          <a:latin typeface="Arial"/>
                        </a:rPr>
                        <a:t> </a:t>
                      </a:r>
                      <a:r>
                        <a:rPr lang="ru-RU" sz="1200" b="0" i="0" u="none" strike="noStrike" dirty="0" err="1">
                          <a:solidFill>
                            <a:srgbClr val="000000"/>
                          </a:solidFill>
                          <a:latin typeface="Arial"/>
                        </a:rPr>
                        <a:t>внаслідок</a:t>
                      </a:r>
                      <a:r>
                        <a:rPr lang="ru-RU" sz="1200" b="0" i="0" u="none" strike="noStrike" dirty="0">
                          <a:solidFill>
                            <a:srgbClr val="000000"/>
                          </a:solidFill>
                          <a:latin typeface="Arial"/>
                        </a:rPr>
                        <a:t> </a:t>
                      </a:r>
                      <a:r>
                        <a:rPr lang="ru-RU" sz="1200" b="0" i="0" u="none" strike="noStrike" dirty="0" err="1">
                          <a:solidFill>
                            <a:srgbClr val="000000"/>
                          </a:solidFill>
                          <a:latin typeface="Arial"/>
                        </a:rPr>
                        <a:t>війни</a:t>
                      </a:r>
                      <a:endParaRPr lang="ru-RU" sz="1200" b="0" i="0" u="none" strike="noStrike" dirty="0">
                        <a:solidFill>
                          <a:srgbClr val="000000"/>
                        </a:solidFill>
                        <a:latin typeface="Arial"/>
                      </a:endParaRP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ru-RU" sz="1200" b="1" i="0" u="none" strike="noStrike" dirty="0">
                          <a:solidFill>
                            <a:srgbClr val="000000"/>
                          </a:solidFill>
                          <a:latin typeface="Arial"/>
                        </a:rPr>
                        <a:t>6</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E1CD"/>
                    </a:solidFill>
                  </a:tcPr>
                </a:tc>
                <a:extLst>
                  <a:ext uri="{0D108BD9-81ED-4DB2-BD59-A6C34878D82A}">
                    <a16:rowId xmlns:a16="http://schemas.microsoft.com/office/drawing/2014/main" val="10008"/>
                  </a:ext>
                </a:extLst>
              </a:tr>
              <a:tr h="309008">
                <a:tc>
                  <a:txBody>
                    <a:bodyPr/>
                    <a:lstStyle/>
                    <a:p>
                      <a:pPr algn="l" fontAlgn="b"/>
                      <a:r>
                        <a:rPr lang="ru-RU" sz="1200" b="0" i="0" u="none" strike="noStrike" dirty="0" err="1">
                          <a:solidFill>
                            <a:srgbClr val="000000"/>
                          </a:solidFill>
                          <a:latin typeface="Arial"/>
                        </a:rPr>
                        <a:t>Прийом</a:t>
                      </a:r>
                      <a:r>
                        <a:rPr lang="ru-RU" sz="1200" b="0" i="0" u="none" strike="noStrike" dirty="0">
                          <a:solidFill>
                            <a:srgbClr val="000000"/>
                          </a:solidFill>
                          <a:latin typeface="Arial"/>
                        </a:rPr>
                        <a:t> </a:t>
                      </a:r>
                      <a:r>
                        <a:rPr lang="ru-RU" sz="1200" b="0" i="0" u="none" strike="noStrike" dirty="0" err="1">
                          <a:solidFill>
                            <a:srgbClr val="000000"/>
                          </a:solidFill>
                          <a:latin typeface="Arial"/>
                        </a:rPr>
                        <a:t>заяв</a:t>
                      </a:r>
                      <a:r>
                        <a:rPr lang="ru-RU" sz="1200" b="0" i="0" u="none" strike="noStrike" dirty="0">
                          <a:solidFill>
                            <a:srgbClr val="000000"/>
                          </a:solidFill>
                          <a:latin typeface="Arial"/>
                        </a:rPr>
                        <a:t> </a:t>
                      </a:r>
                      <a:r>
                        <a:rPr lang="ru-RU" sz="1200" b="0" i="0" u="none" strike="noStrike" dirty="0" err="1">
                          <a:solidFill>
                            <a:srgbClr val="000000"/>
                          </a:solidFill>
                          <a:latin typeface="Arial"/>
                        </a:rPr>
                        <a:t>щодо</a:t>
                      </a:r>
                      <a:r>
                        <a:rPr lang="ru-RU" sz="1200" b="0" i="0" u="none" strike="noStrike" dirty="0">
                          <a:solidFill>
                            <a:srgbClr val="000000"/>
                          </a:solidFill>
                          <a:latin typeface="Arial"/>
                        </a:rPr>
                        <a:t> </a:t>
                      </a:r>
                      <a:r>
                        <a:rPr lang="ru-RU" sz="1200" b="0" i="0" u="none" strike="noStrike" dirty="0" err="1">
                          <a:solidFill>
                            <a:srgbClr val="000000"/>
                          </a:solidFill>
                          <a:latin typeface="Arial"/>
                        </a:rPr>
                        <a:t>присвоєння</a:t>
                      </a:r>
                      <a:r>
                        <a:rPr lang="ru-RU" sz="1200" b="0" i="0" u="none" strike="noStrike" dirty="0">
                          <a:solidFill>
                            <a:srgbClr val="000000"/>
                          </a:solidFill>
                          <a:latin typeface="Arial"/>
                        </a:rPr>
                        <a:t>/</a:t>
                      </a:r>
                      <a:r>
                        <a:rPr lang="ru-RU" sz="1200" b="0" i="0" u="none" strike="noStrike" dirty="0" err="1">
                          <a:solidFill>
                            <a:srgbClr val="000000"/>
                          </a:solidFill>
                          <a:latin typeface="Arial"/>
                        </a:rPr>
                        <a:t>зміни</a:t>
                      </a:r>
                      <a:r>
                        <a:rPr lang="ru-RU" sz="1200" b="0" i="0" u="none" strike="noStrike" dirty="0">
                          <a:solidFill>
                            <a:srgbClr val="000000"/>
                          </a:solidFill>
                          <a:latin typeface="Arial"/>
                        </a:rPr>
                        <a:t> </a:t>
                      </a:r>
                      <a:r>
                        <a:rPr lang="ru-RU" sz="1200" b="0" i="0" u="none" strike="noStrike" dirty="0" err="1">
                          <a:solidFill>
                            <a:srgbClr val="000000"/>
                          </a:solidFill>
                          <a:latin typeface="Arial"/>
                        </a:rPr>
                        <a:t>поштової</a:t>
                      </a:r>
                      <a:r>
                        <a:rPr lang="ru-RU" sz="1200" b="0" i="0" u="none" strike="noStrike" dirty="0">
                          <a:solidFill>
                            <a:srgbClr val="000000"/>
                          </a:solidFill>
                          <a:latin typeface="Arial"/>
                        </a:rPr>
                        <a:t> </a:t>
                      </a:r>
                      <a:r>
                        <a:rPr lang="ru-RU" sz="1200" b="0" i="0" u="none" strike="noStrike" dirty="0" err="1">
                          <a:solidFill>
                            <a:srgbClr val="000000"/>
                          </a:solidFill>
                          <a:latin typeface="Arial"/>
                        </a:rPr>
                        <a:t>адреси</a:t>
                      </a:r>
                      <a:endParaRPr lang="ru-RU" sz="1200" b="0" i="0" u="none" strike="noStrike" dirty="0">
                        <a:solidFill>
                          <a:srgbClr val="000000"/>
                        </a:solidFill>
                        <a:latin typeface="Arial"/>
                      </a:endParaRP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ru-RU" sz="1200" b="1" i="0" u="none" strike="noStrike" dirty="0">
                          <a:solidFill>
                            <a:srgbClr val="000000"/>
                          </a:solidFill>
                          <a:latin typeface="Arial"/>
                        </a:rPr>
                        <a:t>57</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E1CD"/>
                    </a:solidFill>
                  </a:tcPr>
                </a:tc>
                <a:extLst>
                  <a:ext uri="{0D108BD9-81ED-4DB2-BD59-A6C34878D82A}">
                    <a16:rowId xmlns:a16="http://schemas.microsoft.com/office/drawing/2014/main" val="10009"/>
                  </a:ext>
                </a:extLst>
              </a:tr>
              <a:tr h="188340">
                <a:tc>
                  <a:txBody>
                    <a:bodyPr/>
                    <a:lstStyle/>
                    <a:p>
                      <a:pPr algn="l" fontAlgn="b"/>
                      <a:r>
                        <a:rPr lang="ru-RU" sz="1200" b="0" i="0" u="none" strike="noStrike" dirty="0" err="1">
                          <a:solidFill>
                            <a:srgbClr val="000000"/>
                          </a:solidFill>
                          <a:latin typeface="Arial"/>
                        </a:rPr>
                        <a:t>Прийняття</a:t>
                      </a:r>
                      <a:r>
                        <a:rPr lang="ru-RU" sz="1200" b="0" i="0" u="none" strike="noStrike" dirty="0">
                          <a:solidFill>
                            <a:srgbClr val="000000"/>
                          </a:solidFill>
                          <a:latin typeface="Arial"/>
                        </a:rPr>
                        <a:t> </a:t>
                      </a:r>
                      <a:r>
                        <a:rPr lang="ru-RU" sz="1200" b="0" i="0" u="none" strike="noStrike" dirty="0" err="1">
                          <a:solidFill>
                            <a:srgbClr val="000000"/>
                          </a:solidFill>
                          <a:latin typeface="Arial"/>
                        </a:rPr>
                        <a:t>документів</a:t>
                      </a:r>
                      <a:r>
                        <a:rPr lang="ru-RU" sz="1200" b="0" i="0" u="none" strike="noStrike" dirty="0">
                          <a:solidFill>
                            <a:srgbClr val="000000"/>
                          </a:solidFill>
                          <a:latin typeface="Arial"/>
                        </a:rPr>
                        <a:t> для </a:t>
                      </a:r>
                      <a:r>
                        <a:rPr lang="ru-RU" sz="1200" b="0" i="0" u="none" strike="noStrike" dirty="0" err="1">
                          <a:solidFill>
                            <a:srgbClr val="000000"/>
                          </a:solidFill>
                          <a:latin typeface="Arial"/>
                        </a:rPr>
                        <a:t>отримання</a:t>
                      </a:r>
                      <a:r>
                        <a:rPr lang="ru-RU" sz="1200" b="0" i="0" u="none" strike="noStrike" dirty="0">
                          <a:solidFill>
                            <a:srgbClr val="000000"/>
                          </a:solidFill>
                          <a:latin typeface="Arial"/>
                        </a:rPr>
                        <a:t> </a:t>
                      </a:r>
                      <a:r>
                        <a:rPr lang="ru-RU" sz="1200" b="0" i="0" u="none" strike="noStrike" dirty="0" err="1">
                          <a:solidFill>
                            <a:srgbClr val="000000"/>
                          </a:solidFill>
                          <a:latin typeface="Arial"/>
                        </a:rPr>
                        <a:t>відстрочок</a:t>
                      </a:r>
                      <a:endParaRPr lang="ru-RU" sz="1200" b="0" i="0" u="none" strike="noStrike" dirty="0">
                        <a:solidFill>
                          <a:srgbClr val="000000"/>
                        </a:solidFill>
                        <a:latin typeface="Arial"/>
                      </a:endParaRP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ru-RU" sz="1200" b="1" i="0" u="none" strike="noStrike" dirty="0">
                          <a:solidFill>
                            <a:srgbClr val="000000"/>
                          </a:solidFill>
                          <a:latin typeface="Arial"/>
                        </a:rPr>
                        <a:t>53</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E1CD"/>
                    </a:solidFill>
                  </a:tcPr>
                </a:tc>
                <a:extLst>
                  <a:ext uri="{0D108BD9-81ED-4DB2-BD59-A6C34878D82A}">
                    <a16:rowId xmlns:a16="http://schemas.microsoft.com/office/drawing/2014/main" val="10010"/>
                  </a:ext>
                </a:extLst>
              </a:tr>
              <a:tr h="188340">
                <a:tc>
                  <a:txBody>
                    <a:bodyPr/>
                    <a:lstStyle/>
                    <a:p>
                      <a:pPr algn="l" fontAlgn="b"/>
                      <a:r>
                        <a:rPr lang="ru-RU" sz="1200" b="0" i="0" u="none" strike="noStrike" dirty="0" err="1">
                          <a:solidFill>
                            <a:srgbClr val="000000"/>
                          </a:solidFill>
                          <a:latin typeface="Arial"/>
                        </a:rPr>
                        <a:t>Прийом</a:t>
                      </a:r>
                      <a:r>
                        <a:rPr lang="ru-RU" sz="1200" b="0" i="0" u="none" strike="noStrike" dirty="0">
                          <a:solidFill>
                            <a:srgbClr val="000000"/>
                          </a:solidFill>
                          <a:latin typeface="Arial"/>
                        </a:rPr>
                        <a:t> </a:t>
                      </a:r>
                      <a:r>
                        <a:rPr lang="ru-RU" sz="1200" b="0" i="0" u="none" strike="noStrike" dirty="0" err="1">
                          <a:solidFill>
                            <a:srgbClr val="000000"/>
                          </a:solidFill>
                          <a:latin typeface="Arial"/>
                        </a:rPr>
                        <a:t>заяв</a:t>
                      </a:r>
                      <a:r>
                        <a:rPr lang="ru-RU" sz="1200" b="0" i="0" u="none" strike="noStrike" dirty="0">
                          <a:solidFill>
                            <a:srgbClr val="000000"/>
                          </a:solidFill>
                          <a:latin typeface="Arial"/>
                        </a:rPr>
                        <a:t> "</a:t>
                      </a:r>
                      <a:r>
                        <a:rPr lang="ru-RU" sz="1200" b="0" i="0" u="none" strike="noStrike" dirty="0" err="1">
                          <a:solidFill>
                            <a:srgbClr val="000000"/>
                          </a:solidFill>
                          <a:latin typeface="Arial"/>
                        </a:rPr>
                        <a:t>Прихисток</a:t>
                      </a:r>
                      <a:r>
                        <a:rPr lang="ru-RU" sz="1200" b="0" i="0" u="none" strike="noStrike" dirty="0">
                          <a:solidFill>
                            <a:srgbClr val="000000"/>
                          </a:solidFill>
                          <a:latin typeface="Arial"/>
                        </a:rPr>
                        <a:t>"</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ru-RU" sz="1200" b="1" i="0" u="none" strike="noStrike" dirty="0">
                          <a:solidFill>
                            <a:srgbClr val="000000"/>
                          </a:solidFill>
                          <a:latin typeface="Arial"/>
                        </a:rPr>
                        <a:t>8</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E1CD"/>
                    </a:solidFill>
                  </a:tcPr>
                </a:tc>
                <a:extLst>
                  <a:ext uri="{0D108BD9-81ED-4DB2-BD59-A6C34878D82A}">
                    <a16:rowId xmlns:a16="http://schemas.microsoft.com/office/drawing/2014/main" val="10011"/>
                  </a:ext>
                </a:extLst>
              </a:tr>
              <a:tr h="309008">
                <a:tc>
                  <a:txBody>
                    <a:bodyPr/>
                    <a:lstStyle/>
                    <a:p>
                      <a:pPr algn="l" fontAlgn="b"/>
                      <a:r>
                        <a:rPr lang="ru-RU" sz="1200" b="0" i="0" u="none" strike="noStrike" dirty="0" err="1">
                          <a:solidFill>
                            <a:srgbClr val="000000"/>
                          </a:solidFill>
                          <a:latin typeface="Arial"/>
                        </a:rPr>
                        <a:t>Видача</a:t>
                      </a:r>
                      <a:r>
                        <a:rPr lang="ru-RU" sz="1200" b="0" i="0" u="none" strike="noStrike" dirty="0">
                          <a:solidFill>
                            <a:srgbClr val="000000"/>
                          </a:solidFill>
                          <a:latin typeface="Arial"/>
                        </a:rPr>
                        <a:t> </a:t>
                      </a:r>
                      <a:r>
                        <a:rPr lang="ru-RU" sz="1200" b="0" i="0" u="none" strike="noStrike" dirty="0" err="1">
                          <a:solidFill>
                            <a:srgbClr val="000000"/>
                          </a:solidFill>
                          <a:latin typeface="Arial"/>
                        </a:rPr>
                        <a:t>витягу</a:t>
                      </a:r>
                      <a:r>
                        <a:rPr lang="ru-RU" sz="1200" b="0" i="0" u="none" strike="noStrike" dirty="0">
                          <a:solidFill>
                            <a:srgbClr val="000000"/>
                          </a:solidFill>
                          <a:latin typeface="Arial"/>
                        </a:rPr>
                        <a:t> про </a:t>
                      </a:r>
                      <a:r>
                        <a:rPr lang="ru-RU" sz="1200" b="0" i="0" u="none" strike="noStrike" dirty="0" err="1">
                          <a:solidFill>
                            <a:srgbClr val="000000"/>
                          </a:solidFill>
                          <a:latin typeface="Arial"/>
                        </a:rPr>
                        <a:t>реєстрацію</a:t>
                      </a:r>
                      <a:r>
                        <a:rPr lang="ru-RU" sz="1200" b="0" i="0" u="none" strike="noStrike" dirty="0">
                          <a:solidFill>
                            <a:srgbClr val="000000"/>
                          </a:solidFill>
                          <a:latin typeface="Arial"/>
                        </a:rPr>
                        <a:t> </a:t>
                      </a:r>
                      <a:r>
                        <a:rPr lang="ru-RU" sz="1200" b="0" i="0" u="none" strike="noStrike" dirty="0" err="1">
                          <a:solidFill>
                            <a:srgbClr val="000000"/>
                          </a:solidFill>
                          <a:latin typeface="Arial"/>
                        </a:rPr>
                        <a:t>місця</a:t>
                      </a:r>
                      <a:r>
                        <a:rPr lang="ru-RU" sz="1200" b="0" i="0" u="none" strike="noStrike" dirty="0">
                          <a:solidFill>
                            <a:srgbClr val="000000"/>
                          </a:solidFill>
                          <a:latin typeface="Arial"/>
                        </a:rPr>
                        <a:t> </a:t>
                      </a:r>
                      <a:r>
                        <a:rPr lang="ru-RU" sz="1200" b="0" i="0" u="none" strike="noStrike" dirty="0" err="1">
                          <a:solidFill>
                            <a:srgbClr val="000000"/>
                          </a:solidFill>
                          <a:latin typeface="Arial"/>
                        </a:rPr>
                        <a:t>проживання</a:t>
                      </a:r>
                      <a:endParaRPr lang="ru-RU" sz="1200" b="0" i="0" u="none" strike="noStrike" dirty="0">
                        <a:solidFill>
                          <a:srgbClr val="000000"/>
                        </a:solidFill>
                        <a:latin typeface="Arial"/>
                      </a:endParaRP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ru-RU" sz="1200" b="1" i="0" u="none" strike="noStrike" dirty="0">
                          <a:solidFill>
                            <a:srgbClr val="000000"/>
                          </a:solidFill>
                          <a:latin typeface="Arial"/>
                        </a:rPr>
                        <a:t>1090</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E1CD"/>
                    </a:solidFill>
                  </a:tcPr>
                </a:tc>
                <a:extLst>
                  <a:ext uri="{0D108BD9-81ED-4DB2-BD59-A6C34878D82A}">
                    <a16:rowId xmlns:a16="http://schemas.microsoft.com/office/drawing/2014/main" val="10012"/>
                  </a:ext>
                </a:extLst>
              </a:tr>
              <a:tr h="188340">
                <a:tc>
                  <a:txBody>
                    <a:bodyPr/>
                    <a:lstStyle/>
                    <a:p>
                      <a:pPr algn="l" fontAlgn="b"/>
                      <a:r>
                        <a:rPr lang="ru-RU" sz="1200" b="0" i="0" u="none" strike="noStrike" dirty="0" err="1">
                          <a:solidFill>
                            <a:srgbClr val="000000"/>
                          </a:solidFill>
                          <a:latin typeface="Arial"/>
                        </a:rPr>
                        <a:t>Реєстрація</a:t>
                      </a:r>
                      <a:r>
                        <a:rPr lang="ru-RU" sz="1200" b="0" i="0" u="none" strike="noStrike" dirty="0">
                          <a:solidFill>
                            <a:srgbClr val="000000"/>
                          </a:solidFill>
                          <a:latin typeface="Arial"/>
                        </a:rPr>
                        <a:t> </a:t>
                      </a:r>
                      <a:r>
                        <a:rPr lang="ru-RU" sz="1200" b="0" i="0" u="none" strike="noStrike" dirty="0" err="1">
                          <a:solidFill>
                            <a:srgbClr val="000000"/>
                          </a:solidFill>
                          <a:latin typeface="Arial"/>
                        </a:rPr>
                        <a:t>місця</a:t>
                      </a:r>
                      <a:r>
                        <a:rPr lang="ru-RU" sz="1200" b="0" i="0" u="none" strike="noStrike" dirty="0">
                          <a:solidFill>
                            <a:srgbClr val="000000"/>
                          </a:solidFill>
                          <a:latin typeface="Arial"/>
                        </a:rPr>
                        <a:t> </a:t>
                      </a:r>
                      <a:r>
                        <a:rPr lang="ru-RU" sz="1200" b="0" i="0" u="none" strike="noStrike" dirty="0" err="1">
                          <a:solidFill>
                            <a:srgbClr val="000000"/>
                          </a:solidFill>
                          <a:latin typeface="Arial"/>
                        </a:rPr>
                        <a:t>проживання</a:t>
                      </a:r>
                      <a:endParaRPr lang="ru-RU" sz="1200" b="0" i="0" u="none" strike="noStrike" dirty="0">
                        <a:solidFill>
                          <a:srgbClr val="000000"/>
                        </a:solidFill>
                        <a:latin typeface="Arial"/>
                      </a:endParaRP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ru-RU" sz="1200" b="1" i="0" u="none" strike="noStrike" dirty="0">
                          <a:solidFill>
                            <a:srgbClr val="000000"/>
                          </a:solidFill>
                          <a:latin typeface="Arial"/>
                        </a:rPr>
                        <a:t>190</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E1CD"/>
                    </a:solidFill>
                  </a:tcPr>
                </a:tc>
                <a:extLst>
                  <a:ext uri="{0D108BD9-81ED-4DB2-BD59-A6C34878D82A}">
                    <a16:rowId xmlns:a16="http://schemas.microsoft.com/office/drawing/2014/main" val="10013"/>
                  </a:ext>
                </a:extLst>
              </a:tr>
              <a:tr h="188340">
                <a:tc>
                  <a:txBody>
                    <a:bodyPr/>
                    <a:lstStyle/>
                    <a:p>
                      <a:pPr algn="l" fontAlgn="b"/>
                      <a:r>
                        <a:rPr lang="ru-RU" sz="1200" b="0" i="0" u="none" strike="noStrike" dirty="0" err="1">
                          <a:solidFill>
                            <a:srgbClr val="000000"/>
                          </a:solidFill>
                          <a:latin typeface="Arial"/>
                        </a:rPr>
                        <a:t>Прийом</a:t>
                      </a:r>
                      <a:r>
                        <a:rPr lang="ru-RU" sz="1200" b="0" i="0" u="none" strike="noStrike" dirty="0">
                          <a:solidFill>
                            <a:srgbClr val="000000"/>
                          </a:solidFill>
                          <a:latin typeface="Arial"/>
                        </a:rPr>
                        <a:t> </a:t>
                      </a:r>
                      <a:r>
                        <a:rPr lang="ru-RU" sz="1200" b="0" i="0" u="none" strike="noStrike" dirty="0" err="1">
                          <a:solidFill>
                            <a:srgbClr val="000000"/>
                          </a:solidFill>
                          <a:latin typeface="Arial"/>
                        </a:rPr>
                        <a:t>заяв</a:t>
                      </a:r>
                      <a:r>
                        <a:rPr lang="ru-RU" sz="1200" b="0" i="0" u="none" strike="noStrike" dirty="0">
                          <a:solidFill>
                            <a:srgbClr val="000000"/>
                          </a:solidFill>
                          <a:latin typeface="Arial"/>
                        </a:rPr>
                        <a:t> </a:t>
                      </a:r>
                      <a:r>
                        <a:rPr lang="ru-RU" sz="1200" b="0" i="0" u="none" strike="noStrike" dirty="0" err="1">
                          <a:solidFill>
                            <a:srgbClr val="000000"/>
                          </a:solidFill>
                          <a:latin typeface="Arial"/>
                        </a:rPr>
                        <a:t>щодо</a:t>
                      </a:r>
                      <a:r>
                        <a:rPr lang="ru-RU" sz="1200" b="0" i="0" u="none" strike="noStrike" dirty="0">
                          <a:solidFill>
                            <a:srgbClr val="000000"/>
                          </a:solidFill>
                          <a:latin typeface="Arial"/>
                        </a:rPr>
                        <a:t> </a:t>
                      </a:r>
                      <a:r>
                        <a:rPr lang="ru-RU" sz="1200" b="0" i="0" u="none" strike="noStrike" dirty="0" err="1">
                          <a:solidFill>
                            <a:srgbClr val="000000"/>
                          </a:solidFill>
                          <a:latin typeface="Arial"/>
                        </a:rPr>
                        <a:t>грошової</a:t>
                      </a:r>
                      <a:r>
                        <a:rPr lang="ru-RU" sz="1200" b="0" i="0" u="none" strike="noStrike" dirty="0">
                          <a:solidFill>
                            <a:srgbClr val="000000"/>
                          </a:solidFill>
                          <a:latin typeface="Arial"/>
                        </a:rPr>
                        <a:t> </a:t>
                      </a:r>
                      <a:r>
                        <a:rPr lang="ru-RU" sz="1200" b="0" i="0" u="none" strike="noStrike" dirty="0" err="1">
                          <a:solidFill>
                            <a:srgbClr val="000000"/>
                          </a:solidFill>
                          <a:latin typeface="Arial"/>
                        </a:rPr>
                        <a:t>допомоги</a:t>
                      </a:r>
                      <a:r>
                        <a:rPr lang="ru-RU" sz="1200" b="0" i="0" u="none" strike="noStrike" dirty="0">
                          <a:solidFill>
                            <a:srgbClr val="000000"/>
                          </a:solidFill>
                          <a:latin typeface="Arial"/>
                        </a:rPr>
                        <a:t> на </a:t>
                      </a:r>
                      <a:r>
                        <a:rPr lang="ru-RU" sz="1200" b="0" i="0" u="none" strike="noStrike" dirty="0" err="1">
                          <a:solidFill>
                            <a:srgbClr val="000000"/>
                          </a:solidFill>
                          <a:latin typeface="Arial"/>
                        </a:rPr>
                        <a:t>тверде</a:t>
                      </a:r>
                      <a:r>
                        <a:rPr lang="ru-RU" sz="1200" b="0" i="0" u="none" strike="noStrike" dirty="0">
                          <a:solidFill>
                            <a:srgbClr val="000000"/>
                          </a:solidFill>
                          <a:latin typeface="Arial"/>
                        </a:rPr>
                        <a:t> </a:t>
                      </a:r>
                      <a:r>
                        <a:rPr lang="ru-RU" sz="1200" b="0" i="0" u="none" strike="noStrike" dirty="0" err="1">
                          <a:solidFill>
                            <a:srgbClr val="000000"/>
                          </a:solidFill>
                          <a:latin typeface="Arial"/>
                        </a:rPr>
                        <a:t>паливо</a:t>
                      </a:r>
                      <a:endParaRPr lang="ru-RU" sz="1200" b="0" i="0" u="none" strike="noStrike" dirty="0">
                        <a:solidFill>
                          <a:srgbClr val="000000"/>
                        </a:solidFill>
                        <a:latin typeface="Arial"/>
                      </a:endParaRP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ru-RU" sz="1200" b="1" i="0" u="none" strike="noStrike" dirty="0">
                          <a:solidFill>
                            <a:srgbClr val="000000"/>
                          </a:solidFill>
                          <a:latin typeface="Arial"/>
                        </a:rPr>
                        <a:t>2371</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E1CD"/>
                    </a:solidFill>
                  </a:tcPr>
                </a:tc>
                <a:extLst>
                  <a:ext uri="{0D108BD9-81ED-4DB2-BD59-A6C34878D82A}">
                    <a16:rowId xmlns:a16="http://schemas.microsoft.com/office/drawing/2014/main" val="10014"/>
                  </a:ext>
                </a:extLst>
              </a:tr>
              <a:tr h="188340">
                <a:tc>
                  <a:txBody>
                    <a:bodyPr/>
                    <a:lstStyle/>
                    <a:p>
                      <a:pPr algn="l" fontAlgn="b"/>
                      <a:r>
                        <a:rPr lang="ru-RU" sz="1200" b="0" i="0" u="none" strike="noStrike" dirty="0" err="1">
                          <a:solidFill>
                            <a:srgbClr val="000000"/>
                          </a:solidFill>
                          <a:latin typeface="Arial"/>
                        </a:rPr>
                        <a:t>Прийом</a:t>
                      </a:r>
                      <a:r>
                        <a:rPr lang="ru-RU" sz="1200" b="0" i="0" u="none" strike="noStrike" dirty="0">
                          <a:solidFill>
                            <a:srgbClr val="000000"/>
                          </a:solidFill>
                          <a:latin typeface="Arial"/>
                        </a:rPr>
                        <a:t> </a:t>
                      </a:r>
                      <a:r>
                        <a:rPr lang="ru-RU" sz="1200" b="0" i="0" u="none" strike="noStrike" dirty="0" err="1">
                          <a:solidFill>
                            <a:srgbClr val="000000"/>
                          </a:solidFill>
                          <a:latin typeface="Arial"/>
                        </a:rPr>
                        <a:t>заяв</a:t>
                      </a:r>
                      <a:r>
                        <a:rPr lang="ru-RU" sz="1200" b="0" i="0" u="none" strike="noStrike" dirty="0">
                          <a:solidFill>
                            <a:srgbClr val="000000"/>
                          </a:solidFill>
                          <a:latin typeface="Arial"/>
                        </a:rPr>
                        <a:t> "вклейка фото"</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ru-RU" sz="1200" b="1" i="0" u="none" strike="noStrike" dirty="0">
                          <a:solidFill>
                            <a:srgbClr val="000000"/>
                          </a:solidFill>
                          <a:latin typeface="Arial"/>
                        </a:rPr>
                        <a:t>38</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E1CD"/>
                    </a:solidFill>
                  </a:tcPr>
                </a:tc>
                <a:extLst>
                  <a:ext uri="{0D108BD9-81ED-4DB2-BD59-A6C34878D82A}">
                    <a16:rowId xmlns:a16="http://schemas.microsoft.com/office/drawing/2014/main" val="10015"/>
                  </a:ext>
                </a:extLst>
              </a:tr>
              <a:tr h="309008">
                <a:tc>
                  <a:txBody>
                    <a:bodyPr/>
                    <a:lstStyle/>
                    <a:p>
                      <a:pPr algn="l" fontAlgn="b"/>
                      <a:r>
                        <a:rPr lang="ru-RU" sz="1200" b="0" i="0" u="none" strike="noStrike">
                          <a:solidFill>
                            <a:srgbClr val="000000"/>
                          </a:solidFill>
                          <a:latin typeface="Arial"/>
                        </a:rPr>
                        <a:t>Довідки, що належать до компетенції виконавчого комітету</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ru-RU" sz="1200" b="1" i="0" u="none" strike="noStrike" dirty="0">
                          <a:solidFill>
                            <a:srgbClr val="000000"/>
                          </a:solidFill>
                          <a:latin typeface="Arial"/>
                        </a:rPr>
                        <a:t>287</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E1CD"/>
                    </a:solidFill>
                  </a:tcPr>
                </a:tc>
                <a:extLst>
                  <a:ext uri="{0D108BD9-81ED-4DB2-BD59-A6C34878D82A}">
                    <a16:rowId xmlns:a16="http://schemas.microsoft.com/office/drawing/2014/main" val="10016"/>
                  </a:ext>
                </a:extLst>
              </a:tr>
              <a:tr h="463511">
                <a:tc>
                  <a:txBody>
                    <a:bodyPr/>
                    <a:lstStyle/>
                    <a:p>
                      <a:pPr algn="l" fontAlgn="b"/>
                      <a:r>
                        <a:rPr lang="ru-RU" sz="1200" b="0" i="0" u="none" strike="noStrike" dirty="0" err="1">
                          <a:solidFill>
                            <a:srgbClr val="000000"/>
                          </a:solidFill>
                          <a:latin typeface="Arial"/>
                        </a:rPr>
                        <a:t>Прийом</a:t>
                      </a:r>
                      <a:r>
                        <a:rPr lang="ru-RU" sz="1200" b="0" i="0" u="none" strike="noStrike" dirty="0">
                          <a:solidFill>
                            <a:srgbClr val="000000"/>
                          </a:solidFill>
                          <a:latin typeface="Arial"/>
                        </a:rPr>
                        <a:t> </a:t>
                      </a:r>
                      <a:r>
                        <a:rPr lang="ru-RU" sz="1200" b="0" i="0" u="none" strike="noStrike" dirty="0" err="1">
                          <a:solidFill>
                            <a:srgbClr val="000000"/>
                          </a:solidFill>
                          <a:latin typeface="Arial"/>
                        </a:rPr>
                        <a:t>документів</a:t>
                      </a:r>
                      <a:r>
                        <a:rPr lang="ru-RU" sz="1200" b="0" i="0" u="none" strike="noStrike" dirty="0">
                          <a:solidFill>
                            <a:srgbClr val="000000"/>
                          </a:solidFill>
                          <a:latin typeface="Arial"/>
                        </a:rPr>
                        <a:t> на </a:t>
                      </a:r>
                      <a:r>
                        <a:rPr lang="ru-RU" sz="1200" b="0" i="0" u="none" strike="noStrike" dirty="0" err="1">
                          <a:solidFill>
                            <a:srgbClr val="000000"/>
                          </a:solidFill>
                          <a:latin typeface="Arial"/>
                        </a:rPr>
                        <a:t>компенсацію</a:t>
                      </a:r>
                      <a:r>
                        <a:rPr lang="ru-RU" sz="1200" b="0" i="0" u="none" strike="noStrike" dirty="0">
                          <a:solidFill>
                            <a:srgbClr val="000000"/>
                          </a:solidFill>
                          <a:latin typeface="Arial"/>
                        </a:rPr>
                        <a:t> </a:t>
                      </a:r>
                      <a:r>
                        <a:rPr lang="ru-RU" sz="1200" b="0" i="0" u="none" strike="noStrike" dirty="0" err="1">
                          <a:solidFill>
                            <a:srgbClr val="000000"/>
                          </a:solidFill>
                          <a:latin typeface="Arial"/>
                        </a:rPr>
                        <a:t>проїзду</a:t>
                      </a:r>
                      <a:r>
                        <a:rPr lang="ru-RU" sz="1200" b="0" i="0" u="none" strike="noStrike" dirty="0">
                          <a:solidFill>
                            <a:srgbClr val="000000"/>
                          </a:solidFill>
                          <a:latin typeface="Arial"/>
                        </a:rPr>
                        <a:t> </a:t>
                      </a:r>
                      <a:r>
                        <a:rPr lang="ru-RU" sz="1200" b="0" i="0" u="none" strike="noStrike" dirty="0" err="1">
                          <a:solidFill>
                            <a:srgbClr val="000000"/>
                          </a:solidFill>
                          <a:latin typeface="Arial"/>
                        </a:rPr>
                        <a:t>хворим</a:t>
                      </a:r>
                      <a:r>
                        <a:rPr lang="ru-RU" sz="1200" b="0" i="0" u="none" strike="noStrike" dirty="0">
                          <a:solidFill>
                            <a:srgbClr val="000000"/>
                          </a:solidFill>
                          <a:latin typeface="Arial"/>
                        </a:rPr>
                        <a:t> </a:t>
                      </a:r>
                      <a:r>
                        <a:rPr lang="ru-RU" sz="1200" b="0" i="0" u="none" strike="noStrike" dirty="0" err="1">
                          <a:solidFill>
                            <a:srgbClr val="000000"/>
                          </a:solidFill>
                          <a:latin typeface="Arial"/>
                        </a:rPr>
                        <a:t>нефрологічного</a:t>
                      </a:r>
                      <a:r>
                        <a:rPr lang="ru-RU" sz="1200" b="0" i="0" u="none" strike="noStrike" dirty="0">
                          <a:solidFill>
                            <a:srgbClr val="000000"/>
                          </a:solidFill>
                          <a:latin typeface="Arial"/>
                        </a:rPr>
                        <a:t> </a:t>
                      </a:r>
                      <a:r>
                        <a:rPr lang="ru-RU" sz="1200" b="0" i="0" u="none" strike="noStrike" dirty="0" err="1">
                          <a:solidFill>
                            <a:srgbClr val="000000"/>
                          </a:solidFill>
                          <a:latin typeface="Arial"/>
                        </a:rPr>
                        <a:t>профілю</a:t>
                      </a:r>
                      <a:r>
                        <a:rPr lang="ru-RU" sz="1200" b="0" i="0" u="none" strike="noStrike" dirty="0">
                          <a:solidFill>
                            <a:srgbClr val="000000"/>
                          </a:solidFill>
                          <a:latin typeface="Arial"/>
                        </a:rPr>
                        <a:t> (</a:t>
                      </a:r>
                      <a:r>
                        <a:rPr lang="ru-RU" sz="1200" b="0" i="0" u="none" strike="noStrike" dirty="0" err="1">
                          <a:solidFill>
                            <a:srgbClr val="000000"/>
                          </a:solidFill>
                          <a:latin typeface="Arial"/>
                        </a:rPr>
                        <a:t>діаліз</a:t>
                      </a:r>
                      <a:r>
                        <a:rPr lang="ru-RU" sz="1200" b="0" i="0" u="none" strike="noStrike" dirty="0">
                          <a:solidFill>
                            <a:srgbClr val="000000"/>
                          </a:solidFill>
                          <a:latin typeface="Arial"/>
                        </a:rPr>
                        <a:t>)</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ru-RU" sz="1200" b="1" i="0" u="none" strike="noStrike" dirty="0">
                          <a:solidFill>
                            <a:srgbClr val="000000"/>
                          </a:solidFill>
                          <a:latin typeface="Arial"/>
                        </a:rPr>
                        <a:t>4</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E1CD"/>
                    </a:solidFill>
                  </a:tcPr>
                </a:tc>
                <a:extLst>
                  <a:ext uri="{0D108BD9-81ED-4DB2-BD59-A6C34878D82A}">
                    <a16:rowId xmlns:a16="http://schemas.microsoft.com/office/drawing/2014/main" val="10017"/>
                  </a:ext>
                </a:extLst>
              </a:tr>
              <a:tr h="463511">
                <a:tc>
                  <a:txBody>
                    <a:bodyPr/>
                    <a:lstStyle/>
                    <a:p>
                      <a:pPr algn="l" fontAlgn="b"/>
                      <a:r>
                        <a:rPr lang="ru-RU" sz="1200" b="0" i="0" u="none" strike="noStrike" dirty="0" err="1">
                          <a:solidFill>
                            <a:srgbClr val="000000"/>
                          </a:solidFill>
                          <a:latin typeface="Arial"/>
                        </a:rPr>
                        <a:t>Інші</a:t>
                      </a:r>
                      <a:endParaRPr lang="ru-RU" sz="1200" b="0" i="0" u="none" strike="noStrike" dirty="0">
                        <a:solidFill>
                          <a:srgbClr val="000000"/>
                        </a:solidFill>
                        <a:latin typeface="Arial"/>
                      </a:endParaRP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ru-RU" sz="1200" b="1" i="0" u="none" strike="noStrike" dirty="0">
                          <a:solidFill>
                            <a:srgbClr val="000000"/>
                          </a:solidFill>
                          <a:latin typeface="Arial"/>
                        </a:rPr>
                        <a:t>869</a:t>
                      </a:r>
                    </a:p>
                  </a:txBody>
                  <a:tcPr marL="5462" marR="5462" marT="5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E1CD"/>
                    </a:solidFill>
                  </a:tcPr>
                </a:tc>
                <a:extLst>
                  <a:ext uri="{0D108BD9-81ED-4DB2-BD59-A6C34878D82A}">
                    <a16:rowId xmlns:a16="http://schemas.microsoft.com/office/drawing/2014/main" val="10018"/>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3">
            <a:extLst>
              <a:ext uri="{FF2B5EF4-FFF2-40B4-BE49-F238E27FC236}">
                <a16:creationId xmlns:a16="http://schemas.microsoft.com/office/drawing/2014/main" id="{AD9AF183-940C-4377-2F1D-CAC34906A58F}"/>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38CD1E95-C085-BD02-1994-F6C4759ED2F9}"/>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3556" name="Picture 6" descr="E:\Рисунок1-removebg-preview (1).png">
            <a:extLst>
              <a:ext uri="{FF2B5EF4-FFF2-40B4-BE49-F238E27FC236}">
                <a16:creationId xmlns:a16="http://schemas.microsoft.com/office/drawing/2014/main" id="{A2ADAE14-E210-B682-5E51-FEF04EEFD2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AutoShape 4" descr="null">
            <a:extLst>
              <a:ext uri="{FF2B5EF4-FFF2-40B4-BE49-F238E27FC236}">
                <a16:creationId xmlns:a16="http://schemas.microsoft.com/office/drawing/2014/main" id="{4B3A7518-F2CE-C53F-73AD-4A9F0661AC6F}"/>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23558" name="AutoShape 6" descr="null">
            <a:extLst>
              <a:ext uri="{FF2B5EF4-FFF2-40B4-BE49-F238E27FC236}">
                <a16:creationId xmlns:a16="http://schemas.microsoft.com/office/drawing/2014/main" id="{B11C6D11-B252-BBEC-4262-980DE2278197}"/>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13" name="Штриховая стрелка вправо 12">
            <a:extLst>
              <a:ext uri="{FF2B5EF4-FFF2-40B4-BE49-F238E27FC236}">
                <a16:creationId xmlns:a16="http://schemas.microsoft.com/office/drawing/2014/main" id="{AC431D38-3587-DCBB-2CB7-B6FC96A10B8A}"/>
              </a:ext>
            </a:extLst>
          </p:cNvPr>
          <p:cNvSpPr/>
          <p:nvPr/>
        </p:nvSpPr>
        <p:spPr>
          <a:xfrm>
            <a:off x="5214942" y="0"/>
            <a:ext cx="3929058" cy="57148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b="1" cap="all" dirty="0">
                <a:ln w="0"/>
                <a:solidFill>
                  <a:schemeClr val="bg1"/>
                </a:solidFill>
                <a:effectLst>
                  <a:reflection blurRad="12700" stA="50000" endPos="50000" dist="5000" dir="5400000" sy="-100000" rotWithShape="0"/>
                </a:effectLst>
              </a:rPr>
              <a:t>Адміністративні послуги</a:t>
            </a:r>
            <a:endParaRPr lang="ru-RU" dirty="0">
              <a:solidFill>
                <a:schemeClr val="bg1"/>
              </a:solidFill>
            </a:endParaRPr>
          </a:p>
        </p:txBody>
      </p:sp>
      <p:sp>
        <p:nvSpPr>
          <p:cNvPr id="23560" name="Прямоугольник 9">
            <a:extLst>
              <a:ext uri="{FF2B5EF4-FFF2-40B4-BE49-F238E27FC236}">
                <a16:creationId xmlns:a16="http://schemas.microsoft.com/office/drawing/2014/main" id="{2F2A6D1E-AF0E-DC95-4997-76BFA3F07FD1}"/>
              </a:ext>
            </a:extLst>
          </p:cNvPr>
          <p:cNvSpPr>
            <a:spLocks noChangeArrowheads="1"/>
          </p:cNvSpPr>
          <p:nvPr/>
        </p:nvSpPr>
        <p:spPr bwMode="auto">
          <a:xfrm>
            <a:off x="1258888" y="549275"/>
            <a:ext cx="45720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sz="1400"/>
              <a:t>Мобільний сервісний центр МВС працював у селищі Комишуваха, Запорізької області, щоб надати мешканцям громади необхідні державні послуги без потреби їхати до обласного центру. Цей край майже щодня потерпає від ворожих обстрілів, але попри постійну небезпеку, люди залишаються вдома, підтримують одне одного, працюють і відбудовують своє життя.</a:t>
            </a:r>
          </a:p>
        </p:txBody>
      </p:sp>
      <p:pic>
        <p:nvPicPr>
          <p:cNvPr id="23561" name="Picture 2" descr="http://dnp.hsc.gov.ua/wp-content/uploads/2025/11/2099.jpg">
            <a:extLst>
              <a:ext uri="{FF2B5EF4-FFF2-40B4-BE49-F238E27FC236}">
                <a16:creationId xmlns:a16="http://schemas.microsoft.com/office/drawing/2014/main" id="{03175983-5673-A530-4D81-3119140F58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7088" y="620713"/>
            <a:ext cx="17780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4" descr="http://dnp.hsc.gov.ua/wp-content/uploads/2025/11/2097.jpg">
            <a:extLst>
              <a:ext uri="{FF2B5EF4-FFF2-40B4-BE49-F238E27FC236}">
                <a16:creationId xmlns:a16="http://schemas.microsoft.com/office/drawing/2014/main" id="{423CF6E3-1A19-C24B-B05A-9D0AEF9407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5963" y="1268413"/>
            <a:ext cx="1674812"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6" descr="http://dnp.hsc.gov.ua/wp-content/uploads/2025/11/2096.jpg">
            <a:extLst>
              <a:ext uri="{FF2B5EF4-FFF2-40B4-BE49-F238E27FC236}">
                <a16:creationId xmlns:a16="http://schemas.microsoft.com/office/drawing/2014/main" id="{0FA53F23-E087-5EEE-93A8-0D36A8AE98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5825" y="1773238"/>
            <a:ext cx="1779588"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Прямоугольник 13">
            <a:extLst>
              <a:ext uri="{FF2B5EF4-FFF2-40B4-BE49-F238E27FC236}">
                <a16:creationId xmlns:a16="http://schemas.microsoft.com/office/drawing/2014/main" id="{1D1FEEC5-8F82-3CBB-B867-513C6CE38145}"/>
              </a:ext>
            </a:extLst>
          </p:cNvPr>
          <p:cNvSpPr>
            <a:spLocks noChangeArrowheads="1"/>
          </p:cNvSpPr>
          <p:nvPr/>
        </p:nvSpPr>
        <p:spPr bwMode="auto">
          <a:xfrm>
            <a:off x="4284663" y="2420938"/>
            <a:ext cx="29876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sz="1400"/>
              <a:t>Працівники центру зайнятості відвідали селище Комишуваха, щоб допомогти мешканцям знайти роботу, отримати ваучери або перекваліфікуватися. Двоє місцевих жителів вже працевлаштовані</a:t>
            </a:r>
          </a:p>
        </p:txBody>
      </p:sp>
      <p:pic>
        <p:nvPicPr>
          <p:cNvPr id="23565" name="Picture 8" descr="Безробітним у Комишувасі на Запоріжжі надали допомогу з пошуком роботи">
            <a:extLst>
              <a:ext uri="{FF2B5EF4-FFF2-40B4-BE49-F238E27FC236}">
                <a16:creationId xmlns:a16="http://schemas.microsoft.com/office/drawing/2014/main" id="{168ECEDA-9356-BBC6-0E07-5E580F790F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63713" y="2349500"/>
            <a:ext cx="2401887"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10" descr="https://scontent.fdnk1-3.fna.fbcdn.net/v/t39.30808-6/605134770_1252114373616269_6749695361014096138_n.jpg?stp=dst-jpg_s590x590_tt6&amp;_nc_cat=104&amp;ccb=1-7&amp;_nc_sid=13d280&amp;_nc_ohc=CXeUOpue3eYQ7kNvwFazBV4&amp;_nc_oc=Adpk3HUvosnGqLdn9dT1pHz0RNbwKcKTzCzLRXOiCt8wr20radc5rD6hFbNlXtEbaFk&amp;_nc_zt=23&amp;_nc_ht=scontent.fdnk1-3.fna&amp;_nc_gid=MXibCJ9KkACs9LhpKWeoGg&amp;_nc_ss=8&amp;oh=00_Afx5xSfsM0ocLWEEUSpB0L32eIQQ7TnRNXSYIkhhRqki4w&amp;oe=69C1B544">
            <a:extLst>
              <a:ext uri="{FF2B5EF4-FFF2-40B4-BE49-F238E27FC236}">
                <a16:creationId xmlns:a16="http://schemas.microsoft.com/office/drawing/2014/main" id="{65A3175F-8938-C67E-EE4D-F83B49E3AD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3663" y="3806825"/>
            <a:ext cx="2373312"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7" name="Picture 14" descr="https://scontent.fdnk1-4.fna.fbcdn.net/v/t39.30808-6/604848498_1252114296949610_860029280369264864_n.jpg?stp=dst-jpg_s590x590_tt6&amp;_nc_cat=108&amp;ccb=1-7&amp;_nc_sid=13d280&amp;_nc_ohc=Si2YWj1jzVIQ7kNvwH2QQdQ&amp;_nc_oc=Adqjj1vg4LXqmPQqgR87HRzXoSNcmRTCcLHcj9pyEB6aj-ve2Yhx3Rc4YDICjbZAq1A&amp;_nc_zt=23&amp;_nc_ht=scontent.fdnk1-4.fna&amp;_nc_gid=MXibCJ9KkACs9LhpKWeoGg&amp;_nc_ss=8&amp;oh=00_AfzQh-gnohvh-Bp5TxggyC7Bi6h8NeAlcBvJcN8EWV5hPg&amp;oe=69C19FAB">
            <a:extLst>
              <a:ext uri="{FF2B5EF4-FFF2-40B4-BE49-F238E27FC236}">
                <a16:creationId xmlns:a16="http://schemas.microsoft.com/office/drawing/2014/main" id="{BA3985A4-AB0F-E781-6B8F-4D7FCAAE37E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87900" y="4221163"/>
            <a:ext cx="1587500"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8" name="Прямоугольник 18">
            <a:extLst>
              <a:ext uri="{FF2B5EF4-FFF2-40B4-BE49-F238E27FC236}">
                <a16:creationId xmlns:a16="http://schemas.microsoft.com/office/drawing/2014/main" id="{1C962D28-60B1-9CCE-38D5-2D0BDE2AF248}"/>
              </a:ext>
            </a:extLst>
          </p:cNvPr>
          <p:cNvSpPr>
            <a:spLocks noChangeArrowheads="1"/>
          </p:cNvSpPr>
          <p:nvPr/>
        </p:nvSpPr>
        <p:spPr bwMode="auto">
          <a:xfrm>
            <a:off x="1403350" y="4292600"/>
            <a:ext cx="3240088"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sz="1400"/>
              <a:t>Оформлення паспортів мобільним офісом ДМС на прифронтових територіях Запорізької області.</a:t>
            </a:r>
          </a:p>
          <a:p>
            <a:pPr algn="ctr"/>
            <a:r>
              <a:rPr lang="ru-RU" altLang="en-US" sz="1400"/>
              <a:t>Мобільний офіс УДМС у Запорізькій області здійснив вже 5 виїзд з початку вересня 2025 року</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CE2F1035-75C6-9848-ADE3-7CD968493975}"/>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DEEC6614-8DF2-CDCA-6697-E38A45506C9C}"/>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4580" name="Picture 6" descr="E:\Рисунок1-removebg-preview (1).png">
            <a:extLst>
              <a:ext uri="{FF2B5EF4-FFF2-40B4-BE49-F238E27FC236}">
                <a16:creationId xmlns:a16="http://schemas.microsoft.com/office/drawing/2014/main" id="{93189EEC-CD83-AA45-7F77-5E63EE4C93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013CC73C-FBCF-0E71-DCCA-BDC28CB2BF5E}"/>
              </a:ext>
            </a:extLst>
          </p:cNvPr>
          <p:cNvSpPr/>
          <p:nvPr/>
        </p:nvSpPr>
        <p:spPr>
          <a:xfrm>
            <a:off x="1714480" y="1071546"/>
            <a:ext cx="7000924" cy="4247317"/>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Житлово</a:t>
            </a:r>
            <a:r>
              <a:rPr lang="ru-RU" sz="5400" b="1" cap="all" dirty="0">
                <a:ln w="0">
                  <a:solidFill>
                    <a:srgbClr val="00CC00"/>
                  </a:solidFill>
                </a:ln>
                <a:solidFill>
                  <a:srgbClr val="00CC00"/>
                </a:solidFill>
                <a:effectLst>
                  <a:reflection blurRad="12700" stA="50000" endPos="50000" dist="5000" dir="5400000" sy="-100000" rotWithShape="0"/>
                </a:effectLst>
                <a:cs typeface="Arial" charset="0"/>
              </a:rPr>
              <a:t>- </a:t>
            </a: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комунальне</a:t>
            </a:r>
            <a:r>
              <a:rPr lang="ru-RU" sz="5400" b="1" cap="all" dirty="0">
                <a:ln w="0">
                  <a:solidFill>
                    <a:srgbClr val="00CC00"/>
                  </a:solidFill>
                </a:ln>
                <a:solidFill>
                  <a:srgbClr val="00CC00"/>
                </a:solidFill>
                <a:effectLst>
                  <a:reflection blurRad="12700" stA="50000" endPos="50000" dist="5000" dir="5400000" sy="-100000" rotWithShape="0"/>
                </a:effectLst>
                <a:cs typeface="Arial" charset="0"/>
              </a:rPr>
              <a:t> </a:t>
            </a: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господарство</a:t>
            </a:r>
            <a:r>
              <a:rPr lang="ru-RU" sz="5400" b="1" cap="all" dirty="0">
                <a:ln w="0">
                  <a:solidFill>
                    <a:srgbClr val="00CC00"/>
                  </a:solidFill>
                </a:ln>
                <a:solidFill>
                  <a:srgbClr val="00CC00"/>
                </a:solidFill>
                <a:effectLst>
                  <a:reflection blurRad="12700" stA="50000" endPos="50000" dist="5000" dir="5400000" sy="-100000" rotWithShape="0"/>
                </a:effectLst>
                <a:cs typeface="Arial" charset="0"/>
              </a:rPr>
              <a:t>, </a:t>
            </a: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охорона</a:t>
            </a:r>
            <a:r>
              <a:rPr lang="ru-RU" sz="5400" b="1" cap="all" dirty="0">
                <a:ln w="0">
                  <a:solidFill>
                    <a:srgbClr val="00CC00"/>
                  </a:solidFill>
                </a:ln>
                <a:solidFill>
                  <a:srgbClr val="00CC00"/>
                </a:solidFill>
                <a:effectLst>
                  <a:reflection blurRad="12700" stA="50000" endPos="50000" dist="5000" dir="5400000" sy="-100000" rotWithShape="0"/>
                </a:effectLst>
                <a:cs typeface="Arial" charset="0"/>
              </a:rPr>
              <a:t> </a:t>
            </a: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довкілля</a:t>
            </a:r>
            <a:r>
              <a:rPr lang="ru-RU" sz="5400" b="1" cap="all" dirty="0">
                <a:ln w="0">
                  <a:solidFill>
                    <a:srgbClr val="00CC00"/>
                  </a:solidFill>
                </a:ln>
                <a:solidFill>
                  <a:srgbClr val="00CC00"/>
                </a:solidFill>
                <a:effectLst>
                  <a:reflection blurRad="12700" stA="50000" endPos="50000" dist="5000" dir="5400000" sy="-100000" rotWithShape="0"/>
                </a:effectLst>
                <a:cs typeface="Arial" charset="0"/>
              </a:rPr>
              <a:t> та </a:t>
            </a: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благоустрій</a:t>
            </a:r>
            <a:endParaRPr lang="ru-RU" sz="5400" b="1" cap="all" dirty="0">
              <a:ln w="0">
                <a:solidFill>
                  <a:srgbClr val="00CC00"/>
                </a:solidFill>
              </a:ln>
              <a:solidFill>
                <a:srgbClr val="00CC00"/>
              </a:solidFill>
              <a:effectLst>
                <a:reflection blurRad="12700" stA="50000" endPos="50000" dist="5000" dir="5400000" sy="-100000" rotWithShape="0"/>
              </a:effectLst>
              <a:cs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3">
            <a:extLst>
              <a:ext uri="{FF2B5EF4-FFF2-40B4-BE49-F238E27FC236}">
                <a16:creationId xmlns:a16="http://schemas.microsoft.com/office/drawing/2014/main" id="{51DAC690-37E4-6954-BDA3-2CE907E60E16}"/>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83D1BAD1-0F60-8435-01B3-5B53BCD06A1E}"/>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5604" name="Picture 6" descr="E:\Рисунок1-removebg-preview (1).png">
            <a:extLst>
              <a:ext uri="{FF2B5EF4-FFF2-40B4-BE49-F238E27FC236}">
                <a16:creationId xmlns:a16="http://schemas.microsoft.com/office/drawing/2014/main" id="{E873DC38-503F-640F-E29B-6962852644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Штриховая стрелка вправо 4">
            <a:extLst>
              <a:ext uri="{FF2B5EF4-FFF2-40B4-BE49-F238E27FC236}">
                <a16:creationId xmlns:a16="http://schemas.microsoft.com/office/drawing/2014/main" id="{D23FB587-6DDC-5DDB-0AAA-2D7613660F29}"/>
              </a:ext>
            </a:extLst>
          </p:cNvPr>
          <p:cNvSpPr/>
          <p:nvPr/>
        </p:nvSpPr>
        <p:spPr>
          <a:xfrm>
            <a:off x="5143504" y="142852"/>
            <a:ext cx="3857652" cy="1143008"/>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400" b="1" cap="all" dirty="0" err="1">
                <a:ln w="0"/>
                <a:solidFill>
                  <a:schemeClr val="bg1"/>
                </a:solidFill>
                <a:effectLst>
                  <a:reflection blurRad="12700" stA="50000" endPos="50000" dist="5000" dir="5400000" sy="-100000" rotWithShape="0"/>
                </a:effectLst>
              </a:rPr>
              <a:t>КП</a:t>
            </a:r>
            <a:r>
              <a:rPr lang="uk-UA" sz="2400" b="1" cap="all" dirty="0">
                <a:ln w="0"/>
                <a:solidFill>
                  <a:schemeClr val="bg1"/>
                </a:solidFill>
                <a:effectLst>
                  <a:reflection blurRad="12700" stA="50000" endPos="50000" dist="5000" dir="5400000" sy="-100000" rotWithShape="0"/>
                </a:effectLst>
              </a:rPr>
              <a:t> </a:t>
            </a:r>
            <a:r>
              <a:rPr lang="uk-UA" sz="2400" b="1" cap="all" dirty="0" err="1">
                <a:ln w="0"/>
                <a:solidFill>
                  <a:schemeClr val="bg1"/>
                </a:solidFill>
                <a:effectLst>
                  <a:reflection blurRad="12700" stA="50000" endPos="50000" dist="5000" dir="5400000" sy="-100000" rotWithShape="0"/>
                </a:effectLst>
              </a:rPr>
              <a:t>“Благоустрій”</a:t>
            </a:r>
            <a:endParaRPr lang="uk-UA" sz="2400" dirty="0">
              <a:solidFill>
                <a:schemeClr val="bg1"/>
              </a:solidFill>
            </a:endParaRPr>
          </a:p>
        </p:txBody>
      </p:sp>
      <p:sp>
        <p:nvSpPr>
          <p:cNvPr id="25606" name="Прямоугольник 7">
            <a:extLst>
              <a:ext uri="{FF2B5EF4-FFF2-40B4-BE49-F238E27FC236}">
                <a16:creationId xmlns:a16="http://schemas.microsoft.com/office/drawing/2014/main" id="{BAAB3179-A1DD-2647-521D-332DCB0C87B9}"/>
              </a:ext>
            </a:extLst>
          </p:cNvPr>
          <p:cNvSpPr>
            <a:spLocks noChangeArrowheads="1"/>
          </p:cNvSpPr>
          <p:nvPr/>
        </p:nvSpPr>
        <p:spPr bwMode="auto">
          <a:xfrm>
            <a:off x="1428750" y="1143000"/>
            <a:ext cx="714375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uk-UA" altLang="uk-UA" b="1" i="1"/>
              <a:t>На 2025 рік передбачено планом</a:t>
            </a:r>
          </a:p>
          <a:p>
            <a:r>
              <a:rPr lang="uk-UA" altLang="uk-UA" b="1" i="1"/>
              <a:t> використання бюджетних коштів </a:t>
            </a:r>
          </a:p>
          <a:p>
            <a:r>
              <a:rPr lang="uk-UA" altLang="uk-UA" b="1" i="1"/>
              <a:t>на здійснення видатків сума </a:t>
            </a:r>
          </a:p>
          <a:p>
            <a:r>
              <a:rPr lang="uk-UA" altLang="uk-UA" b="1" i="1"/>
              <a:t>у розмірі </a:t>
            </a:r>
            <a:r>
              <a:rPr lang="uk-UA" altLang="en-US" b="1">
                <a:solidFill>
                  <a:srgbClr val="00CC00"/>
                </a:solidFill>
              </a:rPr>
              <a:t>9 700 152,00 </a:t>
            </a:r>
            <a:r>
              <a:rPr lang="uk-UA" altLang="uk-UA" b="1" i="1">
                <a:solidFill>
                  <a:srgbClr val="00CC00"/>
                </a:solidFill>
              </a:rPr>
              <a:t>грн.</a:t>
            </a:r>
            <a:r>
              <a:rPr lang="uk-UA" altLang="uk-UA"/>
              <a:t> </a:t>
            </a:r>
          </a:p>
          <a:p>
            <a:r>
              <a:rPr lang="uk-UA" altLang="uk-UA"/>
              <a:t> </a:t>
            </a:r>
          </a:p>
          <a:p>
            <a:r>
              <a:rPr lang="uk-UA" altLang="uk-UA"/>
              <a:t>Касові видатки цільового фінансування по загальному фонду на рахунках відкритих в органах Державної казначейської служби за січень-листопад 2025р.  становлять </a:t>
            </a:r>
            <a:r>
              <a:rPr lang="ru-RU" altLang="en-US" b="1">
                <a:solidFill>
                  <a:srgbClr val="00CC00"/>
                </a:solidFill>
              </a:rPr>
              <a:t>6412666,69</a:t>
            </a:r>
            <a:r>
              <a:rPr lang="uk-UA" altLang="uk-UA" b="1">
                <a:solidFill>
                  <a:srgbClr val="00CC00"/>
                </a:solidFill>
              </a:rPr>
              <a:t> грн</a:t>
            </a:r>
            <a:r>
              <a:rPr lang="uk-UA" altLang="uk-UA"/>
              <a:t>.:</a:t>
            </a:r>
          </a:p>
          <a:p>
            <a:endParaRPr lang="uk-UA" altLang="uk-UA"/>
          </a:p>
          <a:p>
            <a:pPr>
              <a:buFont typeface="Wingdings" panose="05000000000000000000" pitchFamily="2" charset="2"/>
              <a:buChar char="Ø"/>
            </a:pPr>
            <a:r>
              <a:rPr lang="uk-UA" altLang="uk-UA"/>
              <a:t> на оплату праці та соціальні відрахування використано </a:t>
            </a:r>
            <a:r>
              <a:rPr lang="uk-UA" altLang="en-US" b="1">
                <a:solidFill>
                  <a:srgbClr val="00CC00"/>
                </a:solidFill>
              </a:rPr>
              <a:t>4 359 633,72 </a:t>
            </a:r>
            <a:r>
              <a:rPr lang="uk-UA" altLang="uk-UA" b="1" i="1">
                <a:solidFill>
                  <a:srgbClr val="00CC00"/>
                </a:solidFill>
              </a:rPr>
              <a:t> грн. </a:t>
            </a:r>
          </a:p>
          <a:p>
            <a:endParaRPr lang="uk-UA" altLang="uk-UA"/>
          </a:p>
          <a:p>
            <a:pPr>
              <a:buFont typeface="Wingdings" panose="05000000000000000000" pitchFamily="2" charset="2"/>
              <a:buChar char="Ø"/>
            </a:pPr>
            <a:r>
              <a:rPr lang="uk-UA" altLang="uk-UA"/>
              <a:t> на придбання палива </a:t>
            </a:r>
            <a:r>
              <a:rPr lang="uk-UA" altLang="en-US" b="1">
                <a:solidFill>
                  <a:srgbClr val="00CC00"/>
                </a:solidFill>
              </a:rPr>
              <a:t>1 610 797,20</a:t>
            </a:r>
            <a:r>
              <a:rPr lang="uk-UA" altLang="uk-UA" b="1">
                <a:solidFill>
                  <a:srgbClr val="00CC00"/>
                </a:solidFill>
              </a:rPr>
              <a:t> грн</a:t>
            </a:r>
            <a:r>
              <a:rPr lang="uk-UA" altLang="uk-UA">
                <a:solidFill>
                  <a:srgbClr val="00CC00"/>
                </a:solidFill>
              </a:rPr>
              <a:t>.</a:t>
            </a:r>
          </a:p>
          <a:p>
            <a:endParaRPr lang="uk-UA" altLang="uk-UA"/>
          </a:p>
          <a:p>
            <a:endParaRPr lang="uk-UA" altLang="uk-UA"/>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15" descr="C:\Users\SV\Downloads\20260309_174957.jpg">
            <a:extLst>
              <a:ext uri="{FF2B5EF4-FFF2-40B4-BE49-F238E27FC236}">
                <a16:creationId xmlns:a16="http://schemas.microsoft.com/office/drawing/2014/main" id="{75A4F7A1-486B-475A-B3A9-100F350FA7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5963" y="836613"/>
            <a:ext cx="3024187"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a:extLst>
              <a:ext uri="{FF2B5EF4-FFF2-40B4-BE49-F238E27FC236}">
                <a16:creationId xmlns:a16="http://schemas.microsoft.com/office/drawing/2014/main" id="{414E8EC4-9BF7-DE62-6585-6C1EF6A0F124}"/>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D02DF777-198C-F617-A744-67A0211A3A2C}"/>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6629" name="Picture 6" descr="E:\Рисунок1-removebg-preview (1).png">
            <a:extLst>
              <a:ext uri="{FF2B5EF4-FFF2-40B4-BE49-F238E27FC236}">
                <a16:creationId xmlns:a16="http://schemas.microsoft.com/office/drawing/2014/main" id="{04D5DE0F-AD07-8AED-A872-AAFA79C0A3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Штриховая стрелка вправо 7">
            <a:extLst>
              <a:ext uri="{FF2B5EF4-FFF2-40B4-BE49-F238E27FC236}">
                <a16:creationId xmlns:a16="http://schemas.microsoft.com/office/drawing/2014/main" id="{9B81111E-C80B-D28D-9416-97DD1D41E50E}"/>
              </a:ext>
            </a:extLst>
          </p:cNvPr>
          <p:cNvSpPr/>
          <p:nvPr/>
        </p:nvSpPr>
        <p:spPr>
          <a:xfrm>
            <a:off x="5286348" y="0"/>
            <a:ext cx="3857652" cy="1143008"/>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400" b="1" cap="all" dirty="0" err="1">
                <a:ln w="0"/>
                <a:solidFill>
                  <a:schemeClr val="bg1"/>
                </a:solidFill>
                <a:effectLst>
                  <a:reflection blurRad="12700" stA="50000" endPos="50000" dist="5000" dir="5400000" sy="-100000" rotWithShape="0"/>
                </a:effectLst>
              </a:rPr>
              <a:t>КП</a:t>
            </a:r>
            <a:r>
              <a:rPr lang="uk-UA" sz="2400" b="1" cap="all" dirty="0">
                <a:ln w="0"/>
                <a:solidFill>
                  <a:schemeClr val="bg1"/>
                </a:solidFill>
                <a:effectLst>
                  <a:reflection blurRad="12700" stA="50000" endPos="50000" dist="5000" dir="5400000" sy="-100000" rotWithShape="0"/>
                </a:effectLst>
              </a:rPr>
              <a:t> </a:t>
            </a:r>
            <a:r>
              <a:rPr lang="uk-UA" sz="2400" b="1" cap="all" dirty="0" err="1">
                <a:ln w="0"/>
                <a:solidFill>
                  <a:schemeClr val="bg1"/>
                </a:solidFill>
                <a:effectLst>
                  <a:reflection blurRad="12700" stA="50000" endPos="50000" dist="5000" dir="5400000" sy="-100000" rotWithShape="0"/>
                </a:effectLst>
              </a:rPr>
              <a:t>“Благоустрій”</a:t>
            </a:r>
            <a:endParaRPr lang="uk-UA" sz="2400" dirty="0">
              <a:solidFill>
                <a:schemeClr val="bg1"/>
              </a:solidFill>
            </a:endParaRPr>
          </a:p>
        </p:txBody>
      </p:sp>
      <p:sp>
        <p:nvSpPr>
          <p:cNvPr id="26631" name="Прямоугольник 4">
            <a:extLst>
              <a:ext uri="{FF2B5EF4-FFF2-40B4-BE49-F238E27FC236}">
                <a16:creationId xmlns:a16="http://schemas.microsoft.com/office/drawing/2014/main" id="{04ED6CAE-E30D-4869-F698-FB3E7E017388}"/>
              </a:ext>
            </a:extLst>
          </p:cNvPr>
          <p:cNvSpPr>
            <a:spLocks noChangeArrowheads="1"/>
          </p:cNvSpPr>
          <p:nvPr/>
        </p:nvSpPr>
        <p:spPr bwMode="auto">
          <a:xfrm>
            <a:off x="1285875" y="142875"/>
            <a:ext cx="38623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uk-UA" sz="2400" b="1"/>
              <a:t>У 2025 році було придбано та  отримано</a:t>
            </a:r>
            <a:r>
              <a:rPr lang="ru-RU" altLang="uk-UA" b="1"/>
              <a:t>:</a:t>
            </a:r>
          </a:p>
        </p:txBody>
      </p:sp>
      <p:sp>
        <p:nvSpPr>
          <p:cNvPr id="26632" name="Прямоугольник 15">
            <a:extLst>
              <a:ext uri="{FF2B5EF4-FFF2-40B4-BE49-F238E27FC236}">
                <a16:creationId xmlns:a16="http://schemas.microsoft.com/office/drawing/2014/main" id="{2B2CC634-02E2-D6D2-EBFC-17E76B371FE9}"/>
              </a:ext>
            </a:extLst>
          </p:cNvPr>
          <p:cNvSpPr>
            <a:spLocks noChangeArrowheads="1"/>
          </p:cNvSpPr>
          <p:nvPr/>
        </p:nvSpPr>
        <p:spPr bwMode="auto">
          <a:xfrm>
            <a:off x="1187450" y="981075"/>
            <a:ext cx="453707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uk-UA" altLang="en-US" sz="1400"/>
              <a:t>За рахунок бюджетних коштів по спеціальному фонду придбано  трактори -  Трактор LOMON SD1104 з відвалом універсально-механічним, Трактор LOMON SD904.  Кошти бюджету Комишуваської територіальної громади становили  398 570,00 грн., а додаткова дотація з державного бюджету місцевим бюджетам на здійснення повноважень органів місцевого самоврядування на деокупованих, тимчасово окупованих та інших територіях України, що зазнали негативного впливу у зв’язку з повномасштабною збройною агресією Російської Федерації – 1 856 650,00 грн. </a:t>
            </a:r>
            <a:endParaRPr lang="ru-RU" altLang="en-US" sz="1400"/>
          </a:p>
        </p:txBody>
      </p:sp>
      <p:sp>
        <p:nvSpPr>
          <p:cNvPr id="26633" name="Прямоугольник 17">
            <a:extLst>
              <a:ext uri="{FF2B5EF4-FFF2-40B4-BE49-F238E27FC236}">
                <a16:creationId xmlns:a16="http://schemas.microsoft.com/office/drawing/2014/main" id="{7C3A49A5-9241-8990-DBCF-CC3E32D08439}"/>
              </a:ext>
            </a:extLst>
          </p:cNvPr>
          <p:cNvSpPr>
            <a:spLocks noChangeArrowheads="1"/>
          </p:cNvSpPr>
          <p:nvPr/>
        </p:nvSpPr>
        <p:spPr bwMode="auto">
          <a:xfrm>
            <a:off x="3707904" y="3501009"/>
            <a:ext cx="5113263"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uk-UA" altLang="en-US" sz="1400" dirty="0"/>
              <a:t>Також за рахунок коштів спеціального фонду місцевого бюджету придбано </a:t>
            </a:r>
            <a:r>
              <a:rPr lang="uk-UA" altLang="en-US" sz="1400" dirty="0" err="1"/>
              <a:t>Райдер</a:t>
            </a:r>
            <a:r>
              <a:rPr lang="uk-UA" altLang="en-US" sz="1400" dirty="0"/>
              <a:t> </a:t>
            </a:r>
            <a:r>
              <a:rPr lang="uk-UA" altLang="en-US" sz="1400" dirty="0" err="1"/>
              <a:t>Husqvarna</a:t>
            </a:r>
            <a:r>
              <a:rPr lang="uk-UA" altLang="en-US" sz="1400" dirty="0"/>
              <a:t> R 420TsXAWD (967 64 84‑01) з навісним обладнанням (косаркою ланцюговою </a:t>
            </a:r>
            <a:r>
              <a:rPr lang="uk-UA" altLang="en-US" sz="1400" dirty="0" err="1"/>
              <a:t>Husqvarna</a:t>
            </a:r>
            <a:r>
              <a:rPr lang="uk-UA" altLang="en-US" sz="1400" dirty="0"/>
              <a:t> (596 28 92‑01) вартістю 690 000,00 грн. Придбання рейдера </a:t>
            </a:r>
            <a:r>
              <a:rPr lang="uk-UA" altLang="en-US" sz="1400" dirty="0" err="1"/>
              <a:t>Husqvarna</a:t>
            </a:r>
            <a:r>
              <a:rPr lang="uk-UA" altLang="en-US" sz="1400" dirty="0"/>
              <a:t> R 420TsXAWD з навісним обладнанням дозволить обслуговувати більшу кількість населених пунктів громади в більш </a:t>
            </a:r>
            <a:r>
              <a:rPr lang="uk-UA" altLang="en-US" sz="1400" dirty="0" err="1"/>
              <a:t>коротчі</a:t>
            </a:r>
            <a:r>
              <a:rPr lang="uk-UA" altLang="en-US" sz="1400" dirty="0"/>
              <a:t> термінами і з меншими витратами.</a:t>
            </a:r>
            <a:endParaRPr lang="ru-RU" altLang="en-US" sz="1400" dirty="0"/>
          </a:p>
        </p:txBody>
      </p:sp>
      <p:pic>
        <p:nvPicPr>
          <p:cNvPr id="26634" name="Picture 16" descr="C:\Users\SV\Downloads\20260309_175307.jpg">
            <a:extLst>
              <a:ext uri="{FF2B5EF4-FFF2-40B4-BE49-F238E27FC236}">
                <a16:creationId xmlns:a16="http://schemas.microsoft.com/office/drawing/2014/main" id="{FEC0B872-8EBF-1ED8-F38F-6A41F58553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640" y="3429000"/>
            <a:ext cx="230505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5">
            <a:extLst>
              <a:ext uri="{FF2B5EF4-FFF2-40B4-BE49-F238E27FC236}">
                <a16:creationId xmlns:a16="http://schemas.microsoft.com/office/drawing/2014/main" id="{27C9F942-2443-1A45-8B4F-5F6EC54947D2}"/>
              </a:ext>
            </a:extLst>
          </p:cNvPr>
          <p:cNvSpPr>
            <a:spLocks noChangeArrowheads="1"/>
          </p:cNvSpPr>
          <p:nvPr/>
        </p:nvSpPr>
        <p:spPr bwMode="auto">
          <a:xfrm flipH="1">
            <a:off x="3851920" y="5157535"/>
            <a:ext cx="504056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tabLst>
                <a:tab pos="685800" algn="l"/>
              </a:tabLst>
              <a:defRPr>
                <a:solidFill>
                  <a:schemeClr val="tx1"/>
                </a:solidFill>
                <a:latin typeface="Calibri" panose="020F0502020204030204" pitchFamily="34" charset="0"/>
                <a:cs typeface="Arial" panose="020B0604020202020204" pitchFamily="34" charset="0"/>
              </a:defRPr>
            </a:lvl1pPr>
            <a:lvl2pPr marL="742950" indent="-285750">
              <a:tabLst>
                <a:tab pos="685800" algn="l"/>
              </a:tabLst>
              <a:defRPr>
                <a:solidFill>
                  <a:schemeClr val="tx1"/>
                </a:solidFill>
                <a:latin typeface="Calibri" panose="020F0502020204030204" pitchFamily="34" charset="0"/>
                <a:cs typeface="Arial" panose="020B0604020202020204" pitchFamily="34" charset="0"/>
              </a:defRPr>
            </a:lvl2pPr>
            <a:lvl3pPr marL="1143000" indent="-228600">
              <a:tabLst>
                <a:tab pos="685800" algn="l"/>
              </a:tabLst>
              <a:defRPr>
                <a:solidFill>
                  <a:schemeClr val="tx1"/>
                </a:solidFill>
                <a:latin typeface="Calibri" panose="020F0502020204030204" pitchFamily="34" charset="0"/>
                <a:cs typeface="Arial" panose="020B0604020202020204" pitchFamily="34" charset="0"/>
              </a:defRPr>
            </a:lvl3pPr>
            <a:lvl4pPr marL="1600200" indent="-228600">
              <a:tabLst>
                <a:tab pos="685800" algn="l"/>
              </a:tabLst>
              <a:defRPr>
                <a:solidFill>
                  <a:schemeClr val="tx1"/>
                </a:solidFill>
                <a:latin typeface="Calibri" panose="020F0502020204030204" pitchFamily="34" charset="0"/>
                <a:cs typeface="Arial" panose="020B0604020202020204" pitchFamily="34" charset="0"/>
              </a:defRPr>
            </a:lvl4pPr>
            <a:lvl5pPr marL="2057400" indent="-228600">
              <a:tabLst>
                <a:tab pos="6858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6858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6858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6858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685800" algn="l"/>
              </a:tabLst>
              <a:defRPr>
                <a:solidFill>
                  <a:schemeClr val="tx1"/>
                </a:solidFill>
                <a:latin typeface="Calibri" panose="020F0502020204030204" pitchFamily="34" charset="0"/>
                <a:cs typeface="Arial" panose="020B0604020202020204" pitchFamily="34" charset="0"/>
              </a:defRPr>
            </a:lvl9pPr>
          </a:lstStyle>
          <a:p>
            <a:pPr algn="ctr"/>
            <a:r>
              <a:rPr lang="uk-UA" altLang="en-US" sz="1400" dirty="0">
                <a:cs typeface="Times New Roman" panose="02020603050405020304" pitchFamily="18" charset="0"/>
              </a:rPr>
              <a:t>Придбання косарки ланцюгової дозволить здійснювати покіс не лише рівної поверхні, а й </a:t>
            </a:r>
            <a:r>
              <a:rPr lang="uk-UA" altLang="en-US" sz="1400" dirty="0" err="1">
                <a:cs typeface="Times New Roman" panose="02020603050405020304" pitchFamily="18" charset="0"/>
              </a:rPr>
              <a:t>грунтових</a:t>
            </a:r>
            <a:r>
              <a:rPr lang="uk-UA" altLang="en-US" sz="1400" dirty="0">
                <a:cs typeface="Times New Roman" panose="02020603050405020304" pitchFamily="18" charset="0"/>
              </a:rPr>
              <a:t> ділянок із зарослою травою та низьким хмизом. Це є досить важливим заходом як для боротьби з карантинними рослинами так і для виявлення вибухонебезпечних предметів.</a:t>
            </a:r>
            <a:endParaRPr lang="uk-UA"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3">
            <a:extLst>
              <a:ext uri="{FF2B5EF4-FFF2-40B4-BE49-F238E27FC236}">
                <a16:creationId xmlns:a16="http://schemas.microsoft.com/office/drawing/2014/main" id="{37D6A5EE-401C-D7C6-D73D-8B3473FE6557}"/>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A3FE785D-5275-5A54-7412-2C688775F070}"/>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7652" name="Picture 6" descr="E:\Рисунок1-removebg-preview (1).png">
            <a:extLst>
              <a:ext uri="{FF2B5EF4-FFF2-40B4-BE49-F238E27FC236}">
                <a16:creationId xmlns:a16="http://schemas.microsoft.com/office/drawing/2014/main" id="{49CD49F2-EE80-4C05-DF1F-19F39BA9E4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Прямоугольник 4">
            <a:extLst>
              <a:ext uri="{FF2B5EF4-FFF2-40B4-BE49-F238E27FC236}">
                <a16:creationId xmlns:a16="http://schemas.microsoft.com/office/drawing/2014/main" id="{EE76DBCF-60F7-2B8B-8CBE-3E50C2A6DEA5}"/>
              </a:ext>
            </a:extLst>
          </p:cNvPr>
          <p:cNvSpPr>
            <a:spLocks noChangeArrowheads="1"/>
          </p:cNvSpPr>
          <p:nvPr/>
        </p:nvSpPr>
        <p:spPr bwMode="auto">
          <a:xfrm>
            <a:off x="1285875" y="142875"/>
            <a:ext cx="38623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uk-UA" sz="2400" b="1"/>
              <a:t>У 2025 році було придбано та  отримано</a:t>
            </a:r>
            <a:r>
              <a:rPr lang="ru-RU" altLang="uk-UA" b="1"/>
              <a:t>:</a:t>
            </a:r>
          </a:p>
        </p:txBody>
      </p:sp>
      <p:sp>
        <p:nvSpPr>
          <p:cNvPr id="8" name="Штриховая стрелка вправо 7">
            <a:extLst>
              <a:ext uri="{FF2B5EF4-FFF2-40B4-BE49-F238E27FC236}">
                <a16:creationId xmlns:a16="http://schemas.microsoft.com/office/drawing/2014/main" id="{591D86F2-B5F2-0A3B-185D-4A6E1CAEFFA3}"/>
              </a:ext>
            </a:extLst>
          </p:cNvPr>
          <p:cNvSpPr/>
          <p:nvPr/>
        </p:nvSpPr>
        <p:spPr>
          <a:xfrm>
            <a:off x="5286348" y="0"/>
            <a:ext cx="3857652" cy="1143008"/>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400" b="1" cap="all" dirty="0" err="1">
                <a:ln w="0"/>
                <a:solidFill>
                  <a:schemeClr val="bg1"/>
                </a:solidFill>
                <a:effectLst>
                  <a:reflection blurRad="12700" stA="50000" endPos="50000" dist="5000" dir="5400000" sy="-100000" rotWithShape="0"/>
                </a:effectLst>
              </a:rPr>
              <a:t>КП</a:t>
            </a:r>
            <a:r>
              <a:rPr lang="uk-UA" sz="2400" b="1" cap="all" dirty="0">
                <a:ln w="0"/>
                <a:solidFill>
                  <a:schemeClr val="bg1"/>
                </a:solidFill>
                <a:effectLst>
                  <a:reflection blurRad="12700" stA="50000" endPos="50000" dist="5000" dir="5400000" sy="-100000" rotWithShape="0"/>
                </a:effectLst>
              </a:rPr>
              <a:t> </a:t>
            </a:r>
            <a:r>
              <a:rPr lang="uk-UA" sz="2400" b="1" cap="all" dirty="0" err="1">
                <a:ln w="0"/>
                <a:solidFill>
                  <a:schemeClr val="bg1"/>
                </a:solidFill>
                <a:effectLst>
                  <a:reflection blurRad="12700" stA="50000" endPos="50000" dist="5000" dir="5400000" sy="-100000" rotWithShape="0"/>
                </a:effectLst>
              </a:rPr>
              <a:t>“Благоустрій”</a:t>
            </a:r>
            <a:endParaRPr lang="uk-UA" sz="2400" dirty="0">
              <a:solidFill>
                <a:schemeClr val="bg1"/>
              </a:solidFill>
            </a:endParaRPr>
          </a:p>
        </p:txBody>
      </p:sp>
      <p:sp>
        <p:nvSpPr>
          <p:cNvPr id="27656" name="Прямоугольник 15">
            <a:extLst>
              <a:ext uri="{FF2B5EF4-FFF2-40B4-BE49-F238E27FC236}">
                <a16:creationId xmlns:a16="http://schemas.microsoft.com/office/drawing/2014/main" id="{B52AB85D-B1FB-9247-11BE-17A53E8D199E}"/>
              </a:ext>
            </a:extLst>
          </p:cNvPr>
          <p:cNvSpPr>
            <a:spLocks noChangeArrowheads="1"/>
          </p:cNvSpPr>
          <p:nvPr/>
        </p:nvSpPr>
        <p:spPr bwMode="auto">
          <a:xfrm>
            <a:off x="1259632" y="1268760"/>
            <a:ext cx="41052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dirty="0" err="1"/>
              <a:t>Комишуваська</a:t>
            </a:r>
            <a:r>
              <a:rPr lang="ru-RU" altLang="en-US" dirty="0"/>
              <a:t> </a:t>
            </a:r>
            <a:r>
              <a:rPr lang="ru-RU" altLang="en-US" dirty="0" err="1"/>
              <a:t>селищна</a:t>
            </a:r>
            <a:r>
              <a:rPr lang="ru-RU" altLang="en-US" dirty="0"/>
              <a:t> рада </a:t>
            </a:r>
            <a:r>
              <a:rPr lang="ru-RU" altLang="en-US" dirty="0" err="1"/>
              <a:t>отримала</a:t>
            </a:r>
            <a:r>
              <a:rPr lang="ru-RU" altLang="en-US" dirty="0"/>
              <a:t> </a:t>
            </a:r>
            <a:r>
              <a:rPr lang="ru-RU" altLang="en-US" dirty="0" err="1"/>
              <a:t>від</a:t>
            </a:r>
            <a:r>
              <a:rPr lang="ru-RU" altLang="en-US" dirty="0"/>
              <a:t> </a:t>
            </a:r>
            <a:r>
              <a:rPr lang="ru-RU" altLang="en-US" dirty="0" err="1"/>
              <a:t>Кімонікс</a:t>
            </a:r>
            <a:r>
              <a:rPr lang="ru-RU" altLang="en-US" dirty="0"/>
              <a:t> </a:t>
            </a:r>
            <a:r>
              <a:rPr lang="ru-RU" altLang="en-US" dirty="0" err="1"/>
              <a:t>Груп</a:t>
            </a:r>
            <a:r>
              <a:rPr lang="ru-RU" altLang="en-US" dirty="0"/>
              <a:t> ЮК Лтд/Фонд “Партнерство за </a:t>
            </a:r>
            <a:r>
              <a:rPr lang="ru-RU" altLang="en-US" dirty="0" err="1"/>
              <a:t>сильну</a:t>
            </a:r>
            <a:r>
              <a:rPr lang="ru-RU" altLang="en-US" dirty="0"/>
              <a:t> </a:t>
            </a:r>
            <a:r>
              <a:rPr lang="ru-RU" altLang="en-US" dirty="0" err="1"/>
              <a:t>Україну</a:t>
            </a:r>
            <a:r>
              <a:rPr lang="ru-RU" altLang="en-US" dirty="0"/>
              <a:t>” </a:t>
            </a:r>
            <a:r>
              <a:rPr lang="ru-RU" altLang="en-US" dirty="0" err="1"/>
              <a:t>допомогу</a:t>
            </a:r>
            <a:r>
              <a:rPr lang="ru-RU" altLang="en-US" dirty="0"/>
              <a:t> у </a:t>
            </a:r>
            <a:r>
              <a:rPr lang="ru-RU" altLang="en-US" dirty="0" err="1"/>
              <a:t>вигляді</a:t>
            </a:r>
            <a:r>
              <a:rPr lang="ru-RU" altLang="en-US" dirty="0"/>
              <a:t> </a:t>
            </a:r>
            <a:r>
              <a:rPr lang="ru-RU" altLang="en-US" dirty="0" err="1"/>
              <a:t>колісного</a:t>
            </a:r>
            <a:r>
              <a:rPr lang="ru-RU" altLang="en-US" dirty="0"/>
              <a:t> </a:t>
            </a:r>
            <a:r>
              <a:rPr lang="ru-RU" altLang="en-US" dirty="0" err="1"/>
              <a:t>гідравлічного</a:t>
            </a:r>
            <a:r>
              <a:rPr lang="ru-RU" altLang="en-US" dirty="0"/>
              <a:t> </a:t>
            </a:r>
            <a:r>
              <a:rPr lang="ru-RU" altLang="en-US" dirty="0" err="1"/>
              <a:t>екскаватора</a:t>
            </a:r>
            <a:endParaRPr lang="ru-RU" altLang="en-US" dirty="0"/>
          </a:p>
        </p:txBody>
      </p:sp>
      <p:pic>
        <p:nvPicPr>
          <p:cNvPr id="27657" name="Picture 17" descr="https://komish-gromada.gov.ua/wp-content/uploads/2025/05/5285408826750792994-800x445.jpg">
            <a:extLst>
              <a:ext uri="{FF2B5EF4-FFF2-40B4-BE49-F238E27FC236}">
                <a16:creationId xmlns:a16="http://schemas.microsoft.com/office/drawing/2014/main" id="{5647495C-C10E-6905-8EEE-4A720F0B05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1124744"/>
            <a:ext cx="3478213"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Прямоугольник 17">
            <a:extLst>
              <a:ext uri="{FF2B5EF4-FFF2-40B4-BE49-F238E27FC236}">
                <a16:creationId xmlns:a16="http://schemas.microsoft.com/office/drawing/2014/main" id="{D064573F-F782-5DE2-CE86-6E281F9ADD6C}"/>
              </a:ext>
            </a:extLst>
          </p:cNvPr>
          <p:cNvSpPr>
            <a:spLocks noChangeArrowheads="1"/>
          </p:cNvSpPr>
          <p:nvPr/>
        </p:nvSpPr>
        <p:spPr bwMode="auto">
          <a:xfrm>
            <a:off x="4572000" y="3933825"/>
            <a:ext cx="45720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uk-UA" altLang="en-US" sz="1400"/>
              <a:t>У зв’язку з розташуванням підприємства на прифронтовій території та наявністю постійних загроз, пов’язаних із веденням бойових дій, виникає необхідність застосування додаткових заходів безпеки для захисту працівників. З метою збереження життя та здоров’я персоналу, а також зниження ризику травмування під час виконання трудових обов’язків, Комишуваська селищна рада передала у комунальну власність Бронижелети «ОБЕРІГ-6» 6 класу (5 шт) та шоломи куленепробивні 1 класу захисту (5 шт) балансовою вартістю 195570,12 грн.</a:t>
            </a:r>
            <a:endParaRPr lang="ru-RU" altLang="en-US" sz="1400"/>
          </a:p>
        </p:txBody>
      </p:sp>
      <p:pic>
        <p:nvPicPr>
          <p:cNvPr id="27659" name="Picture 18" descr="C:\Users\SV\Downloads\20260309_181952.jpg">
            <a:extLst>
              <a:ext uri="{FF2B5EF4-FFF2-40B4-BE49-F238E27FC236}">
                <a16:creationId xmlns:a16="http://schemas.microsoft.com/office/drawing/2014/main" id="{836C8FC5-8DAD-B68F-A528-E982D2A13A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4172" b="4961"/>
          <a:stretch>
            <a:fillRect/>
          </a:stretch>
        </p:blipFill>
        <p:spPr bwMode="auto">
          <a:xfrm>
            <a:off x="1403350" y="3284538"/>
            <a:ext cx="3111500"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3">
            <a:extLst>
              <a:ext uri="{FF2B5EF4-FFF2-40B4-BE49-F238E27FC236}">
                <a16:creationId xmlns:a16="http://schemas.microsoft.com/office/drawing/2014/main" id="{8042C6B0-DC54-A7E3-6580-C25EDEEF42DA}"/>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0CCFAA82-41CE-14B9-F39D-FD1C4D33DBBE}"/>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8676" name="Picture 6" descr="E:\Рисунок1-removebg-preview (1).png">
            <a:extLst>
              <a:ext uri="{FF2B5EF4-FFF2-40B4-BE49-F238E27FC236}">
                <a16:creationId xmlns:a16="http://schemas.microsoft.com/office/drawing/2014/main" id="{2A69A41E-94FF-0EC5-ACA0-3F3442D6E3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Штриховая стрелка вправо 7">
            <a:extLst>
              <a:ext uri="{FF2B5EF4-FFF2-40B4-BE49-F238E27FC236}">
                <a16:creationId xmlns:a16="http://schemas.microsoft.com/office/drawing/2014/main" id="{1049F838-02E9-B5DA-EB72-9C53AED441E4}"/>
              </a:ext>
            </a:extLst>
          </p:cNvPr>
          <p:cNvSpPr/>
          <p:nvPr/>
        </p:nvSpPr>
        <p:spPr>
          <a:xfrm>
            <a:off x="5286348" y="0"/>
            <a:ext cx="3857652" cy="785794"/>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400" b="1" cap="all" dirty="0" err="1">
                <a:ln w="0"/>
                <a:solidFill>
                  <a:schemeClr val="bg1"/>
                </a:solidFill>
                <a:effectLst>
                  <a:reflection blurRad="12700" stA="50000" endPos="50000" dist="5000" dir="5400000" sy="-100000" rotWithShape="0"/>
                </a:effectLst>
              </a:rPr>
              <a:t>КП</a:t>
            </a:r>
            <a:r>
              <a:rPr lang="uk-UA" sz="2400" b="1" cap="all" dirty="0">
                <a:ln w="0"/>
                <a:solidFill>
                  <a:schemeClr val="bg1"/>
                </a:solidFill>
                <a:effectLst>
                  <a:reflection blurRad="12700" stA="50000" endPos="50000" dist="5000" dir="5400000" sy="-100000" rotWithShape="0"/>
                </a:effectLst>
              </a:rPr>
              <a:t> </a:t>
            </a:r>
            <a:r>
              <a:rPr lang="uk-UA" sz="2400" b="1" cap="all" dirty="0" err="1">
                <a:ln w="0"/>
                <a:solidFill>
                  <a:schemeClr val="bg1"/>
                </a:solidFill>
                <a:effectLst>
                  <a:reflection blurRad="12700" stA="50000" endPos="50000" dist="5000" dir="5400000" sy="-100000" rotWithShape="0"/>
                </a:effectLst>
              </a:rPr>
              <a:t>“Благоустрій”</a:t>
            </a:r>
            <a:endParaRPr lang="uk-UA" sz="2400" dirty="0">
              <a:solidFill>
                <a:schemeClr val="bg1"/>
              </a:solidFill>
            </a:endParaRPr>
          </a:p>
        </p:txBody>
      </p:sp>
      <p:sp>
        <p:nvSpPr>
          <p:cNvPr id="28678" name="Rectangle 13">
            <a:extLst>
              <a:ext uri="{FF2B5EF4-FFF2-40B4-BE49-F238E27FC236}">
                <a16:creationId xmlns:a16="http://schemas.microsoft.com/office/drawing/2014/main" id="{D4936CB4-7912-6350-FA49-AAACE27B7DE8}"/>
              </a:ext>
            </a:extLst>
          </p:cNvPr>
          <p:cNvSpPr>
            <a:spLocks noChangeArrowheads="1"/>
          </p:cNvSpPr>
          <p:nvPr/>
        </p:nvSpPr>
        <p:spPr bwMode="auto">
          <a:xfrm flipH="1">
            <a:off x="1692275" y="1052513"/>
            <a:ext cx="63357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uk-UA" altLang="en-US" sz="1400">
                <a:latin typeface="Times New Roman" panose="02020603050405020304" pitchFamily="18" charset="0"/>
                <a:cs typeface="Times New Roman" panose="02020603050405020304" pitchFamily="18" charset="0"/>
              </a:rPr>
              <a:t>Здійснювали підвезення питної вод до с. Новотроїцьке, с. Жовта Круча, с. Новоіванівка, с. Ясна Поляна, с. Калинівка. За 11 місяців 2025 року було здійснено підвіз 83,8 куб. м. питної води. Для здійснення підвезення води було витрачено ПММ на суму 24533,01 грн.   </a:t>
            </a:r>
            <a:endParaRPr lang="uk-UA" altLang="en-US"/>
          </a:p>
        </p:txBody>
      </p:sp>
      <p:sp>
        <p:nvSpPr>
          <p:cNvPr id="28679" name="Rectangle 14">
            <a:extLst>
              <a:ext uri="{FF2B5EF4-FFF2-40B4-BE49-F238E27FC236}">
                <a16:creationId xmlns:a16="http://schemas.microsoft.com/office/drawing/2014/main" id="{F7878DE2-B5E0-B059-A6AF-21A0AF0EDABF}"/>
              </a:ext>
            </a:extLst>
          </p:cNvPr>
          <p:cNvSpPr>
            <a:spLocks noChangeArrowheads="1"/>
          </p:cNvSpPr>
          <p:nvPr/>
        </p:nvSpPr>
        <p:spPr bwMode="auto">
          <a:xfrm>
            <a:off x="1403350" y="2744788"/>
            <a:ext cx="74898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49263">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uk-UA" altLang="en-US" sz="1400">
                <a:latin typeface="Times New Roman" panose="02020603050405020304" pitchFamily="18" charset="0"/>
                <a:cs typeface="Times New Roman" panose="02020603050405020304" pitchFamily="18" charset="0"/>
              </a:rPr>
              <a:t>У квітні-травні місяці було здійснено ремонт дороги смт. Комишуваха, на центральному кладовищі дороги прилеглої до вул. Монастирська площею 1626 кв.м. Загальна вартість використаного пального становила 56336,24 грн. На даній ділянці було проведено корчування порослі вздовж узбіччя, ліквідація стихійного смітника з узбіччя, а також здійснено підсипку дорожнього полотна шлаком доменним. Проведені заходи забезпечили належний стан дорожнього покриття, покращили умови проїзду та доступу до місця вшанування пам</a:t>
            </a:r>
            <a:r>
              <a:rPr lang="uk-UA" altLang="en-US" sz="1400">
                <a:cs typeface="Times New Roman" panose="02020603050405020304" pitchFamily="18" charset="0"/>
              </a:rPr>
              <a:t>’</a:t>
            </a:r>
            <a:r>
              <a:rPr lang="uk-UA" altLang="en-US" sz="1400">
                <a:latin typeface="Times New Roman" panose="02020603050405020304" pitchFamily="18" charset="0"/>
                <a:cs typeface="Times New Roman" panose="02020603050405020304" pitchFamily="18" charset="0"/>
              </a:rPr>
              <a:t>яті полеглих Захисників, а також сприяли благоустрою території.</a:t>
            </a:r>
            <a:endParaRPr lang="uk-UA" altLang="en-US"/>
          </a:p>
        </p:txBody>
      </p:sp>
      <p:sp>
        <p:nvSpPr>
          <p:cNvPr id="2" name="Стрелка: вправо 1">
            <a:extLst>
              <a:ext uri="{FF2B5EF4-FFF2-40B4-BE49-F238E27FC236}">
                <a16:creationId xmlns:a16="http://schemas.microsoft.com/office/drawing/2014/main" id="{79444960-D1EE-BF2A-AEFB-10C7B188370B}"/>
              </a:ext>
            </a:extLst>
          </p:cNvPr>
          <p:cNvSpPr/>
          <p:nvPr/>
        </p:nvSpPr>
        <p:spPr>
          <a:xfrm>
            <a:off x="1331913" y="1357313"/>
            <a:ext cx="360362" cy="27146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x-none"/>
          </a:p>
        </p:txBody>
      </p:sp>
      <p:sp>
        <p:nvSpPr>
          <p:cNvPr id="9" name="Стрелка: вправо 8">
            <a:extLst>
              <a:ext uri="{FF2B5EF4-FFF2-40B4-BE49-F238E27FC236}">
                <a16:creationId xmlns:a16="http://schemas.microsoft.com/office/drawing/2014/main" id="{9B46CA3F-A46A-DE10-311A-AC51ECD8DE08}"/>
              </a:ext>
            </a:extLst>
          </p:cNvPr>
          <p:cNvSpPr/>
          <p:nvPr/>
        </p:nvSpPr>
        <p:spPr>
          <a:xfrm>
            <a:off x="1339850" y="2744788"/>
            <a:ext cx="360363" cy="27146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x-none"/>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3">
            <a:extLst>
              <a:ext uri="{FF2B5EF4-FFF2-40B4-BE49-F238E27FC236}">
                <a16:creationId xmlns:a16="http://schemas.microsoft.com/office/drawing/2014/main" id="{EF7E673F-1E4B-71F4-7EF0-0FE4448E8CB0}"/>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2031BE45-6926-05DF-3706-3F0108844554}"/>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9700" name="Picture 6" descr="E:\Рисунок1-removebg-preview (1).png">
            <a:extLst>
              <a:ext uri="{FF2B5EF4-FFF2-40B4-BE49-F238E27FC236}">
                <a16:creationId xmlns:a16="http://schemas.microsoft.com/office/drawing/2014/main" id="{685699D6-D24A-2B1A-4555-F0C86616828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Штриховая стрелка вправо 4">
            <a:extLst>
              <a:ext uri="{FF2B5EF4-FFF2-40B4-BE49-F238E27FC236}">
                <a16:creationId xmlns:a16="http://schemas.microsoft.com/office/drawing/2014/main" id="{DB9EFE9A-B7B2-B6B9-B15D-1A3887A7D114}"/>
              </a:ext>
            </a:extLst>
          </p:cNvPr>
          <p:cNvSpPr/>
          <p:nvPr/>
        </p:nvSpPr>
        <p:spPr>
          <a:xfrm>
            <a:off x="3071770" y="0"/>
            <a:ext cx="6072230" cy="928694"/>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400" b="1" cap="all" dirty="0" err="1">
                <a:ln w="0"/>
                <a:solidFill>
                  <a:schemeClr val="bg1"/>
                </a:solidFill>
                <a:effectLst>
                  <a:reflection blurRad="12700" stA="50000" endPos="50000" dist="5000" dir="5400000" sy="-100000" rotWithShape="0"/>
                </a:effectLst>
              </a:rPr>
              <a:t>КП</a:t>
            </a:r>
            <a:r>
              <a:rPr lang="uk-UA" sz="2400" b="1" cap="all" dirty="0">
                <a:ln w="0"/>
                <a:solidFill>
                  <a:schemeClr val="bg1"/>
                </a:solidFill>
                <a:effectLst>
                  <a:reflection blurRad="12700" stA="50000" endPos="50000" dist="5000" dir="5400000" sy="-100000" rotWithShape="0"/>
                </a:effectLst>
              </a:rPr>
              <a:t> </a:t>
            </a:r>
            <a:r>
              <a:rPr lang="uk-UA" sz="2400" b="1" cap="all" dirty="0" err="1">
                <a:ln w="0"/>
                <a:solidFill>
                  <a:schemeClr val="bg1"/>
                </a:solidFill>
                <a:effectLst>
                  <a:reflection blurRad="12700" stA="50000" endPos="50000" dist="5000" dir="5400000" sy="-100000" rotWithShape="0"/>
                </a:effectLst>
              </a:rPr>
              <a:t>“Комишуваський</a:t>
            </a:r>
            <a:r>
              <a:rPr lang="uk-UA" sz="2400" b="1" cap="all" dirty="0">
                <a:ln w="0"/>
                <a:solidFill>
                  <a:schemeClr val="bg1"/>
                </a:solidFill>
                <a:effectLst>
                  <a:reflection blurRad="12700" stA="50000" endPos="50000" dist="5000" dir="5400000" sy="-100000" rotWithShape="0"/>
                </a:effectLst>
              </a:rPr>
              <a:t> </a:t>
            </a:r>
            <a:r>
              <a:rPr lang="uk-UA" sz="2400" b="1" cap="all" dirty="0" err="1">
                <a:ln w="0"/>
                <a:solidFill>
                  <a:schemeClr val="bg1"/>
                </a:solidFill>
                <a:effectLst>
                  <a:reflection blurRad="12700" stA="50000" endPos="50000" dist="5000" dir="5400000" sy="-100000" rotWithShape="0"/>
                </a:effectLst>
              </a:rPr>
              <a:t>комунальник”</a:t>
            </a:r>
            <a:endParaRPr lang="uk-UA" sz="2400" dirty="0">
              <a:solidFill>
                <a:schemeClr val="bg1"/>
              </a:solidFill>
            </a:endParaRPr>
          </a:p>
        </p:txBody>
      </p:sp>
      <p:sp>
        <p:nvSpPr>
          <p:cNvPr id="29702" name="Прямоугольник 7">
            <a:extLst>
              <a:ext uri="{FF2B5EF4-FFF2-40B4-BE49-F238E27FC236}">
                <a16:creationId xmlns:a16="http://schemas.microsoft.com/office/drawing/2014/main" id="{41B37F3A-E51C-56A4-B21E-B414EC62ACFF}"/>
              </a:ext>
            </a:extLst>
          </p:cNvPr>
          <p:cNvSpPr>
            <a:spLocks noChangeArrowheads="1"/>
          </p:cNvSpPr>
          <p:nvPr/>
        </p:nvSpPr>
        <p:spPr bwMode="auto">
          <a:xfrm>
            <a:off x="1214438" y="857250"/>
            <a:ext cx="792956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Clr>
                <a:srgbClr val="00CC00"/>
              </a:buClr>
              <a:buFont typeface="Wingdings" panose="05000000000000000000" pitchFamily="2" charset="2"/>
              <a:buChar char="v"/>
            </a:pPr>
            <a:r>
              <a:rPr lang="uk-UA" altLang="uk-UA" sz="1400" dirty="0"/>
              <a:t> Здійснює постачання технічної </a:t>
            </a:r>
            <a:r>
              <a:rPr lang="ru-RU" altLang="uk-UA" sz="1400" dirty="0"/>
              <a:t>води та </a:t>
            </a:r>
            <a:r>
              <a:rPr lang="uk-UA" altLang="uk-UA" sz="1400" dirty="0"/>
              <a:t>водовідведення стічних вод житлового масиву та  бюджетних  установ </a:t>
            </a:r>
            <a:r>
              <a:rPr lang="uk-UA" altLang="uk-UA" sz="1400" dirty="0" err="1"/>
              <a:t>сщ.Комишуваха</a:t>
            </a:r>
            <a:r>
              <a:rPr lang="uk-UA" altLang="uk-UA" sz="1400" dirty="0"/>
              <a:t>, селища Зарічне, с. Калинівка;</a:t>
            </a:r>
          </a:p>
          <a:p>
            <a:pPr>
              <a:buClr>
                <a:srgbClr val="00CC00"/>
              </a:buClr>
              <a:buFont typeface="Wingdings" panose="05000000000000000000" pitchFamily="2" charset="2"/>
              <a:buChar char="v"/>
            </a:pPr>
            <a:endParaRPr lang="uk-UA" altLang="uk-UA" sz="500" dirty="0"/>
          </a:p>
          <a:p>
            <a:pPr>
              <a:buClr>
                <a:srgbClr val="00CC00"/>
              </a:buClr>
              <a:buFont typeface="Wingdings" panose="05000000000000000000" pitchFamily="2" charset="2"/>
              <a:buChar char="v"/>
            </a:pPr>
            <a:r>
              <a:rPr lang="uk-UA" altLang="uk-UA" sz="1600" dirty="0"/>
              <a:t> </a:t>
            </a:r>
            <a:r>
              <a:rPr lang="uk-UA" altLang="uk-UA" sz="1400" dirty="0"/>
              <a:t>Здійснює централізоване водопостачання питної води в с. Вільне, с. Тарасівка, с. </a:t>
            </a:r>
            <a:r>
              <a:rPr lang="uk-UA" altLang="uk-UA" sz="1400" dirty="0" err="1"/>
              <a:t>Кирпотине</a:t>
            </a:r>
            <a:r>
              <a:rPr lang="uk-UA" altLang="uk-UA" sz="1400" dirty="0"/>
              <a:t>, с. </a:t>
            </a:r>
            <a:r>
              <a:rPr lang="uk-UA" altLang="uk-UA" sz="1400" dirty="0" err="1"/>
              <a:t>Новотавричеське</a:t>
            </a:r>
            <a:r>
              <a:rPr lang="uk-UA" altLang="uk-UA" sz="1400" dirty="0"/>
              <a:t> та с. Григорівське;</a:t>
            </a:r>
          </a:p>
          <a:p>
            <a:pPr>
              <a:buClr>
                <a:srgbClr val="00CC00"/>
              </a:buClr>
              <a:buFont typeface="Wingdings" panose="05000000000000000000" pitchFamily="2" charset="2"/>
              <a:buChar char="v"/>
            </a:pPr>
            <a:endParaRPr lang="uk-UA" altLang="uk-UA" sz="500" dirty="0"/>
          </a:p>
          <a:p>
            <a:pPr>
              <a:buClr>
                <a:srgbClr val="00CC00"/>
              </a:buClr>
              <a:buFont typeface="Wingdings" panose="05000000000000000000" pitchFamily="2" charset="2"/>
              <a:buChar char="v"/>
            </a:pPr>
            <a:r>
              <a:rPr lang="uk-UA" altLang="uk-UA" sz="1600" dirty="0"/>
              <a:t> </a:t>
            </a:r>
            <a:r>
              <a:rPr lang="uk-UA" altLang="uk-UA" sz="1400" dirty="0"/>
              <a:t>По </a:t>
            </a:r>
            <a:r>
              <a:rPr lang="uk-UA" altLang="uk-UA" sz="1400" dirty="0" err="1"/>
              <a:t>сщ</a:t>
            </a:r>
            <a:r>
              <a:rPr lang="uk-UA" altLang="uk-UA" sz="1400" dirty="0"/>
              <a:t>. Комишуваха за 2025 рік забрано та використано 8 тис. куб. м. технічної  води,  відведено 8 тис. куб. м. стічних вод. </a:t>
            </a:r>
          </a:p>
          <a:p>
            <a:pPr>
              <a:buClr>
                <a:srgbClr val="00CC00"/>
              </a:buClr>
              <a:buFont typeface="Wingdings" panose="05000000000000000000" pitchFamily="2" charset="2"/>
              <a:buChar char="v"/>
            </a:pPr>
            <a:endParaRPr lang="uk-UA" altLang="uk-UA" sz="500" dirty="0"/>
          </a:p>
          <a:p>
            <a:pPr algn="just">
              <a:buClr>
                <a:srgbClr val="00CC00"/>
              </a:buClr>
              <a:buFont typeface="Wingdings" panose="05000000000000000000" pitchFamily="2" charset="2"/>
              <a:buChar char="v"/>
            </a:pPr>
            <a:r>
              <a:rPr lang="uk-UA" altLang="uk-UA" sz="1600" dirty="0"/>
              <a:t> </a:t>
            </a:r>
            <a:r>
              <a:rPr lang="ru-RU" altLang="uk-UA" sz="1400" dirty="0"/>
              <a:t>По с. </a:t>
            </a:r>
            <a:r>
              <a:rPr lang="ru-RU" altLang="uk-UA" sz="1400" dirty="0" err="1"/>
              <a:t>Зарічне</a:t>
            </a:r>
            <a:r>
              <a:rPr lang="ru-RU" altLang="uk-UA" sz="1400" dirty="0"/>
              <a:t> забрано та </a:t>
            </a:r>
            <a:r>
              <a:rPr lang="ru-RU" altLang="uk-UA" sz="1400" dirty="0" err="1"/>
              <a:t>використано</a:t>
            </a:r>
            <a:r>
              <a:rPr lang="ru-RU" altLang="uk-UA" sz="1400" dirty="0"/>
              <a:t> 24 тис. куб. м. </a:t>
            </a:r>
            <a:r>
              <a:rPr lang="ru-RU" altLang="uk-UA" sz="1400" dirty="0" err="1"/>
              <a:t>технічної</a:t>
            </a:r>
            <a:r>
              <a:rPr lang="ru-RU" altLang="uk-UA" sz="1400" dirty="0"/>
              <a:t>  води,  </a:t>
            </a:r>
            <a:r>
              <a:rPr lang="ru-RU" altLang="uk-UA" sz="1400" dirty="0" err="1"/>
              <a:t>відведено</a:t>
            </a:r>
            <a:r>
              <a:rPr lang="ru-RU" altLang="uk-UA" sz="1400" dirty="0"/>
              <a:t> 13 тис. куб. м. </a:t>
            </a:r>
            <a:r>
              <a:rPr lang="ru-RU" altLang="uk-UA" sz="1400" dirty="0" err="1"/>
              <a:t>стічних</a:t>
            </a:r>
            <a:r>
              <a:rPr lang="ru-RU" altLang="uk-UA" sz="1400" dirty="0"/>
              <a:t> вод.</a:t>
            </a:r>
          </a:p>
          <a:p>
            <a:pPr algn="just">
              <a:buClr>
                <a:srgbClr val="00CC00"/>
              </a:buClr>
              <a:buFont typeface="Wingdings" panose="05000000000000000000" pitchFamily="2" charset="2"/>
              <a:buChar char="v"/>
            </a:pPr>
            <a:endParaRPr lang="uk-UA" altLang="uk-UA" sz="500" dirty="0"/>
          </a:p>
          <a:p>
            <a:pPr algn="just">
              <a:buClr>
                <a:srgbClr val="00CC00"/>
              </a:buClr>
              <a:buFont typeface="Wingdings" panose="05000000000000000000" pitchFamily="2" charset="2"/>
              <a:buChar char="v"/>
            </a:pPr>
            <a:r>
              <a:rPr lang="uk-UA" altLang="uk-UA" sz="1600" dirty="0"/>
              <a:t> </a:t>
            </a:r>
            <a:r>
              <a:rPr lang="ru-RU" altLang="uk-UA" sz="1400" dirty="0"/>
              <a:t>По с. </a:t>
            </a:r>
            <a:r>
              <a:rPr lang="ru-RU" altLang="uk-UA" sz="1400" dirty="0" err="1"/>
              <a:t>Калинівка</a:t>
            </a:r>
            <a:r>
              <a:rPr lang="ru-RU" altLang="uk-UA" sz="1400" dirty="0"/>
              <a:t> забрано та </a:t>
            </a:r>
            <a:r>
              <a:rPr lang="ru-RU" altLang="uk-UA" sz="1400" dirty="0" err="1"/>
              <a:t>використано</a:t>
            </a:r>
            <a:r>
              <a:rPr lang="ru-RU" altLang="uk-UA" sz="1400" dirty="0"/>
              <a:t> 2,3 тис. куб. м. </a:t>
            </a:r>
            <a:r>
              <a:rPr lang="ru-RU" altLang="uk-UA" sz="1400" dirty="0" err="1"/>
              <a:t>технічної</a:t>
            </a:r>
            <a:r>
              <a:rPr lang="ru-RU" altLang="uk-UA" sz="1400" dirty="0"/>
              <a:t>  води.</a:t>
            </a:r>
          </a:p>
          <a:p>
            <a:pPr algn="just">
              <a:buClr>
                <a:srgbClr val="00CC00"/>
              </a:buClr>
              <a:buFont typeface="Wingdings" panose="05000000000000000000" pitchFamily="2" charset="2"/>
              <a:buChar char="v"/>
            </a:pPr>
            <a:endParaRPr lang="uk-UA" altLang="uk-UA" sz="500" dirty="0"/>
          </a:p>
          <a:p>
            <a:pPr algn="just">
              <a:buClr>
                <a:srgbClr val="00CC00"/>
              </a:buClr>
              <a:buFont typeface="Wingdings" panose="05000000000000000000" pitchFamily="2" charset="2"/>
              <a:buChar char="v"/>
            </a:pPr>
            <a:r>
              <a:rPr lang="uk-UA" altLang="uk-UA" sz="1600" dirty="0"/>
              <a:t> </a:t>
            </a:r>
            <a:r>
              <a:rPr lang="ru-RU" altLang="uk-UA" sz="1400" dirty="0"/>
              <a:t>Подано  </a:t>
            </a:r>
            <a:r>
              <a:rPr lang="ru-RU" altLang="uk-UA" sz="1400" dirty="0" err="1"/>
              <a:t>централізовано</a:t>
            </a:r>
            <a:r>
              <a:rPr lang="ru-RU" altLang="uk-UA" sz="1400" dirty="0"/>
              <a:t>  </a:t>
            </a:r>
            <a:r>
              <a:rPr lang="ru-RU" altLang="uk-UA" sz="1400" dirty="0" err="1"/>
              <a:t>питну</a:t>
            </a:r>
            <a:r>
              <a:rPr lang="ru-RU" altLang="uk-UA" sz="1400" dirty="0"/>
              <a:t> воду в с. </a:t>
            </a:r>
            <a:r>
              <a:rPr lang="ru-RU" altLang="uk-UA" sz="1400" dirty="0" err="1"/>
              <a:t>Григорівське</a:t>
            </a:r>
            <a:r>
              <a:rPr lang="ru-RU" altLang="uk-UA" sz="1400" dirty="0"/>
              <a:t>, с. </a:t>
            </a:r>
            <a:r>
              <a:rPr lang="ru-RU" altLang="uk-UA" sz="1400" dirty="0" err="1"/>
              <a:t>Вільне</a:t>
            </a:r>
            <a:r>
              <a:rPr lang="ru-RU" altLang="uk-UA" sz="1400" dirty="0"/>
              <a:t>, с. </a:t>
            </a:r>
            <a:r>
              <a:rPr lang="ru-RU" altLang="uk-UA" sz="1400" dirty="0" err="1"/>
              <a:t>Тарасівка</a:t>
            </a:r>
            <a:r>
              <a:rPr lang="ru-RU" altLang="uk-UA" sz="1400" dirty="0"/>
              <a:t>, с. </a:t>
            </a:r>
            <a:r>
              <a:rPr lang="ru-RU" altLang="uk-UA" sz="1400" dirty="0" err="1"/>
              <a:t>Кирпотине</a:t>
            </a:r>
            <a:r>
              <a:rPr lang="ru-RU" altLang="uk-UA" sz="1400" dirty="0"/>
              <a:t>, с. </a:t>
            </a:r>
            <a:r>
              <a:rPr lang="ru-RU" altLang="uk-UA" sz="1400" dirty="0" err="1"/>
              <a:t>Новотавричесье</a:t>
            </a:r>
            <a:r>
              <a:rPr lang="ru-RU" altLang="uk-UA" sz="1400" dirty="0"/>
              <a:t> – в </a:t>
            </a:r>
            <a:r>
              <a:rPr lang="ru-RU" altLang="uk-UA" sz="1400" dirty="0" err="1"/>
              <a:t>кількості</a:t>
            </a:r>
            <a:r>
              <a:rPr lang="ru-RU" altLang="uk-UA" sz="1400" dirty="0"/>
              <a:t> – 29 тис. </a:t>
            </a:r>
            <a:r>
              <a:rPr lang="ru-RU" altLang="uk-UA" sz="1400" dirty="0" err="1"/>
              <a:t>куб.м</a:t>
            </a:r>
            <a:r>
              <a:rPr lang="ru-RU" altLang="uk-UA" sz="1400" dirty="0"/>
              <a:t>. </a:t>
            </a:r>
          </a:p>
          <a:p>
            <a:pPr algn="just">
              <a:buClr>
                <a:srgbClr val="00CC00"/>
              </a:buClr>
              <a:buFont typeface="Wingdings" panose="05000000000000000000" pitchFamily="2" charset="2"/>
              <a:buChar char="v"/>
            </a:pPr>
            <a:endParaRPr lang="uk-UA" altLang="uk-UA" sz="500" dirty="0"/>
          </a:p>
          <a:p>
            <a:pPr algn="just">
              <a:buClr>
                <a:srgbClr val="00CC00"/>
              </a:buClr>
              <a:buFont typeface="Wingdings" panose="05000000000000000000" pitchFamily="2" charset="2"/>
              <a:buChar char="v"/>
            </a:pPr>
            <a:r>
              <a:rPr lang="uk-UA" altLang="uk-UA" sz="1600" dirty="0"/>
              <a:t> </a:t>
            </a:r>
            <a:r>
              <a:rPr lang="ru-RU" altLang="uk-UA" sz="1400" dirty="0" err="1"/>
              <a:t>Протягом</a:t>
            </a:r>
            <a:r>
              <a:rPr lang="ru-RU" altLang="uk-UA" sz="1400" dirty="0"/>
              <a:t> 2025 року </a:t>
            </a:r>
            <a:r>
              <a:rPr lang="ru-RU" altLang="uk-UA" sz="1400" dirty="0" err="1"/>
              <a:t>було</a:t>
            </a:r>
            <a:r>
              <a:rPr lang="ru-RU" altLang="uk-UA" sz="1400" dirty="0"/>
              <a:t> </a:t>
            </a:r>
            <a:r>
              <a:rPr lang="ru-RU" altLang="uk-UA" sz="1400" dirty="0" err="1"/>
              <a:t>зібрано</a:t>
            </a:r>
            <a:r>
              <a:rPr lang="ru-RU" altLang="uk-UA" sz="1400" dirty="0"/>
              <a:t>  281  куб. м. </a:t>
            </a:r>
            <a:r>
              <a:rPr lang="ru-RU" altLang="uk-UA" sz="1400" dirty="0" err="1"/>
              <a:t>сміття</a:t>
            </a:r>
            <a:r>
              <a:rPr lang="ru-RU" altLang="uk-UA" sz="1400" dirty="0"/>
              <a:t>. </a:t>
            </a:r>
            <a:endParaRPr lang="uk-UA" altLang="uk-UA" sz="1400" dirty="0"/>
          </a:p>
          <a:p>
            <a:pPr>
              <a:buClr>
                <a:srgbClr val="00CC00"/>
              </a:buClr>
              <a:buFont typeface="Wingdings" panose="05000000000000000000" pitchFamily="2" charset="2"/>
              <a:buChar char="v"/>
            </a:pPr>
            <a:endParaRPr lang="uk-UA" altLang="uk-UA" sz="1600" dirty="0"/>
          </a:p>
          <a:p>
            <a:pPr>
              <a:buClr>
                <a:srgbClr val="00CC00"/>
              </a:buClr>
              <a:buFont typeface="Wingdings" panose="05000000000000000000" pitchFamily="2" charset="2"/>
              <a:buChar char="v"/>
            </a:pPr>
            <a:r>
              <a:rPr lang="uk-UA" altLang="uk-UA" sz="1600" dirty="0"/>
              <a:t> </a:t>
            </a:r>
            <a:r>
              <a:rPr lang="uk-UA" altLang="en-US" sz="1400" dirty="0"/>
              <a:t>В селищі Зарічному було замінено водопровідні насоси: три глибинних насоси та один мережевий. Також було замінено 30 м водопровідної мережі.</a:t>
            </a:r>
          </a:p>
          <a:p>
            <a:pPr>
              <a:buClr>
                <a:srgbClr val="00CC00"/>
              </a:buClr>
              <a:buFont typeface="Wingdings" panose="05000000000000000000" pitchFamily="2" charset="2"/>
              <a:buChar char="v"/>
            </a:pPr>
            <a:endParaRPr lang="uk-UA" altLang="en-US" sz="1600" dirty="0"/>
          </a:p>
          <a:p>
            <a:pPr>
              <a:buClr>
                <a:srgbClr val="00CC00"/>
              </a:buClr>
              <a:buFont typeface="Wingdings" panose="05000000000000000000" pitchFamily="2" charset="2"/>
              <a:buChar char="v"/>
            </a:pPr>
            <a:r>
              <a:rPr lang="uk-UA" altLang="uk-UA" sz="1600" dirty="0"/>
              <a:t> </a:t>
            </a:r>
            <a:r>
              <a:rPr lang="uk-UA" altLang="en-US" sz="1400" dirty="0"/>
              <a:t>В селищі Комишуваха було замінено  10 м каналізаційної самопливної мережі.</a:t>
            </a:r>
            <a:endParaRPr lang="uk-UA" altLang="uk-UA" sz="1400" dirty="0"/>
          </a:p>
          <a:p>
            <a:pPr>
              <a:buClr>
                <a:srgbClr val="00CC00"/>
              </a:buClr>
              <a:buFont typeface="Wingdings" panose="05000000000000000000" pitchFamily="2" charset="2"/>
              <a:buChar char="v"/>
            </a:pPr>
            <a:endParaRPr lang="uk-UA" altLang="uk-UA" dirty="0"/>
          </a:p>
          <a:p>
            <a:pPr>
              <a:buClr>
                <a:srgbClr val="00CC00"/>
              </a:buClr>
              <a:buFont typeface="Wingdings" panose="05000000000000000000" pitchFamily="2" charset="2"/>
              <a:buChar char="v"/>
            </a:pPr>
            <a:endParaRPr lang="uk-UA" altLang="uk-UA" dirty="0"/>
          </a:p>
        </p:txBody>
      </p:sp>
      <p:sp>
        <p:nvSpPr>
          <p:cNvPr id="8" name="Горизонтальный свиток 7">
            <a:extLst>
              <a:ext uri="{FF2B5EF4-FFF2-40B4-BE49-F238E27FC236}">
                <a16:creationId xmlns:a16="http://schemas.microsoft.com/office/drawing/2014/main" id="{B003BCBC-4229-19DF-4896-F1002FDDE639}"/>
              </a:ext>
            </a:extLst>
          </p:cNvPr>
          <p:cNvSpPr/>
          <p:nvPr/>
        </p:nvSpPr>
        <p:spPr>
          <a:xfrm>
            <a:off x="1331640" y="5301209"/>
            <a:ext cx="4752528" cy="1440160"/>
          </a:xfrm>
          <a:prstGeom prst="horizontalScroll">
            <a:avLst/>
          </a:prstGeom>
          <a:solidFill>
            <a:srgbClr val="64E331">
              <a:alpha val="19000"/>
            </a:srgbClr>
          </a:solidFill>
          <a:ln>
            <a:solidFill>
              <a:srgbClr val="117E0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dirty="0">
                <a:solidFill>
                  <a:schemeClr val="tx1"/>
                </a:solidFill>
              </a:rPr>
              <a:t>Отримали нову спецтехніку, придбану завдяки державній дотації, а саме асенізаційний автомобіль.  </a:t>
            </a:r>
          </a:p>
          <a:p>
            <a:pPr algn="ctr">
              <a:defRPr/>
            </a:pPr>
            <a:r>
              <a:rPr lang="uk-UA" dirty="0">
                <a:solidFill>
                  <a:schemeClr val="tx1"/>
                </a:solidFill>
              </a:rPr>
              <a:t>Вартість 4 030 500  </a:t>
            </a:r>
            <a:r>
              <a:rPr lang="uk-UA" dirty="0"/>
              <a:t>грн.</a:t>
            </a:r>
            <a:endParaRPr lang="ru-RU" dirty="0"/>
          </a:p>
        </p:txBody>
      </p:sp>
      <p:pic>
        <p:nvPicPr>
          <p:cNvPr id="6" name="Рисунок 5">
            <a:extLst>
              <a:ext uri="{FF2B5EF4-FFF2-40B4-BE49-F238E27FC236}">
                <a16:creationId xmlns:a16="http://schemas.microsoft.com/office/drawing/2014/main" id="{A43C89A4-D77B-412C-8B81-A1ED637B446D}"/>
              </a:ext>
            </a:extLst>
          </p:cNvPr>
          <p:cNvPicPr>
            <a:picLocks noChangeAspect="1"/>
          </p:cNvPicPr>
          <p:nvPr/>
        </p:nvPicPr>
        <p:blipFill>
          <a:blip r:embed="rId3"/>
          <a:stretch>
            <a:fillRect/>
          </a:stretch>
        </p:blipFill>
        <p:spPr>
          <a:xfrm>
            <a:off x="6346820" y="5391005"/>
            <a:ext cx="2520280" cy="121949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3">
            <a:extLst>
              <a:ext uri="{FF2B5EF4-FFF2-40B4-BE49-F238E27FC236}">
                <a16:creationId xmlns:a16="http://schemas.microsoft.com/office/drawing/2014/main" id="{1AF60878-7A24-FC07-D179-D29F52E699BA}"/>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14A49E2F-0DAB-77D2-ED8A-73CA11AE5D2A}"/>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30724" name="Picture 6" descr="E:\Рисунок1-removebg-preview (1).png">
            <a:extLst>
              <a:ext uri="{FF2B5EF4-FFF2-40B4-BE49-F238E27FC236}">
                <a16:creationId xmlns:a16="http://schemas.microsoft.com/office/drawing/2014/main" id="{3AC12862-90B7-DEA8-2295-EA8E874F43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84E554BC-61E6-4B6F-2C77-C4522C092438}"/>
              </a:ext>
            </a:extLst>
          </p:cNvPr>
          <p:cNvSpPr/>
          <p:nvPr/>
        </p:nvSpPr>
        <p:spPr>
          <a:xfrm>
            <a:off x="1785918" y="1857364"/>
            <a:ext cx="7000924" cy="2585323"/>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Розвиток</a:t>
            </a:r>
            <a:r>
              <a:rPr lang="ru-RU" sz="5400" b="1" cap="all" dirty="0">
                <a:ln w="0">
                  <a:solidFill>
                    <a:srgbClr val="00CC00"/>
                  </a:solidFill>
                </a:ln>
                <a:solidFill>
                  <a:srgbClr val="00CC00"/>
                </a:solidFill>
                <a:effectLst>
                  <a:reflection blurRad="12700" stA="50000" endPos="50000" dist="5000" dir="5400000" sy="-100000" rotWithShape="0"/>
                </a:effectLst>
                <a:cs typeface="Arial" charset="0"/>
              </a:rPr>
              <a:t> </a:t>
            </a: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старостинських</a:t>
            </a:r>
            <a:r>
              <a:rPr lang="ru-RU" sz="5400" b="1" cap="all" dirty="0">
                <a:ln w="0">
                  <a:solidFill>
                    <a:srgbClr val="00CC00"/>
                  </a:solidFill>
                </a:ln>
                <a:solidFill>
                  <a:srgbClr val="00CC00"/>
                </a:solidFill>
                <a:effectLst>
                  <a:reflection blurRad="12700" stA="50000" endPos="50000" dist="5000" dir="5400000" sy="-100000" rotWithShape="0"/>
                </a:effectLst>
                <a:cs typeface="Arial" charset="0"/>
              </a:rPr>
              <a:t> </a:t>
            </a: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округів</a:t>
            </a:r>
            <a:endParaRPr lang="ru-RU" sz="5400" b="1" cap="all" dirty="0">
              <a:ln w="0">
                <a:solidFill>
                  <a:srgbClr val="00CC00"/>
                </a:solidFill>
              </a:ln>
              <a:solidFill>
                <a:srgbClr val="00CC00"/>
              </a:solidFill>
              <a:effectLst>
                <a:reflection blurRad="12700" stA="50000" endPos="50000" dist="5000" dir="5400000" sy="-100000" rotWithShape="0"/>
              </a:effectLst>
              <a:cs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05FECD98-43FA-C080-A72E-003CDB0D35BB}"/>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5123" name="Содержимое 2">
            <a:extLst>
              <a:ext uri="{FF2B5EF4-FFF2-40B4-BE49-F238E27FC236}">
                <a16:creationId xmlns:a16="http://schemas.microsoft.com/office/drawing/2014/main" id="{A169B9BF-E964-8E8D-0C70-5786ADC45ED3}"/>
              </a:ext>
            </a:extLst>
          </p:cNvPr>
          <p:cNvSpPr txBox="1">
            <a:spLocks/>
          </p:cNvSpPr>
          <p:nvPr/>
        </p:nvSpPr>
        <p:spPr bwMode="auto">
          <a:xfrm>
            <a:off x="1428750" y="2193925"/>
            <a:ext cx="36576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spcBef>
                <a:spcPct val="20000"/>
              </a:spcBef>
              <a:buFont typeface="Arial" panose="020B0604020202020204" pitchFamily="34" charset="0"/>
              <a:buNone/>
            </a:pPr>
            <a:endParaRPr lang="uk-UA" altLang="uk-UA" sz="1600">
              <a:solidFill>
                <a:srgbClr val="898989"/>
              </a:solidFill>
              <a:latin typeface="Verdana" panose="020B0604030504040204" pitchFamily="34" charset="0"/>
            </a:endParaRPr>
          </a:p>
          <a:p>
            <a:pPr algn="ctr">
              <a:spcBef>
                <a:spcPct val="20000"/>
              </a:spcBef>
              <a:buFont typeface="Arial" panose="020B0604020202020204" pitchFamily="34" charset="0"/>
              <a:buNone/>
            </a:pPr>
            <a:endParaRPr lang="uk-UA" altLang="uk-UA">
              <a:solidFill>
                <a:srgbClr val="898989"/>
              </a:solidFill>
              <a:latin typeface="Times New Roman" panose="02020603050405020304" pitchFamily="18" charset="0"/>
              <a:cs typeface="Times New Roman" panose="02020603050405020304" pitchFamily="18" charset="0"/>
            </a:endParaRPr>
          </a:p>
        </p:txBody>
      </p:sp>
      <p:sp>
        <p:nvSpPr>
          <p:cNvPr id="7" name="Прямоугольник 6">
            <a:extLst>
              <a:ext uri="{FF2B5EF4-FFF2-40B4-BE49-F238E27FC236}">
                <a16:creationId xmlns:a16="http://schemas.microsoft.com/office/drawing/2014/main" id="{41128F52-B08B-1205-C208-006FE54F6A45}"/>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5125" name="Picture 6" descr="E:\Рисунок1-removebg-preview (1).png">
            <a:extLst>
              <a:ext uri="{FF2B5EF4-FFF2-40B4-BE49-F238E27FC236}">
                <a16:creationId xmlns:a16="http://schemas.microsoft.com/office/drawing/2014/main" id="{D7351784-1DF2-B362-622B-BEB419D423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a:extLst>
              <a:ext uri="{FF2B5EF4-FFF2-40B4-BE49-F238E27FC236}">
                <a16:creationId xmlns:a16="http://schemas.microsoft.com/office/drawing/2014/main" id="{DBF5B604-9F61-C9B2-3271-7D88FFD270AC}"/>
              </a:ext>
            </a:extLst>
          </p:cNvPr>
          <p:cNvSpPr/>
          <p:nvPr/>
        </p:nvSpPr>
        <p:spPr>
          <a:xfrm>
            <a:off x="1643063" y="1214438"/>
            <a:ext cx="7286625" cy="6032500"/>
          </a:xfrm>
          <a:prstGeom prst="rect">
            <a:avLst/>
          </a:prstGeom>
        </p:spPr>
        <p:txBody>
          <a:bodyPr>
            <a:spAutoFit/>
          </a:bodyPr>
          <a:lstStyle/>
          <a:p>
            <a:pPr>
              <a:buClr>
                <a:srgbClr val="117E0C"/>
              </a:buClr>
              <a:buFont typeface="Wingdings" pitchFamily="2" charset="2"/>
              <a:buChar char="q"/>
              <a:defRPr/>
            </a:pPr>
            <a:r>
              <a:rPr lang="uk-UA" dirty="0">
                <a:latin typeface="Verdana" pitchFamily="34" charset="0"/>
                <a:cs typeface="Arial" charset="0"/>
              </a:rPr>
              <a:t>  </a:t>
            </a:r>
            <a:r>
              <a:rPr lang="uk-UA" b="1" dirty="0">
                <a:latin typeface="Verdana" pitchFamily="34" charset="0"/>
                <a:cs typeface="Arial" charset="0"/>
              </a:rPr>
              <a:t>Кількість депутатів селищної ради – 21</a:t>
            </a:r>
          </a:p>
          <a:p>
            <a:pPr lvl="2">
              <a:buClr>
                <a:srgbClr val="117E0C"/>
              </a:buClr>
              <a:buFont typeface="Wingdings" pitchFamily="2" charset="2"/>
              <a:buChar char="Ø"/>
              <a:defRPr/>
            </a:pPr>
            <a:r>
              <a:rPr lang="uk-UA" b="1" dirty="0">
                <a:latin typeface="Verdana" pitchFamily="34" charset="0"/>
                <a:cs typeface="Arial" charset="0"/>
              </a:rPr>
              <a:t>Кількість засідань – 51</a:t>
            </a:r>
          </a:p>
          <a:p>
            <a:pPr lvl="2">
              <a:buClr>
                <a:srgbClr val="117E0C"/>
              </a:buClr>
              <a:buFont typeface="Wingdings" pitchFamily="2" charset="2"/>
              <a:buChar char="Ø"/>
              <a:defRPr/>
            </a:pPr>
            <a:r>
              <a:rPr lang="uk-UA" b="1" dirty="0">
                <a:latin typeface="Verdana" pitchFamily="34" charset="0"/>
                <a:cs typeface="Arial" charset="0"/>
              </a:rPr>
              <a:t>Кількість прийнятих рішень - 386</a:t>
            </a:r>
          </a:p>
          <a:p>
            <a:pPr lvl="2">
              <a:buClr>
                <a:srgbClr val="117E0C"/>
              </a:buClr>
              <a:defRPr/>
            </a:pPr>
            <a:r>
              <a:rPr lang="uk-UA" b="1" dirty="0">
                <a:latin typeface="Verdana" pitchFamily="34" charset="0"/>
                <a:cs typeface="Arial" charset="0"/>
              </a:rPr>
              <a:t>      З них найбільш порушувані питання:</a:t>
            </a:r>
          </a:p>
          <a:p>
            <a:pPr lvl="1">
              <a:buClr>
                <a:srgbClr val="117E0C"/>
              </a:buClr>
              <a:buFont typeface="Wingdings" pitchFamily="2" charset="2"/>
              <a:buChar char="ü"/>
              <a:defRPr/>
            </a:pPr>
            <a:r>
              <a:rPr lang="uk-UA" b="1" dirty="0">
                <a:latin typeface="Verdana" pitchFamily="34" charset="0"/>
                <a:cs typeface="Arial" charset="0"/>
              </a:rPr>
              <a:t> </a:t>
            </a:r>
            <a:r>
              <a:rPr lang="uk-UA" sz="1600" dirty="0">
                <a:latin typeface="Verdana" pitchFamily="34" charset="0"/>
                <a:cs typeface="Arial" charset="0"/>
              </a:rPr>
              <a:t>Рішення з земельних питань</a:t>
            </a:r>
          </a:p>
          <a:p>
            <a:pPr lvl="1">
              <a:buClr>
                <a:srgbClr val="117E0C"/>
              </a:buClr>
              <a:defRPr/>
            </a:pPr>
            <a:endParaRPr lang="uk-UA" sz="1600" dirty="0">
              <a:latin typeface="Verdana" pitchFamily="34" charset="0"/>
              <a:cs typeface="Arial" charset="0"/>
            </a:endParaRPr>
          </a:p>
          <a:p>
            <a:pPr lvl="1">
              <a:buClr>
                <a:srgbClr val="117E0C"/>
              </a:buClr>
              <a:buFont typeface="Wingdings" pitchFamily="2" charset="2"/>
              <a:buChar char="ü"/>
              <a:defRPr/>
            </a:pPr>
            <a:r>
              <a:rPr lang="uk-UA" sz="1600" dirty="0">
                <a:latin typeface="Verdana" pitchFamily="34" charset="0"/>
                <a:cs typeface="Arial" charset="0"/>
              </a:rPr>
              <a:t> Рішення з бюджетних питань           </a:t>
            </a:r>
          </a:p>
          <a:p>
            <a:pPr>
              <a:buClr>
                <a:srgbClr val="117E0C"/>
              </a:buClr>
              <a:defRPr/>
            </a:pPr>
            <a:endParaRPr lang="uk-UA" sz="1000" b="1" dirty="0">
              <a:latin typeface="Verdana" pitchFamily="34" charset="0"/>
              <a:cs typeface="Arial" charset="0"/>
            </a:endParaRPr>
          </a:p>
          <a:p>
            <a:pPr>
              <a:buClr>
                <a:srgbClr val="117E0C"/>
              </a:buClr>
              <a:buFont typeface="Wingdings" pitchFamily="2" charset="2"/>
              <a:buChar char="q"/>
              <a:defRPr/>
            </a:pPr>
            <a:r>
              <a:rPr lang="uk-UA" dirty="0">
                <a:latin typeface="Verdana" pitchFamily="34" charset="0"/>
                <a:cs typeface="Arial" charset="0"/>
              </a:rPr>
              <a:t> </a:t>
            </a:r>
            <a:r>
              <a:rPr lang="uk-UA" b="1" dirty="0">
                <a:latin typeface="Verdana" pitchFamily="34" charset="0"/>
                <a:cs typeface="Arial" charset="0"/>
              </a:rPr>
              <a:t>До складу виконавчого комітету входить 15 членів</a:t>
            </a:r>
          </a:p>
          <a:p>
            <a:pPr lvl="2">
              <a:buClr>
                <a:srgbClr val="117E0C"/>
              </a:buClr>
              <a:buFont typeface="Wingdings" pitchFamily="2" charset="2"/>
              <a:buChar char="Ø"/>
              <a:defRPr/>
            </a:pPr>
            <a:r>
              <a:rPr lang="uk-UA" b="1" dirty="0">
                <a:latin typeface="Verdana" pitchFamily="34" charset="0"/>
                <a:cs typeface="Arial" charset="0"/>
              </a:rPr>
              <a:t>Кількість засідань – 66</a:t>
            </a:r>
          </a:p>
          <a:p>
            <a:pPr lvl="2">
              <a:buClr>
                <a:srgbClr val="117E0C"/>
              </a:buClr>
              <a:buFont typeface="Wingdings" pitchFamily="2" charset="2"/>
              <a:buChar char="Ø"/>
              <a:defRPr/>
            </a:pPr>
            <a:r>
              <a:rPr lang="uk-UA" b="1" dirty="0">
                <a:latin typeface="Verdana" pitchFamily="34" charset="0"/>
                <a:cs typeface="Arial" charset="0"/>
              </a:rPr>
              <a:t>Кількість прийнятих рішень  - 640</a:t>
            </a:r>
          </a:p>
          <a:p>
            <a:pPr lvl="2">
              <a:buClr>
                <a:srgbClr val="117E0C"/>
              </a:buClr>
              <a:defRPr/>
            </a:pPr>
            <a:r>
              <a:rPr lang="uk-UA" b="1" dirty="0">
                <a:latin typeface="Verdana" pitchFamily="34" charset="0"/>
                <a:cs typeface="Arial" charset="0"/>
              </a:rPr>
              <a:t>      З них найбільш порушувані питання:</a:t>
            </a:r>
          </a:p>
          <a:p>
            <a:pPr lvl="2" algn="just">
              <a:buClr>
                <a:srgbClr val="117E0C"/>
              </a:buClr>
              <a:defRPr/>
            </a:pPr>
            <a:endParaRPr lang="uk-UA" sz="1000" b="1" dirty="0">
              <a:latin typeface="Verdana" pitchFamily="34" charset="0"/>
              <a:cs typeface="Arial" charset="0"/>
            </a:endParaRPr>
          </a:p>
          <a:p>
            <a:pPr lvl="1" eaLnBrk="1" hangingPunct="1">
              <a:buClr>
                <a:srgbClr val="117E0C"/>
              </a:buClr>
              <a:buFont typeface="Wingdings" pitchFamily="2" charset="2"/>
              <a:buChar char="ü"/>
              <a:defRPr/>
            </a:pPr>
            <a:r>
              <a:rPr lang="uk-UA" sz="1600" dirty="0">
                <a:latin typeface="+mn-lt"/>
                <a:cs typeface="Arial" charset="0"/>
              </a:rPr>
              <a:t> рішення щодо затвердження протоколів засідань Комісії</a:t>
            </a:r>
            <a:r>
              <a:rPr lang="ru-RU" sz="1600" dirty="0">
                <a:latin typeface="+mn-lt"/>
                <a:cs typeface="Arial" charset="0"/>
              </a:rPr>
              <a:t> </a:t>
            </a:r>
            <a:r>
              <a:rPr lang="uk-UA" sz="1600" dirty="0">
                <a:latin typeface="+mn-lt"/>
                <a:cs typeface="Arial" charset="0"/>
              </a:rPr>
              <a:t> з надання компенсації для відновлення окремих категорій об’єктів нерухомого майна, пошкоджених внаслідок бойових дій, терористичних актів, диверсій, спричинених збройною агресією Російської Федерації :</a:t>
            </a:r>
          </a:p>
          <a:p>
            <a:pPr lvl="1" eaLnBrk="1" hangingPunct="1">
              <a:buClr>
                <a:srgbClr val="117E0C"/>
              </a:buClr>
              <a:buFont typeface="Wingdings" pitchFamily="2" charset="2"/>
              <a:buChar char="ü"/>
              <a:defRPr/>
            </a:pPr>
            <a:endParaRPr lang="uk-UA" sz="1600" dirty="0">
              <a:latin typeface="+mn-lt"/>
              <a:cs typeface="Arial" charset="0"/>
            </a:endParaRPr>
          </a:p>
          <a:p>
            <a:pPr lvl="1" eaLnBrk="1" hangingPunct="1">
              <a:buClr>
                <a:srgbClr val="117E0C"/>
              </a:buClr>
              <a:buFont typeface="Wingdings" pitchFamily="2" charset="2"/>
              <a:buChar char="ü"/>
              <a:defRPr/>
            </a:pPr>
            <a:r>
              <a:rPr lang="uk-UA" sz="1600" dirty="0">
                <a:latin typeface="+mn-lt"/>
                <a:cs typeface="Arial" charset="0"/>
              </a:rPr>
              <a:t> рішення в сфері соціального захисту населення;</a:t>
            </a:r>
          </a:p>
          <a:p>
            <a:pPr lvl="1" eaLnBrk="1" hangingPunct="1">
              <a:buClr>
                <a:srgbClr val="117E0C"/>
              </a:buClr>
              <a:defRPr/>
            </a:pPr>
            <a:endParaRPr lang="uk-UA" sz="1600" dirty="0">
              <a:latin typeface="+mn-lt"/>
              <a:cs typeface="Arial" charset="0"/>
            </a:endParaRPr>
          </a:p>
          <a:p>
            <a:pPr lvl="1" eaLnBrk="1" hangingPunct="1">
              <a:buClr>
                <a:srgbClr val="117E0C"/>
              </a:buClr>
              <a:buFont typeface="Wingdings" pitchFamily="2" charset="2"/>
              <a:buChar char="ü"/>
              <a:defRPr/>
            </a:pPr>
            <a:r>
              <a:rPr lang="uk-UA" sz="1600" dirty="0">
                <a:latin typeface="+mn-lt"/>
                <a:cs typeface="Arial" charset="0"/>
              </a:rPr>
              <a:t> рішення в сфері захисту прав дітей</a:t>
            </a:r>
          </a:p>
          <a:p>
            <a:pPr lvl="3">
              <a:buClr>
                <a:srgbClr val="117E0C"/>
              </a:buClr>
              <a:defRPr/>
            </a:pPr>
            <a:endParaRPr lang="uk-UA" b="1" dirty="0">
              <a:latin typeface="Verdana" pitchFamily="34" charset="0"/>
              <a:cs typeface="Arial" charset="0"/>
            </a:endParaRPr>
          </a:p>
          <a:p>
            <a:pPr>
              <a:buClr>
                <a:srgbClr val="117E0C"/>
              </a:buClr>
              <a:defRPr/>
            </a:pPr>
            <a:endParaRPr lang="uk-UA" b="1" dirty="0">
              <a:latin typeface="Verdana" pitchFamily="34" charset="0"/>
              <a:cs typeface="Arial" charset="0"/>
            </a:endParaRPr>
          </a:p>
        </p:txBody>
      </p:sp>
      <p:sp>
        <p:nvSpPr>
          <p:cNvPr id="10" name="Штриховая стрелка вправо 9">
            <a:extLst>
              <a:ext uri="{FF2B5EF4-FFF2-40B4-BE49-F238E27FC236}">
                <a16:creationId xmlns:a16="http://schemas.microsoft.com/office/drawing/2014/main" id="{E066AAEB-184F-0A22-B824-DC1BE4CBA65B}"/>
              </a:ext>
            </a:extLst>
          </p:cNvPr>
          <p:cNvSpPr/>
          <p:nvPr/>
        </p:nvSpPr>
        <p:spPr>
          <a:xfrm>
            <a:off x="3286116" y="142852"/>
            <a:ext cx="5643602" cy="1143008"/>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b="1" cap="all" dirty="0">
                <a:ln w="0"/>
                <a:solidFill>
                  <a:schemeClr val="bg1"/>
                </a:solidFill>
                <a:effectLst>
                  <a:reflection blurRad="12700" stA="50000" endPos="50000" dist="5000" dir="5400000" sy="-100000" rotWithShape="0"/>
                </a:effectLst>
              </a:rPr>
              <a:t>Діяльність Комишуваської селищної ради</a:t>
            </a:r>
            <a:endParaRPr lang="ru-RU"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3">
            <a:extLst>
              <a:ext uri="{FF2B5EF4-FFF2-40B4-BE49-F238E27FC236}">
                <a16:creationId xmlns:a16="http://schemas.microsoft.com/office/drawing/2014/main" id="{F97FC0F9-34DE-5FC3-517B-8419A9190B2F}"/>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24FD5BEA-25E0-2924-2DF6-233374EC6BEB}"/>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31748" name="Picture 6" descr="E:\Рисунок1-removebg-preview (1).png">
            <a:extLst>
              <a:ext uri="{FF2B5EF4-FFF2-40B4-BE49-F238E27FC236}">
                <a16:creationId xmlns:a16="http://schemas.microsoft.com/office/drawing/2014/main" id="{2BB5D139-6F6E-74DA-8654-20C95D327D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Штриховая стрелка вправо 7">
            <a:extLst>
              <a:ext uri="{FF2B5EF4-FFF2-40B4-BE49-F238E27FC236}">
                <a16:creationId xmlns:a16="http://schemas.microsoft.com/office/drawing/2014/main" id="{C60C9586-DF88-5CB6-8656-2DA8ABAA8145}"/>
              </a:ext>
            </a:extLst>
          </p:cNvPr>
          <p:cNvSpPr/>
          <p:nvPr/>
        </p:nvSpPr>
        <p:spPr>
          <a:xfrm>
            <a:off x="2571750" y="0"/>
            <a:ext cx="6572250"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400" b="1" dirty="0" err="1"/>
              <a:t>Зарічненський</a:t>
            </a:r>
            <a:r>
              <a:rPr lang="ru-RU" sz="2400" b="1" dirty="0"/>
              <a:t> </a:t>
            </a:r>
            <a:r>
              <a:rPr lang="ru-RU" sz="2400" b="1" dirty="0" err="1"/>
              <a:t>старостинський</a:t>
            </a:r>
            <a:r>
              <a:rPr lang="ru-RU" sz="2400" b="1" dirty="0"/>
              <a:t> округ №1</a:t>
            </a:r>
            <a:endParaRPr lang="ru-RU" sz="2400" dirty="0"/>
          </a:p>
        </p:txBody>
      </p:sp>
      <p:sp>
        <p:nvSpPr>
          <p:cNvPr id="31750" name="Прямоугольник 5">
            <a:extLst>
              <a:ext uri="{FF2B5EF4-FFF2-40B4-BE49-F238E27FC236}">
                <a16:creationId xmlns:a16="http://schemas.microsoft.com/office/drawing/2014/main" id="{0FEAEA63-5426-ED41-AFE7-DD99CD83DA52}"/>
              </a:ext>
            </a:extLst>
          </p:cNvPr>
          <p:cNvSpPr>
            <a:spLocks noChangeArrowheads="1"/>
          </p:cNvSpPr>
          <p:nvPr/>
        </p:nvSpPr>
        <p:spPr bwMode="auto">
          <a:xfrm>
            <a:off x="1214438" y="714375"/>
            <a:ext cx="2019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uk-UA" sz="1400"/>
              <a:t>Площа – 1.41 тис. кв. км</a:t>
            </a:r>
          </a:p>
        </p:txBody>
      </p:sp>
      <p:sp>
        <p:nvSpPr>
          <p:cNvPr id="31751" name="Прямоугольник 8">
            <a:extLst>
              <a:ext uri="{FF2B5EF4-FFF2-40B4-BE49-F238E27FC236}">
                <a16:creationId xmlns:a16="http://schemas.microsoft.com/office/drawing/2014/main" id="{A4DCE6C9-97BE-1D68-9036-FD7CFD7AE550}"/>
              </a:ext>
            </a:extLst>
          </p:cNvPr>
          <p:cNvSpPr>
            <a:spLocks noChangeArrowheads="1"/>
          </p:cNvSpPr>
          <p:nvPr/>
        </p:nvSpPr>
        <p:spPr bwMode="auto">
          <a:xfrm>
            <a:off x="5143500" y="642938"/>
            <a:ext cx="50720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uk-UA" altLang="uk-UA" sz="1200"/>
              <a:t>Чисельність населення  </a:t>
            </a:r>
            <a:r>
              <a:rPr lang="uk-UA" altLang="uk-UA" sz="1200">
                <a:solidFill>
                  <a:srgbClr val="52C265"/>
                </a:solidFill>
              </a:rPr>
              <a:t>843 </a:t>
            </a:r>
          </a:p>
          <a:p>
            <a:r>
              <a:rPr lang="uk-UA" altLang="uk-UA" sz="1200"/>
              <a:t> З них на території проживають: </a:t>
            </a:r>
          </a:p>
          <a:p>
            <a:pPr>
              <a:buClr>
                <a:srgbClr val="52C265"/>
              </a:buClr>
              <a:buFont typeface="Wingdings" panose="05000000000000000000" pitchFamily="2" charset="2"/>
              <a:buChar char="§"/>
            </a:pPr>
            <a:r>
              <a:rPr lang="uk-UA" altLang="uk-UA" sz="1200"/>
              <a:t> пенсіонерів -348, </a:t>
            </a:r>
          </a:p>
          <a:p>
            <a:pPr>
              <a:buClr>
                <a:srgbClr val="52C265"/>
              </a:buClr>
              <a:buFont typeface="Wingdings" panose="05000000000000000000" pitchFamily="2" charset="2"/>
              <a:buChar char="§"/>
            </a:pPr>
            <a:r>
              <a:rPr lang="uk-UA" altLang="uk-UA" sz="1200"/>
              <a:t> діти до 18 років - 121, </a:t>
            </a:r>
          </a:p>
          <a:p>
            <a:pPr>
              <a:buClr>
                <a:srgbClr val="52C265"/>
              </a:buClr>
              <a:buFont typeface="Wingdings" panose="05000000000000000000" pitchFamily="2" charset="2"/>
              <a:buChar char="§"/>
            </a:pPr>
            <a:r>
              <a:rPr lang="uk-UA" altLang="uk-UA" sz="1200"/>
              <a:t> діти шкільного віку – 88,</a:t>
            </a:r>
          </a:p>
          <a:p>
            <a:pPr>
              <a:buClr>
                <a:srgbClr val="52C265"/>
              </a:buClr>
              <a:buFont typeface="Wingdings" panose="05000000000000000000" pitchFamily="2" charset="2"/>
              <a:buChar char="§"/>
            </a:pPr>
            <a:r>
              <a:rPr lang="uk-UA" altLang="uk-UA" sz="1200"/>
              <a:t> працездатне населення -210 , </a:t>
            </a:r>
          </a:p>
        </p:txBody>
      </p:sp>
      <p:pic>
        <p:nvPicPr>
          <p:cNvPr id="31752" name="Picture 2" descr="Нормування та оптимізація персоналу: як спланувати оптимальну чисельність  персоналу. Курс у Mike Pritula Academy">
            <a:extLst>
              <a:ext uri="{FF2B5EF4-FFF2-40B4-BE49-F238E27FC236}">
                <a16:creationId xmlns:a16="http://schemas.microsoft.com/office/drawing/2014/main" id="{DCA364ED-4329-1B01-915C-15E0701800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0375" y="642938"/>
            <a:ext cx="19240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Прямоугольник 9">
            <a:extLst>
              <a:ext uri="{FF2B5EF4-FFF2-40B4-BE49-F238E27FC236}">
                <a16:creationId xmlns:a16="http://schemas.microsoft.com/office/drawing/2014/main" id="{317C3047-14D5-B23F-C68F-AAC8A46B2D5B}"/>
              </a:ext>
            </a:extLst>
          </p:cNvPr>
          <p:cNvSpPr>
            <a:spLocks noChangeArrowheads="1"/>
          </p:cNvSpPr>
          <p:nvPr/>
        </p:nvSpPr>
        <p:spPr bwMode="auto">
          <a:xfrm>
            <a:off x="1285875" y="2143125"/>
            <a:ext cx="7858125"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uk-UA" sz="1200" b="1" i="1" dirty="0">
                <a:solidFill>
                  <a:srgbClr val="00CC00"/>
                </a:solidFill>
              </a:rPr>
              <a:t> На </a:t>
            </a:r>
            <a:r>
              <a:rPr lang="uk-UA" altLang="uk-UA" sz="1200" b="1" i="1" dirty="0">
                <a:solidFill>
                  <a:srgbClr val="00CC00"/>
                </a:solidFill>
              </a:rPr>
              <a:t>території округу функціонують: </a:t>
            </a:r>
            <a:r>
              <a:rPr lang="ru-RU" altLang="en-US" sz="1200" dirty="0" err="1"/>
              <a:t>адміністрація</a:t>
            </a:r>
            <a:r>
              <a:rPr lang="ru-RU" altLang="en-US" sz="1200" dirty="0"/>
              <a:t> </a:t>
            </a:r>
            <a:r>
              <a:rPr lang="ru-RU" altLang="en-US" sz="1200" dirty="0" err="1"/>
              <a:t>Зарічненського</a:t>
            </a:r>
            <a:r>
              <a:rPr lang="ru-RU" altLang="en-US" sz="1200" dirty="0"/>
              <a:t> с.о., </a:t>
            </a:r>
            <a:r>
              <a:rPr lang="ru-RU" altLang="en-US" sz="1200" dirty="0" err="1"/>
              <a:t>бібліотека,торгівельник</a:t>
            </a:r>
            <a:r>
              <a:rPr lang="ru-RU" altLang="en-US" sz="1200" dirty="0"/>
              <a:t> </a:t>
            </a:r>
            <a:r>
              <a:rPr lang="ru-RU" altLang="en-US" sz="1200" dirty="0" err="1"/>
              <a:t>точок,ВПЗ</a:t>
            </a:r>
            <a:endParaRPr lang="ru-RU" altLang="en-US" sz="1200" dirty="0"/>
          </a:p>
          <a:p>
            <a:r>
              <a:rPr lang="ru-RU" altLang="en-US" sz="1200" dirty="0" err="1"/>
              <a:t>Здійснюють</a:t>
            </a:r>
            <a:r>
              <a:rPr lang="ru-RU" altLang="en-US" sz="1200" dirty="0"/>
              <a:t> </a:t>
            </a:r>
            <a:r>
              <a:rPr lang="ru-RU" altLang="en-US" sz="1200" dirty="0" err="1"/>
              <a:t>сільськогосподарську</a:t>
            </a:r>
            <a:r>
              <a:rPr lang="ru-RU" altLang="en-US" sz="1200" dirty="0"/>
              <a:t> </a:t>
            </a:r>
            <a:r>
              <a:rPr lang="ru-RU" altLang="en-US" sz="1200" dirty="0" err="1"/>
              <a:t>діяльність:ПП</a:t>
            </a:r>
            <a:r>
              <a:rPr lang="ru-RU" altLang="en-US" sz="1200" dirty="0"/>
              <a:t> «МИР ЛАЙН», СФГ «</a:t>
            </a:r>
            <a:r>
              <a:rPr lang="ru-RU" altLang="en-US" sz="1200" dirty="0" err="1"/>
              <a:t>ЮМОі</a:t>
            </a:r>
            <a:r>
              <a:rPr lang="ru-RU" altLang="en-US" sz="1200" dirty="0"/>
              <a:t> К»,СФГ «</a:t>
            </a:r>
            <a:r>
              <a:rPr lang="ru-RU" altLang="en-US" sz="1200" dirty="0" err="1"/>
              <a:t>Непочатов</a:t>
            </a:r>
            <a:r>
              <a:rPr lang="ru-RU" altLang="en-US" sz="1200" dirty="0"/>
              <a:t> І К»,СФГ «ЛЕВ». ПП«</a:t>
            </a:r>
            <a:r>
              <a:rPr lang="ru-RU" altLang="en-US" sz="1200" dirty="0" err="1"/>
              <a:t>Птахофабрика</a:t>
            </a:r>
            <a:r>
              <a:rPr lang="ru-RU" altLang="en-US" sz="1200" dirty="0"/>
              <a:t> </a:t>
            </a:r>
            <a:r>
              <a:rPr lang="ru-RU" altLang="en-US" sz="1200" dirty="0" err="1"/>
              <a:t>Прилуцького</a:t>
            </a:r>
            <a:r>
              <a:rPr lang="ru-RU" altLang="en-US" sz="1200" dirty="0"/>
              <a:t>». СФГ «</a:t>
            </a:r>
            <a:r>
              <a:rPr lang="ru-RU" altLang="en-US" sz="1200" dirty="0" err="1"/>
              <a:t>Шишкін</a:t>
            </a:r>
            <a:r>
              <a:rPr lang="ru-RU" altLang="en-US" sz="1200" dirty="0"/>
              <a:t> </a:t>
            </a:r>
            <a:r>
              <a:rPr lang="ru-RU" altLang="en-US" sz="1200" dirty="0" err="1"/>
              <a:t>і</a:t>
            </a:r>
            <a:r>
              <a:rPr lang="ru-RU" altLang="en-US" sz="1200" dirty="0"/>
              <a:t> С «</a:t>
            </a:r>
          </a:p>
          <a:p>
            <a:br>
              <a:rPr lang="ru-RU" altLang="en-US" sz="1200" dirty="0"/>
            </a:br>
            <a:r>
              <a:rPr lang="uk-UA" altLang="uk-UA" sz="1200" dirty="0"/>
              <a:t>Ведеться особистий прийом громадян –  Протягом 2025 року прийнято - 303</a:t>
            </a:r>
          </a:p>
          <a:p>
            <a:pPr>
              <a:lnSpc>
                <a:spcPct val="150000"/>
              </a:lnSpc>
              <a:buClr>
                <a:srgbClr val="52C265"/>
              </a:buClr>
              <a:buFont typeface="Wingdings" panose="05000000000000000000" pitchFamily="2" charset="2"/>
              <a:buChar char="Ø"/>
            </a:pPr>
            <a:r>
              <a:rPr lang="uk-UA" altLang="uk-UA" sz="1200" dirty="0"/>
              <a:t>Прийнято заяв та звернень – 303;</a:t>
            </a:r>
          </a:p>
          <a:p>
            <a:pPr>
              <a:lnSpc>
                <a:spcPct val="150000"/>
              </a:lnSpc>
              <a:buClr>
                <a:srgbClr val="52C265"/>
              </a:buClr>
              <a:buFont typeface="Wingdings" panose="05000000000000000000" pitchFamily="2" charset="2"/>
              <a:buChar char="Ø"/>
            </a:pPr>
            <a:r>
              <a:rPr lang="uk-UA" altLang="uk-UA" sz="1200" dirty="0"/>
              <a:t>Видано довідок –239; </a:t>
            </a:r>
          </a:p>
          <a:p>
            <a:pPr>
              <a:lnSpc>
                <a:spcPct val="150000"/>
              </a:lnSpc>
              <a:buClr>
                <a:srgbClr val="52C265"/>
              </a:buClr>
              <a:buFont typeface="Wingdings" panose="05000000000000000000" pitchFamily="2" charset="2"/>
              <a:buChar char="Ø"/>
            </a:pPr>
            <a:r>
              <a:rPr lang="uk-UA" altLang="uk-UA" sz="1200" dirty="0"/>
              <a:t>Складено заповітів та інших видів нотаріальних дій –4</a:t>
            </a:r>
          </a:p>
          <a:p>
            <a:pPr>
              <a:lnSpc>
                <a:spcPct val="150000"/>
              </a:lnSpc>
              <a:buClr>
                <a:srgbClr val="52C265"/>
              </a:buClr>
              <a:buFont typeface="Wingdings" panose="05000000000000000000" pitchFamily="2" charset="2"/>
              <a:buChar char="Ø"/>
            </a:pPr>
            <a:r>
              <a:rPr lang="uk-UA" altLang="uk-UA" sz="1200" dirty="0"/>
              <a:t>Затверджено різного виду актів, щодо забезпечення соціального захисту населення – 39;</a:t>
            </a:r>
          </a:p>
          <a:p>
            <a:pPr>
              <a:lnSpc>
                <a:spcPct val="150000"/>
              </a:lnSpc>
              <a:buClr>
                <a:srgbClr val="52C265"/>
              </a:buClr>
              <a:buFont typeface="Wingdings" panose="05000000000000000000" pitchFamily="2" charset="2"/>
              <a:buChar char="Ø"/>
            </a:pPr>
            <a:r>
              <a:rPr lang="uk-UA" altLang="uk-UA" sz="1200" dirty="0"/>
              <a:t>Складено листів до підприємств та установ – 136;</a:t>
            </a:r>
          </a:p>
          <a:p>
            <a:pPr>
              <a:buClr>
                <a:srgbClr val="00CC00"/>
              </a:buClr>
            </a:pPr>
            <a:endParaRPr lang="ru-RU" altLang="uk-UA" sz="700" dirty="0"/>
          </a:p>
          <a:p>
            <a:endParaRPr lang="ru-RU" altLang="uk-UA" sz="1400" b="1" dirty="0">
              <a:solidFill>
                <a:srgbClr val="52C265"/>
              </a:solidFill>
            </a:endParaRPr>
          </a:p>
          <a:p>
            <a:r>
              <a:rPr lang="ru-RU" altLang="uk-UA" sz="1400" b="1" dirty="0" err="1">
                <a:solidFill>
                  <a:srgbClr val="52C265"/>
                </a:solidFill>
              </a:rPr>
              <a:t>Благоустрій</a:t>
            </a:r>
            <a:r>
              <a:rPr lang="ru-RU" altLang="uk-UA" sz="1400" b="1" dirty="0">
                <a:solidFill>
                  <a:srgbClr val="52C265"/>
                </a:solidFill>
              </a:rPr>
              <a:t>.</a:t>
            </a:r>
          </a:p>
          <a:p>
            <a:r>
              <a:rPr lang="ru-RU" altLang="en-US" sz="1200" dirty="0" err="1"/>
              <a:t>Скошування</a:t>
            </a:r>
            <a:r>
              <a:rPr lang="ru-RU" altLang="en-US" sz="1200" dirty="0"/>
              <a:t> </a:t>
            </a:r>
            <a:r>
              <a:rPr lang="ru-RU" altLang="en-US" sz="1200" dirty="0" err="1"/>
              <a:t>трав’яної</a:t>
            </a:r>
            <a:r>
              <a:rPr lang="ru-RU" altLang="en-US" sz="1200" dirty="0"/>
              <a:t> </a:t>
            </a:r>
            <a:r>
              <a:rPr lang="ru-RU" altLang="en-US" sz="1200" dirty="0" err="1"/>
              <a:t>рослинності</a:t>
            </a:r>
            <a:r>
              <a:rPr lang="ru-RU" altLang="en-US" sz="1200" dirty="0"/>
              <a:t> на </a:t>
            </a:r>
            <a:r>
              <a:rPr lang="ru-RU" altLang="en-US" sz="1200" dirty="0" err="1"/>
              <a:t>території</a:t>
            </a:r>
            <a:r>
              <a:rPr lang="ru-RU" altLang="en-US" sz="1200" dirty="0"/>
              <a:t> </a:t>
            </a:r>
            <a:r>
              <a:rPr lang="ru-RU" altLang="en-US" sz="1200" dirty="0" err="1"/>
              <a:t>населених</a:t>
            </a:r>
            <a:r>
              <a:rPr lang="ru-RU" altLang="en-US" sz="1200" dirty="0"/>
              <a:t> </a:t>
            </a:r>
            <a:r>
              <a:rPr lang="ru-RU" altLang="en-US" sz="1200" dirty="0" err="1"/>
              <a:t>пунктів</a:t>
            </a:r>
            <a:r>
              <a:rPr lang="ru-RU" altLang="en-US" sz="1200" dirty="0"/>
              <a:t> -38250 кв.м</a:t>
            </a:r>
          </a:p>
          <a:p>
            <a:r>
              <a:rPr lang="ru-RU" altLang="en-US" sz="1200" dirty="0" err="1"/>
              <a:t>Планування</a:t>
            </a:r>
            <a:r>
              <a:rPr lang="ru-RU" altLang="en-US" sz="1200" dirty="0"/>
              <a:t> </a:t>
            </a:r>
            <a:r>
              <a:rPr lang="ru-RU" altLang="en-US" sz="1200" dirty="0" err="1"/>
              <a:t>дорожнього</a:t>
            </a:r>
            <a:r>
              <a:rPr lang="ru-RU" altLang="en-US" sz="1200" dirty="0"/>
              <a:t> полотна – 2400 кв.м</a:t>
            </a:r>
          </a:p>
          <a:p>
            <a:br>
              <a:rPr lang="ru-RU" altLang="en-US" sz="1200" dirty="0"/>
            </a:br>
            <a:endParaRPr lang="ru-RU" altLang="uk-UA" sz="1200" dirty="0"/>
          </a:p>
          <a:p>
            <a:pPr>
              <a:buFont typeface="Wingdings" panose="05000000000000000000" pitchFamily="2" charset="2"/>
              <a:buChar char="Ø"/>
            </a:pPr>
            <a:endParaRPr lang="uk-UA" altLang="uk-UA" sz="1200" dirty="0"/>
          </a:p>
          <a:p>
            <a:endParaRPr lang="ru-RU" altLang="uk-UA" dirty="0"/>
          </a:p>
        </p:txBody>
      </p:sp>
      <p:sp>
        <p:nvSpPr>
          <p:cNvPr id="10" name="Прямоугольник 18">
            <a:extLst>
              <a:ext uri="{FF2B5EF4-FFF2-40B4-BE49-F238E27FC236}">
                <a16:creationId xmlns:a16="http://schemas.microsoft.com/office/drawing/2014/main" id="{CF0E9AC3-3615-A8A6-5FE4-DE730A364BE6}"/>
              </a:ext>
            </a:extLst>
          </p:cNvPr>
          <p:cNvSpPr>
            <a:spLocks noChangeArrowheads="1"/>
          </p:cNvSpPr>
          <p:nvPr/>
        </p:nvSpPr>
        <p:spPr bwMode="auto">
          <a:xfrm>
            <a:off x="1331640" y="5661248"/>
            <a:ext cx="76438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uk-UA" sz="1200" b="1" i="1" dirty="0" err="1">
                <a:solidFill>
                  <a:srgbClr val="52C265"/>
                </a:solidFill>
              </a:rPr>
              <a:t>Грошову</a:t>
            </a:r>
            <a:r>
              <a:rPr lang="ru-RU" altLang="uk-UA" sz="1200" b="1" i="1" dirty="0">
                <a:solidFill>
                  <a:srgbClr val="52C265"/>
                </a:solidFill>
              </a:rPr>
              <a:t> </a:t>
            </a:r>
            <a:r>
              <a:rPr lang="ru-RU" altLang="uk-UA" sz="1200" b="1" i="1" dirty="0" err="1">
                <a:solidFill>
                  <a:srgbClr val="52C265"/>
                </a:solidFill>
              </a:rPr>
              <a:t>допомогу</a:t>
            </a:r>
            <a:r>
              <a:rPr lang="ru-RU" altLang="uk-UA" sz="1200" b="1" i="1" dirty="0">
                <a:solidFill>
                  <a:srgbClr val="52C265"/>
                </a:solidFill>
              </a:rPr>
              <a:t> для </a:t>
            </a:r>
            <a:r>
              <a:rPr lang="ru-RU" altLang="uk-UA" sz="1200" b="1" i="1" dirty="0" err="1">
                <a:solidFill>
                  <a:srgbClr val="52C265"/>
                </a:solidFill>
              </a:rPr>
              <a:t>придбання</a:t>
            </a:r>
            <a:r>
              <a:rPr lang="ru-RU" altLang="uk-UA" sz="1200" b="1" i="1" dirty="0">
                <a:solidFill>
                  <a:srgbClr val="52C265"/>
                </a:solidFill>
              </a:rPr>
              <a:t> </a:t>
            </a:r>
            <a:r>
              <a:rPr lang="ru-RU" altLang="uk-UA" sz="1200" b="1" i="1" dirty="0" err="1">
                <a:solidFill>
                  <a:srgbClr val="52C265"/>
                </a:solidFill>
              </a:rPr>
              <a:t>паливної</a:t>
            </a:r>
            <a:r>
              <a:rPr lang="ru-RU" altLang="uk-UA" sz="1200" b="1" i="1" dirty="0">
                <a:solidFill>
                  <a:srgbClr val="52C265"/>
                </a:solidFill>
              </a:rPr>
              <a:t> </a:t>
            </a:r>
            <a:r>
              <a:rPr lang="ru-RU" altLang="uk-UA" sz="1200" b="1" i="1" dirty="0" err="1">
                <a:solidFill>
                  <a:srgbClr val="52C265"/>
                </a:solidFill>
              </a:rPr>
              <a:t>деревини</a:t>
            </a:r>
            <a:r>
              <a:rPr lang="ru-RU" altLang="uk-UA" sz="1200" b="1" i="1" dirty="0">
                <a:solidFill>
                  <a:srgbClr val="52C265"/>
                </a:solidFill>
              </a:rPr>
              <a:t> </a:t>
            </a:r>
            <a:r>
              <a:rPr lang="ru-RU" altLang="uk-UA" sz="1200" dirty="0"/>
              <a:t>( 19 400 </a:t>
            </a:r>
            <a:r>
              <a:rPr lang="ru-RU" altLang="uk-UA" sz="1200" dirty="0" err="1"/>
              <a:t>грн</a:t>
            </a:r>
            <a:r>
              <a:rPr lang="ru-RU" altLang="uk-UA" sz="1200" dirty="0"/>
              <a:t>) </a:t>
            </a:r>
            <a:r>
              <a:rPr lang="ru-RU" altLang="uk-UA" sz="1200" dirty="0" err="1"/>
              <a:t>отримали</a:t>
            </a:r>
            <a:r>
              <a:rPr lang="ru-RU" altLang="uk-UA" sz="1200" dirty="0"/>
              <a:t> –   </a:t>
            </a:r>
            <a:r>
              <a:rPr lang="ru-RU" altLang="uk-UA" sz="1600" b="1" dirty="0">
                <a:solidFill>
                  <a:srgbClr val="52C265"/>
                </a:solidFill>
              </a:rPr>
              <a:t>420</a:t>
            </a:r>
            <a:r>
              <a:rPr lang="ru-RU" altLang="uk-UA" sz="1200" dirty="0"/>
              <a:t> </a:t>
            </a:r>
            <a:r>
              <a:rPr lang="ru-RU" altLang="uk-UA" sz="1200" dirty="0" err="1"/>
              <a:t>домогосподарств</a:t>
            </a:r>
            <a:endParaRPr lang="uk-UA" altLang="uk-UA" sz="1200" b="1" i="1" dirty="0">
              <a:solidFill>
                <a:srgbClr val="00CC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3">
            <a:extLst>
              <a:ext uri="{FF2B5EF4-FFF2-40B4-BE49-F238E27FC236}">
                <a16:creationId xmlns:a16="http://schemas.microsoft.com/office/drawing/2014/main" id="{016CBCFE-9141-B94A-C32E-F3FFE196E32D}"/>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5140636A-1E7C-2C74-3640-3ADA03B84BAD}"/>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32772" name="Picture 6" descr="E:\Рисунок1-removebg-preview (1).png">
            <a:extLst>
              <a:ext uri="{FF2B5EF4-FFF2-40B4-BE49-F238E27FC236}">
                <a16:creationId xmlns:a16="http://schemas.microsoft.com/office/drawing/2014/main" id="{12A8E9E3-A020-D55B-9955-D0195B19A3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Штриховая стрелка вправо 7">
            <a:extLst>
              <a:ext uri="{FF2B5EF4-FFF2-40B4-BE49-F238E27FC236}">
                <a16:creationId xmlns:a16="http://schemas.microsoft.com/office/drawing/2014/main" id="{375EB882-9FD6-76F5-8135-339A9310388D}"/>
              </a:ext>
            </a:extLst>
          </p:cNvPr>
          <p:cNvSpPr/>
          <p:nvPr/>
        </p:nvSpPr>
        <p:spPr>
          <a:xfrm>
            <a:off x="2571750" y="0"/>
            <a:ext cx="6572250"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400" b="1" dirty="0" err="1"/>
              <a:t>Новоіванівський</a:t>
            </a:r>
            <a:r>
              <a:rPr lang="ru-RU" sz="2400" b="1" dirty="0"/>
              <a:t> </a:t>
            </a:r>
            <a:r>
              <a:rPr lang="ru-RU" sz="2400" b="1" dirty="0" err="1"/>
              <a:t>старостинський</a:t>
            </a:r>
            <a:r>
              <a:rPr lang="ru-RU" sz="2400" b="1" dirty="0"/>
              <a:t> округ №2</a:t>
            </a:r>
            <a:endParaRPr lang="ru-RU" sz="2400" dirty="0"/>
          </a:p>
        </p:txBody>
      </p:sp>
      <p:sp>
        <p:nvSpPr>
          <p:cNvPr id="32774" name="Прямоугольник 5">
            <a:extLst>
              <a:ext uri="{FF2B5EF4-FFF2-40B4-BE49-F238E27FC236}">
                <a16:creationId xmlns:a16="http://schemas.microsoft.com/office/drawing/2014/main" id="{D8515C5B-E33A-5C3F-74FF-711E5B2C503C}"/>
              </a:ext>
            </a:extLst>
          </p:cNvPr>
          <p:cNvSpPr>
            <a:spLocks noChangeArrowheads="1"/>
          </p:cNvSpPr>
          <p:nvPr/>
        </p:nvSpPr>
        <p:spPr bwMode="auto">
          <a:xfrm>
            <a:off x="1357313" y="714375"/>
            <a:ext cx="1563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uk-UA" sz="1400"/>
              <a:t>Площа – </a:t>
            </a:r>
            <a:r>
              <a:rPr lang="uk-UA" altLang="uk-UA" sz="1400"/>
              <a:t>8375,8 га</a:t>
            </a:r>
            <a:endParaRPr lang="ru-RU" altLang="uk-UA" sz="1400"/>
          </a:p>
        </p:txBody>
      </p:sp>
      <p:sp>
        <p:nvSpPr>
          <p:cNvPr id="32775" name="Прямоугольник 8">
            <a:extLst>
              <a:ext uri="{FF2B5EF4-FFF2-40B4-BE49-F238E27FC236}">
                <a16:creationId xmlns:a16="http://schemas.microsoft.com/office/drawing/2014/main" id="{59BAAEE7-5171-0623-F295-63EB782BA421}"/>
              </a:ext>
            </a:extLst>
          </p:cNvPr>
          <p:cNvSpPr>
            <a:spLocks noChangeArrowheads="1"/>
          </p:cNvSpPr>
          <p:nvPr/>
        </p:nvSpPr>
        <p:spPr bwMode="auto">
          <a:xfrm>
            <a:off x="4357688" y="714375"/>
            <a:ext cx="507206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uk-UA" sz="1200"/>
              <a:t>Чисельність населення </a:t>
            </a:r>
            <a:r>
              <a:rPr lang="ru-RU" altLang="uk-UA" sz="1200" b="1">
                <a:solidFill>
                  <a:srgbClr val="00CC00"/>
                </a:solidFill>
              </a:rPr>
              <a:t>– 427 чол</a:t>
            </a:r>
            <a:r>
              <a:rPr lang="ru-RU" altLang="uk-UA" sz="1200"/>
              <a:t>,</a:t>
            </a:r>
          </a:p>
          <a:p>
            <a:r>
              <a:rPr lang="ru-RU" altLang="uk-UA" sz="1200"/>
              <a:t> з них на території проживають: </a:t>
            </a:r>
          </a:p>
          <a:p>
            <a:pPr>
              <a:buClr>
                <a:srgbClr val="00CC00"/>
              </a:buClr>
              <a:buFont typeface="Wingdings" panose="05000000000000000000" pitchFamily="2" charset="2"/>
              <a:buChar char="§"/>
            </a:pPr>
            <a:r>
              <a:rPr lang="ru-RU" altLang="uk-UA" sz="1200"/>
              <a:t> пенсіонерів 182 чол, </a:t>
            </a:r>
          </a:p>
          <a:p>
            <a:pPr>
              <a:buClr>
                <a:srgbClr val="00CC00"/>
              </a:buClr>
              <a:buFont typeface="Wingdings" panose="05000000000000000000" pitchFamily="2" charset="2"/>
              <a:buChar char="§"/>
            </a:pPr>
            <a:r>
              <a:rPr lang="ru-RU" altLang="uk-UA" sz="1200"/>
              <a:t> діти до 18 років –70чол,</a:t>
            </a:r>
          </a:p>
          <a:p>
            <a:pPr>
              <a:buClr>
                <a:srgbClr val="00CC00"/>
              </a:buClr>
              <a:buFont typeface="Wingdings" panose="05000000000000000000" pitchFamily="2" charset="2"/>
              <a:buChar char="§"/>
            </a:pPr>
            <a:r>
              <a:rPr lang="ru-RU" altLang="uk-UA" sz="1200"/>
              <a:t> діти шкільного віку – 54 чол, </a:t>
            </a:r>
          </a:p>
          <a:p>
            <a:pPr>
              <a:buClr>
                <a:srgbClr val="00CC00"/>
              </a:buClr>
              <a:buFont typeface="Wingdings" panose="05000000000000000000" pitchFamily="2" charset="2"/>
              <a:buChar char="§"/>
            </a:pPr>
            <a:r>
              <a:rPr lang="ru-RU" altLang="uk-UA" sz="1200"/>
              <a:t> працездатне населення –175 чол. </a:t>
            </a:r>
          </a:p>
          <a:p>
            <a:pPr>
              <a:buClr>
                <a:srgbClr val="00CC00"/>
              </a:buClr>
              <a:buFont typeface="Wingdings" panose="05000000000000000000" pitchFamily="2" charset="2"/>
              <a:buChar char="§"/>
            </a:pPr>
            <a:r>
              <a:rPr lang="ru-RU" altLang="uk-UA" sz="1200" i="1"/>
              <a:t>Гендерний поділ: 214 жінок, 143 чоловіків</a:t>
            </a:r>
            <a:r>
              <a:rPr lang="ru-RU" altLang="uk-UA" sz="1400" i="1"/>
              <a:t>. </a:t>
            </a:r>
          </a:p>
        </p:txBody>
      </p:sp>
      <p:pic>
        <p:nvPicPr>
          <p:cNvPr id="32776" name="Picture 2" descr="Нормування та оптимізація персоналу: як спланувати оптимальну чисельність  персоналу. Курс у Mike Pritula Academy">
            <a:extLst>
              <a:ext uri="{FF2B5EF4-FFF2-40B4-BE49-F238E27FC236}">
                <a16:creationId xmlns:a16="http://schemas.microsoft.com/office/drawing/2014/main" id="{C53C6E8F-83AC-19BF-8E4B-C7232B970D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8875" y="642938"/>
            <a:ext cx="19240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Прямоугольник 9">
            <a:extLst>
              <a:ext uri="{FF2B5EF4-FFF2-40B4-BE49-F238E27FC236}">
                <a16:creationId xmlns:a16="http://schemas.microsoft.com/office/drawing/2014/main" id="{63BA86AE-BE60-D235-D73E-8FD1BE5A0FC8}"/>
              </a:ext>
            </a:extLst>
          </p:cNvPr>
          <p:cNvSpPr>
            <a:spLocks noChangeArrowheads="1"/>
          </p:cNvSpPr>
          <p:nvPr/>
        </p:nvSpPr>
        <p:spPr bwMode="auto">
          <a:xfrm>
            <a:off x="1285875" y="2149475"/>
            <a:ext cx="785812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uk-UA" sz="1200" b="1" i="1" dirty="0">
                <a:solidFill>
                  <a:srgbClr val="00CC00"/>
                </a:solidFill>
              </a:rPr>
              <a:t> На </a:t>
            </a:r>
            <a:r>
              <a:rPr lang="ru-RU" altLang="uk-UA" sz="1200" b="1" i="1" dirty="0" err="1">
                <a:solidFill>
                  <a:srgbClr val="00CC00"/>
                </a:solidFill>
              </a:rPr>
              <a:t>території</a:t>
            </a:r>
            <a:r>
              <a:rPr lang="ru-RU" altLang="uk-UA" sz="1200" b="1" i="1" dirty="0">
                <a:solidFill>
                  <a:srgbClr val="00CC00"/>
                </a:solidFill>
              </a:rPr>
              <a:t> округу </a:t>
            </a:r>
            <a:r>
              <a:rPr lang="ru-RU" altLang="uk-UA" sz="1200" b="1" i="1" dirty="0" err="1">
                <a:solidFill>
                  <a:srgbClr val="00CC00"/>
                </a:solidFill>
              </a:rPr>
              <a:t>функціонують</a:t>
            </a:r>
            <a:r>
              <a:rPr lang="ru-RU" altLang="uk-UA" sz="1200" b="1" i="1" dirty="0">
                <a:solidFill>
                  <a:srgbClr val="00CC00"/>
                </a:solidFill>
              </a:rPr>
              <a:t>: </a:t>
            </a:r>
            <a:r>
              <a:rPr lang="ru-RU" altLang="uk-UA" sz="1200" dirty="0" err="1"/>
              <a:t>старостат</a:t>
            </a:r>
            <a:r>
              <a:rPr lang="ru-RU" altLang="uk-UA" sz="1200" b="1" i="1" dirty="0">
                <a:solidFill>
                  <a:srgbClr val="00CC00"/>
                </a:solidFill>
              </a:rPr>
              <a:t> </a:t>
            </a:r>
            <a:r>
              <a:rPr lang="uk-UA" altLang="uk-UA" sz="1200" dirty="0" err="1"/>
              <a:t>Новоіванівський</a:t>
            </a:r>
            <a:r>
              <a:rPr lang="uk-UA" altLang="uk-UA" sz="1200" dirty="0"/>
              <a:t> заклад дошкільної освіти </a:t>
            </a:r>
            <a:r>
              <a:rPr lang="uk-UA" altLang="uk-UA" sz="1200" dirty="0" err="1"/>
              <a:t>“Червона</a:t>
            </a:r>
            <a:r>
              <a:rPr lang="uk-UA" altLang="uk-UA" sz="1200" dirty="0"/>
              <a:t> </a:t>
            </a:r>
            <a:r>
              <a:rPr lang="uk-UA" altLang="uk-UA" sz="1200" dirty="0" err="1"/>
              <a:t>шапочка”</a:t>
            </a:r>
            <a:r>
              <a:rPr lang="uk-UA" altLang="uk-UA" sz="1200" dirty="0"/>
              <a:t>,</a:t>
            </a:r>
          </a:p>
          <a:p>
            <a:r>
              <a:rPr lang="uk-UA" altLang="uk-UA" sz="1200" dirty="0"/>
              <a:t>клуб, бібліотека, </a:t>
            </a:r>
            <a:r>
              <a:rPr lang="uk-UA" altLang="uk-UA" sz="1200" dirty="0" err="1"/>
              <a:t>Новоіванівська</a:t>
            </a:r>
            <a:r>
              <a:rPr lang="uk-UA" altLang="uk-UA" sz="1200" dirty="0"/>
              <a:t> амбулаторія загальної практики сімейної медицини, </a:t>
            </a:r>
            <a:r>
              <a:rPr lang="uk-UA" altLang="uk-UA" sz="1200" dirty="0" err="1"/>
              <a:t>Новоіванівська</a:t>
            </a:r>
            <a:r>
              <a:rPr lang="uk-UA" altLang="uk-UA" sz="1200" dirty="0"/>
              <a:t> амбулаторія ветеринарної медицини</a:t>
            </a:r>
          </a:p>
          <a:p>
            <a:pPr>
              <a:buClr>
                <a:srgbClr val="00CC00"/>
              </a:buClr>
              <a:buFont typeface="Wingdings" panose="05000000000000000000" pitchFamily="2" charset="2"/>
              <a:buChar char="Ø"/>
            </a:pPr>
            <a:r>
              <a:rPr lang="uk-UA" altLang="uk-UA" sz="1200" dirty="0"/>
              <a:t> </a:t>
            </a:r>
            <a:r>
              <a:rPr lang="ru-RU" altLang="uk-UA" sz="1200" dirty="0" err="1"/>
              <a:t>Здійснюють</a:t>
            </a:r>
            <a:r>
              <a:rPr lang="ru-RU" altLang="uk-UA" sz="1200" dirty="0"/>
              <a:t> </a:t>
            </a:r>
            <a:r>
              <a:rPr lang="ru-RU" altLang="uk-UA" sz="1200" dirty="0" err="1"/>
              <a:t>сільськогосподарську</a:t>
            </a:r>
            <a:r>
              <a:rPr lang="ru-RU" altLang="uk-UA" sz="1200" dirty="0"/>
              <a:t> </a:t>
            </a:r>
            <a:r>
              <a:rPr lang="ru-RU" altLang="uk-UA" sz="1200" dirty="0" err="1"/>
              <a:t>діяльність</a:t>
            </a:r>
            <a:r>
              <a:rPr lang="ru-RU" altLang="uk-UA" sz="1200" b="1" i="1" dirty="0"/>
              <a:t>:</a:t>
            </a:r>
            <a:r>
              <a:rPr lang="ru-RU" altLang="uk-UA" sz="1200" dirty="0"/>
              <a:t> 16 </a:t>
            </a:r>
            <a:r>
              <a:rPr lang="ru-RU" altLang="uk-UA" sz="1200" dirty="0" err="1"/>
              <a:t>фермерських</a:t>
            </a:r>
            <a:r>
              <a:rPr lang="ru-RU" altLang="uk-UA" sz="1200" dirty="0"/>
              <a:t> </a:t>
            </a:r>
            <a:r>
              <a:rPr lang="ru-RU" altLang="uk-UA" sz="1200" dirty="0" err="1"/>
              <a:t>господарств</a:t>
            </a:r>
            <a:r>
              <a:rPr lang="ru-RU" altLang="uk-UA" sz="1200" dirty="0"/>
              <a:t>,  ТОВ 2 .</a:t>
            </a:r>
          </a:p>
          <a:p>
            <a:pPr>
              <a:buClr>
                <a:srgbClr val="00CC00"/>
              </a:buClr>
              <a:buFont typeface="Wingdings" panose="05000000000000000000" pitchFamily="2" charset="2"/>
              <a:buChar char="Ø"/>
            </a:pPr>
            <a:endParaRPr lang="uk-UA" altLang="uk-UA" sz="1200" dirty="0"/>
          </a:p>
          <a:p>
            <a:pPr>
              <a:buClr>
                <a:srgbClr val="00CC00"/>
              </a:buClr>
              <a:buFont typeface="Wingdings" panose="05000000000000000000" pitchFamily="2" charset="2"/>
              <a:buChar char="Ø"/>
            </a:pPr>
            <a:r>
              <a:rPr lang="ru-RU" altLang="uk-UA" sz="1200" dirty="0" err="1"/>
              <a:t>Ведеться</a:t>
            </a:r>
            <a:r>
              <a:rPr lang="ru-RU" altLang="uk-UA" sz="1200" dirty="0"/>
              <a:t> </a:t>
            </a:r>
            <a:r>
              <a:rPr lang="ru-RU" altLang="uk-UA" sz="1200" dirty="0" err="1"/>
              <a:t>особистий</a:t>
            </a:r>
            <a:r>
              <a:rPr lang="ru-RU" altLang="uk-UA" sz="1200" dirty="0"/>
              <a:t> </a:t>
            </a:r>
            <a:r>
              <a:rPr lang="ru-RU" altLang="uk-UA" sz="1200" dirty="0" err="1"/>
              <a:t>прийом</a:t>
            </a:r>
            <a:r>
              <a:rPr lang="ru-RU" altLang="uk-UA" sz="1200" dirty="0"/>
              <a:t> </a:t>
            </a:r>
            <a:r>
              <a:rPr lang="ru-RU" altLang="uk-UA" sz="1200" dirty="0" err="1"/>
              <a:t>громадян</a:t>
            </a:r>
            <a:r>
              <a:rPr lang="ru-RU" altLang="uk-UA" sz="1200" dirty="0"/>
              <a:t> – </a:t>
            </a:r>
            <a:r>
              <a:rPr lang="ru-RU" altLang="uk-UA" sz="1200" dirty="0" err="1"/>
              <a:t>Протягом</a:t>
            </a:r>
            <a:r>
              <a:rPr lang="ru-RU" altLang="uk-UA" sz="1200" dirty="0"/>
              <a:t> 2025 року </a:t>
            </a:r>
            <a:r>
              <a:rPr lang="ru-RU" altLang="uk-UA" sz="1200" dirty="0" err="1"/>
              <a:t>прийнято</a:t>
            </a:r>
            <a:r>
              <a:rPr lang="ru-RU" altLang="uk-UA" sz="1200" dirty="0"/>
              <a:t>- 64 особи</a:t>
            </a:r>
            <a:endParaRPr lang="uk-UA" altLang="uk-UA" sz="1200" dirty="0"/>
          </a:p>
          <a:p>
            <a:pPr>
              <a:buClr>
                <a:srgbClr val="00CC00"/>
              </a:buClr>
              <a:buFont typeface="Wingdings" panose="05000000000000000000" pitchFamily="2" charset="2"/>
              <a:buChar char="Ø"/>
            </a:pPr>
            <a:endParaRPr lang="uk-UA" altLang="uk-UA" sz="1200" dirty="0"/>
          </a:p>
          <a:p>
            <a:pPr>
              <a:buClr>
                <a:srgbClr val="00CC00"/>
              </a:buClr>
              <a:buFont typeface="Wingdings" panose="05000000000000000000" pitchFamily="2" charset="2"/>
              <a:buChar char="Ø"/>
            </a:pPr>
            <a:r>
              <a:rPr lang="uk-UA" altLang="uk-UA" sz="1200" dirty="0"/>
              <a:t> </a:t>
            </a:r>
            <a:r>
              <a:rPr lang="ru-RU" altLang="uk-UA" sz="1200" dirty="0"/>
              <a:t>Видано </a:t>
            </a:r>
            <a:r>
              <a:rPr lang="ru-RU" altLang="uk-UA" sz="1200" dirty="0" err="1"/>
              <a:t>довідок</a:t>
            </a:r>
            <a:r>
              <a:rPr lang="ru-RU" altLang="uk-UA" sz="1200" dirty="0"/>
              <a:t> – 137</a:t>
            </a:r>
          </a:p>
          <a:p>
            <a:pPr>
              <a:buClr>
                <a:srgbClr val="00CC00"/>
              </a:buClr>
              <a:buFont typeface="Wingdings" panose="05000000000000000000" pitchFamily="2" charset="2"/>
              <a:buChar char="Ø"/>
            </a:pPr>
            <a:endParaRPr lang="uk-UA" altLang="uk-UA" sz="1200" dirty="0"/>
          </a:p>
          <a:p>
            <a:pPr>
              <a:buClr>
                <a:srgbClr val="00CC00"/>
              </a:buClr>
              <a:buFont typeface="Wingdings" panose="05000000000000000000" pitchFamily="2" charset="2"/>
              <a:buChar char="Ø"/>
            </a:pPr>
            <a:r>
              <a:rPr lang="ru-RU" altLang="uk-UA" sz="1200" dirty="0"/>
              <a:t> </a:t>
            </a:r>
            <a:r>
              <a:rPr lang="ru-RU" altLang="uk-UA" sz="1200" dirty="0" err="1"/>
              <a:t>Складено</a:t>
            </a:r>
            <a:r>
              <a:rPr lang="ru-RU" altLang="uk-UA" sz="1200" dirty="0"/>
              <a:t> </a:t>
            </a:r>
            <a:r>
              <a:rPr lang="ru-RU" altLang="uk-UA" sz="1200" dirty="0" err="1"/>
              <a:t>заповітів</a:t>
            </a:r>
            <a:r>
              <a:rPr lang="ru-RU" altLang="uk-UA" sz="1200" dirty="0"/>
              <a:t> та </a:t>
            </a:r>
            <a:r>
              <a:rPr lang="ru-RU" altLang="uk-UA" sz="1200" dirty="0" err="1"/>
              <a:t>інших</a:t>
            </a:r>
            <a:r>
              <a:rPr lang="ru-RU" altLang="uk-UA" sz="1200" dirty="0"/>
              <a:t> </a:t>
            </a:r>
            <a:r>
              <a:rPr lang="ru-RU" altLang="uk-UA" sz="1200" dirty="0" err="1"/>
              <a:t>видів</a:t>
            </a:r>
            <a:r>
              <a:rPr lang="ru-RU" altLang="uk-UA" sz="1200" dirty="0"/>
              <a:t> </a:t>
            </a:r>
            <a:r>
              <a:rPr lang="ru-RU" altLang="uk-UA" sz="1200" dirty="0" err="1"/>
              <a:t>нотаріальних</a:t>
            </a:r>
            <a:r>
              <a:rPr lang="ru-RU" altLang="uk-UA" sz="1200" dirty="0"/>
              <a:t> </a:t>
            </a:r>
            <a:r>
              <a:rPr lang="ru-RU" altLang="uk-UA" sz="1200" dirty="0" err="1"/>
              <a:t>дій</a:t>
            </a:r>
            <a:r>
              <a:rPr lang="ru-RU" altLang="uk-UA" sz="1200" dirty="0"/>
              <a:t> – 35</a:t>
            </a:r>
          </a:p>
          <a:p>
            <a:pPr>
              <a:buClr>
                <a:srgbClr val="00CC00"/>
              </a:buClr>
              <a:buFont typeface="Wingdings" panose="05000000000000000000" pitchFamily="2" charset="2"/>
              <a:buChar char="Ø"/>
            </a:pPr>
            <a:endParaRPr lang="uk-UA" altLang="uk-UA" sz="1200" dirty="0"/>
          </a:p>
          <a:p>
            <a:pPr>
              <a:buClr>
                <a:srgbClr val="00CC00"/>
              </a:buClr>
              <a:buFont typeface="Wingdings" panose="05000000000000000000" pitchFamily="2" charset="2"/>
              <a:buChar char="Ø"/>
            </a:pPr>
            <a:r>
              <a:rPr lang="uk-UA" altLang="uk-UA" sz="1200" dirty="0"/>
              <a:t> </a:t>
            </a:r>
            <a:r>
              <a:rPr lang="ru-RU" altLang="uk-UA" sz="1200" dirty="0" err="1"/>
              <a:t>Затверджено</a:t>
            </a:r>
            <a:r>
              <a:rPr lang="ru-RU" altLang="uk-UA" sz="1200" dirty="0"/>
              <a:t> </a:t>
            </a:r>
            <a:r>
              <a:rPr lang="ru-RU" altLang="uk-UA" sz="1200" dirty="0" err="1"/>
              <a:t>різного</a:t>
            </a:r>
            <a:r>
              <a:rPr lang="ru-RU" altLang="uk-UA" sz="1200" dirty="0"/>
              <a:t> виду </a:t>
            </a:r>
            <a:r>
              <a:rPr lang="ru-RU" altLang="uk-UA" sz="1200" dirty="0" err="1"/>
              <a:t>актів</a:t>
            </a:r>
            <a:r>
              <a:rPr lang="ru-RU" altLang="uk-UA" sz="1200" dirty="0"/>
              <a:t>, </a:t>
            </a:r>
            <a:r>
              <a:rPr lang="ru-RU" altLang="uk-UA" sz="1200" dirty="0" err="1"/>
              <a:t>щодо</a:t>
            </a:r>
            <a:r>
              <a:rPr lang="ru-RU" altLang="uk-UA" sz="1200" dirty="0"/>
              <a:t> </a:t>
            </a:r>
            <a:r>
              <a:rPr lang="ru-RU" altLang="uk-UA" sz="1200" dirty="0" err="1"/>
              <a:t>забезпечення</a:t>
            </a:r>
            <a:r>
              <a:rPr lang="ru-RU" altLang="uk-UA" sz="1200" dirty="0"/>
              <a:t> </a:t>
            </a:r>
            <a:r>
              <a:rPr lang="ru-RU" altLang="uk-UA" sz="1200" dirty="0" err="1"/>
              <a:t>соціального</a:t>
            </a:r>
            <a:r>
              <a:rPr lang="ru-RU" altLang="uk-UA" sz="1200" dirty="0"/>
              <a:t> </a:t>
            </a:r>
            <a:r>
              <a:rPr lang="ru-RU" altLang="uk-UA" sz="1200" dirty="0" err="1"/>
              <a:t>захисту</a:t>
            </a:r>
            <a:r>
              <a:rPr lang="ru-RU" altLang="uk-UA" sz="1200" dirty="0"/>
              <a:t> </a:t>
            </a:r>
            <a:r>
              <a:rPr lang="ru-RU" altLang="uk-UA" sz="1200" dirty="0" err="1"/>
              <a:t>населення</a:t>
            </a:r>
            <a:r>
              <a:rPr lang="ru-RU" altLang="uk-UA" sz="1200" dirty="0"/>
              <a:t> – 160</a:t>
            </a:r>
            <a:endParaRPr lang="uk-UA" altLang="uk-UA" sz="1200" dirty="0"/>
          </a:p>
          <a:p>
            <a:pPr>
              <a:buClr>
                <a:srgbClr val="00CC00"/>
              </a:buClr>
            </a:pPr>
            <a:endParaRPr lang="ru-RU" altLang="uk-UA" sz="700" dirty="0"/>
          </a:p>
          <a:p>
            <a:pPr>
              <a:buClr>
                <a:srgbClr val="00CC00"/>
              </a:buClr>
            </a:pPr>
            <a:endParaRPr lang="ru-RU" altLang="uk-UA" sz="1200" dirty="0"/>
          </a:p>
          <a:p>
            <a:pPr>
              <a:buClr>
                <a:srgbClr val="00CC00"/>
              </a:buClr>
              <a:buFont typeface="Wingdings" panose="05000000000000000000" pitchFamily="2" charset="2"/>
              <a:buChar char="Ø"/>
            </a:pPr>
            <a:endParaRPr lang="ru-RU" altLang="uk-UA" sz="1200" dirty="0"/>
          </a:p>
          <a:p>
            <a:pPr>
              <a:buFont typeface="Wingdings" panose="05000000000000000000" pitchFamily="2" charset="2"/>
              <a:buChar char="Ø"/>
            </a:pPr>
            <a:endParaRPr lang="uk-UA" altLang="uk-UA" sz="1200" dirty="0"/>
          </a:p>
          <a:p>
            <a:pPr algn="just"/>
            <a:r>
              <a:rPr lang="uk-UA" altLang="uk-UA" sz="1200" dirty="0"/>
              <a:t>На території </a:t>
            </a:r>
            <a:r>
              <a:rPr lang="uk-UA" altLang="uk-UA" sz="1200" dirty="0" err="1"/>
              <a:t>Новоіванівської</a:t>
            </a:r>
            <a:r>
              <a:rPr lang="uk-UA" altLang="uk-UA" sz="1200" dirty="0"/>
              <a:t> філії </a:t>
            </a:r>
            <a:r>
              <a:rPr lang="uk-UA" altLang="uk-UA" sz="1200" dirty="0" err="1"/>
              <a:t>Комишуваської</a:t>
            </a:r>
            <a:r>
              <a:rPr lang="uk-UA" altLang="uk-UA" sz="1200" dirty="0"/>
              <a:t> гімназії БФ </a:t>
            </a:r>
            <a:r>
              <a:rPr lang="uk-UA" altLang="uk-UA" sz="1200" dirty="0" err="1"/>
              <a:t>Карітас</a:t>
            </a:r>
            <a:r>
              <a:rPr lang="uk-UA" altLang="uk-UA" sz="1200" dirty="0"/>
              <a:t> Запоріжжя встановлено сучасну потужну фільтрувальну станцію. Обладнано пункт вільного доступу до питної води. Роботи проведені в рамках проекту </a:t>
            </a:r>
            <a:r>
              <a:rPr lang="uk-UA" altLang="uk-UA" sz="1200" dirty="0" err="1"/>
              <a:t>“Невідкладне</a:t>
            </a:r>
            <a:r>
              <a:rPr lang="uk-UA" altLang="uk-UA" sz="1200" dirty="0"/>
              <a:t> реагування на війну в Україні, зокрема на звільнених </a:t>
            </a:r>
            <a:r>
              <a:rPr lang="uk-UA" altLang="uk-UA" sz="1200" dirty="0" err="1"/>
              <a:t>територіях”</a:t>
            </a:r>
            <a:r>
              <a:rPr lang="uk-UA" altLang="uk-UA" sz="1200" dirty="0"/>
              <a:t>(Норвегія).</a:t>
            </a:r>
          </a:p>
          <a:p>
            <a:pPr>
              <a:buFont typeface="Wingdings" panose="05000000000000000000" pitchFamily="2" charset="2"/>
              <a:buChar char="Ø"/>
            </a:pPr>
            <a:endParaRPr lang="uk-UA" altLang="uk-UA" dirty="0"/>
          </a:p>
          <a:p>
            <a:pPr>
              <a:buFont typeface="Wingdings" panose="05000000000000000000" pitchFamily="2" charset="2"/>
              <a:buChar char="Ø"/>
            </a:pPr>
            <a:endParaRPr lang="ru-RU" altLang="uk-UA" dirty="0"/>
          </a:p>
          <a:p>
            <a:pPr>
              <a:buFont typeface="Wingdings" panose="05000000000000000000" pitchFamily="2" charset="2"/>
              <a:buChar char="Ø"/>
            </a:pPr>
            <a:endParaRPr lang="uk-UA" altLang="uk-UA" dirty="0"/>
          </a:p>
          <a:p>
            <a:pPr>
              <a:buFont typeface="Wingdings" panose="05000000000000000000" pitchFamily="2" charset="2"/>
              <a:buChar char="Ø"/>
            </a:pPr>
            <a:endParaRPr lang="ru-RU" altLang="uk-UA" dirty="0"/>
          </a:p>
        </p:txBody>
      </p:sp>
      <p:sp>
        <p:nvSpPr>
          <p:cNvPr id="32778" name="Прямоугольник 18">
            <a:extLst>
              <a:ext uri="{FF2B5EF4-FFF2-40B4-BE49-F238E27FC236}">
                <a16:creationId xmlns:a16="http://schemas.microsoft.com/office/drawing/2014/main" id="{CF0E9AC3-3615-A8A6-5FE4-DE730A364BE6}"/>
              </a:ext>
            </a:extLst>
          </p:cNvPr>
          <p:cNvSpPr>
            <a:spLocks noChangeArrowheads="1"/>
          </p:cNvSpPr>
          <p:nvPr/>
        </p:nvSpPr>
        <p:spPr bwMode="auto">
          <a:xfrm>
            <a:off x="1500188" y="4429125"/>
            <a:ext cx="76438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uk-UA" sz="1200" b="1" i="1" dirty="0" err="1">
                <a:solidFill>
                  <a:srgbClr val="52C265"/>
                </a:solidFill>
              </a:rPr>
              <a:t>Грошову</a:t>
            </a:r>
            <a:r>
              <a:rPr lang="ru-RU" altLang="uk-UA" sz="1200" b="1" i="1" dirty="0">
                <a:solidFill>
                  <a:srgbClr val="52C265"/>
                </a:solidFill>
              </a:rPr>
              <a:t> </a:t>
            </a:r>
            <a:r>
              <a:rPr lang="ru-RU" altLang="uk-UA" sz="1200" b="1" i="1" dirty="0" err="1">
                <a:solidFill>
                  <a:srgbClr val="52C265"/>
                </a:solidFill>
              </a:rPr>
              <a:t>допомогу</a:t>
            </a:r>
            <a:r>
              <a:rPr lang="ru-RU" altLang="uk-UA" sz="1200" b="1" i="1" dirty="0">
                <a:solidFill>
                  <a:srgbClr val="52C265"/>
                </a:solidFill>
              </a:rPr>
              <a:t> для </a:t>
            </a:r>
            <a:r>
              <a:rPr lang="ru-RU" altLang="uk-UA" sz="1200" b="1" i="1" dirty="0" err="1">
                <a:solidFill>
                  <a:srgbClr val="52C265"/>
                </a:solidFill>
              </a:rPr>
              <a:t>придбання</a:t>
            </a:r>
            <a:r>
              <a:rPr lang="ru-RU" altLang="uk-UA" sz="1200" b="1" i="1" dirty="0">
                <a:solidFill>
                  <a:srgbClr val="52C265"/>
                </a:solidFill>
              </a:rPr>
              <a:t> </a:t>
            </a:r>
            <a:r>
              <a:rPr lang="ru-RU" altLang="uk-UA" sz="1200" b="1" i="1" dirty="0" err="1">
                <a:solidFill>
                  <a:srgbClr val="52C265"/>
                </a:solidFill>
              </a:rPr>
              <a:t>паливної</a:t>
            </a:r>
            <a:r>
              <a:rPr lang="ru-RU" altLang="uk-UA" sz="1200" b="1" i="1" dirty="0">
                <a:solidFill>
                  <a:srgbClr val="52C265"/>
                </a:solidFill>
              </a:rPr>
              <a:t> </a:t>
            </a:r>
            <a:r>
              <a:rPr lang="ru-RU" altLang="uk-UA" sz="1200" b="1" i="1" dirty="0" err="1">
                <a:solidFill>
                  <a:srgbClr val="52C265"/>
                </a:solidFill>
              </a:rPr>
              <a:t>деревини</a:t>
            </a:r>
            <a:r>
              <a:rPr lang="ru-RU" altLang="uk-UA" sz="1200" b="1" i="1" dirty="0">
                <a:solidFill>
                  <a:srgbClr val="52C265"/>
                </a:solidFill>
              </a:rPr>
              <a:t> </a:t>
            </a:r>
            <a:r>
              <a:rPr lang="ru-RU" altLang="uk-UA" sz="1200" dirty="0"/>
              <a:t>( 19 400 </a:t>
            </a:r>
            <a:r>
              <a:rPr lang="ru-RU" altLang="uk-UA" sz="1200" dirty="0" err="1"/>
              <a:t>грн</a:t>
            </a:r>
            <a:r>
              <a:rPr lang="ru-RU" altLang="uk-UA" sz="1200" dirty="0"/>
              <a:t>) </a:t>
            </a:r>
            <a:r>
              <a:rPr lang="ru-RU" altLang="uk-UA" sz="1200" dirty="0" err="1"/>
              <a:t>отримали</a:t>
            </a:r>
            <a:r>
              <a:rPr lang="ru-RU" altLang="uk-UA" sz="1200" dirty="0"/>
              <a:t> – </a:t>
            </a:r>
            <a:r>
              <a:rPr lang="ru-RU" altLang="uk-UA" sz="1600" b="1" dirty="0">
                <a:solidFill>
                  <a:srgbClr val="52C265"/>
                </a:solidFill>
              </a:rPr>
              <a:t>200</a:t>
            </a:r>
            <a:r>
              <a:rPr lang="ru-RU" altLang="uk-UA" sz="1200" dirty="0"/>
              <a:t> </a:t>
            </a:r>
            <a:r>
              <a:rPr lang="ru-RU" altLang="uk-UA" sz="1200" dirty="0" err="1"/>
              <a:t>домогосподарств</a:t>
            </a:r>
            <a:endParaRPr lang="uk-UA" altLang="uk-UA" sz="1200" b="1" i="1" dirty="0">
              <a:solidFill>
                <a:srgbClr val="00CC00"/>
              </a:solidFill>
            </a:endParaRPr>
          </a:p>
        </p:txBody>
      </p:sp>
      <p:sp>
        <p:nvSpPr>
          <p:cNvPr id="32779" name="Прямоугольник 10">
            <a:extLst>
              <a:ext uri="{FF2B5EF4-FFF2-40B4-BE49-F238E27FC236}">
                <a16:creationId xmlns:a16="http://schemas.microsoft.com/office/drawing/2014/main" id="{955D5498-E829-9AF4-0D5D-EC2CB22D3841}"/>
              </a:ext>
            </a:extLst>
          </p:cNvPr>
          <p:cNvSpPr>
            <a:spLocks noChangeArrowheads="1"/>
          </p:cNvSpPr>
          <p:nvPr/>
        </p:nvSpPr>
        <p:spPr bwMode="auto">
          <a:xfrm>
            <a:off x="1357313" y="5715000"/>
            <a:ext cx="77866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uk-UA" altLang="uk-UA" sz="1200" b="1" i="1">
                <a:solidFill>
                  <a:srgbClr val="52C265"/>
                </a:solidFill>
              </a:rPr>
              <a:t>Благоустрій.</a:t>
            </a:r>
          </a:p>
          <a:p>
            <a:r>
              <a:rPr lang="uk-UA" altLang="uk-UA" sz="1200">
                <a:solidFill>
                  <a:srgbClr val="000000"/>
                </a:solidFill>
              </a:rPr>
              <a:t>Скошування трав’яної рослинності на території населених пунктів - 44500 кв.м</a:t>
            </a:r>
            <a:endParaRPr lang="uk-UA" altLang="uk-UA" sz="1200"/>
          </a:p>
          <a:p>
            <a:r>
              <a:rPr lang="uk-UA" altLang="uk-UA" sz="1200">
                <a:solidFill>
                  <a:srgbClr val="000000"/>
                </a:solidFill>
              </a:rPr>
              <a:t>Планування дорожнього полотна - 9760 кв.м</a:t>
            </a:r>
            <a:endParaRPr lang="uk-UA" altLang="uk-UA" sz="1200"/>
          </a:p>
          <a:p>
            <a:r>
              <a:rPr lang="uk-UA" altLang="uk-UA" sz="1200">
                <a:solidFill>
                  <a:srgbClr val="000000"/>
                </a:solidFill>
              </a:rPr>
              <a:t>Укладання підсипного матеріалу - 90 т</a:t>
            </a:r>
            <a:endParaRPr lang="uk-UA" altLang="uk-UA" sz="1200"/>
          </a:p>
          <a:p>
            <a:r>
              <a:rPr lang="uk-UA" altLang="uk-UA" sz="1200">
                <a:solidFill>
                  <a:srgbClr val="000000"/>
                </a:solidFill>
              </a:rPr>
              <a:t>Очищення дороги від намивної землі після повені - 6300 кв.м</a:t>
            </a:r>
            <a:endParaRPr lang="uk-UA" altLang="uk-UA" sz="12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3">
            <a:extLst>
              <a:ext uri="{FF2B5EF4-FFF2-40B4-BE49-F238E27FC236}">
                <a16:creationId xmlns:a16="http://schemas.microsoft.com/office/drawing/2014/main" id="{B7733C9A-044C-76C8-5567-ABB9E4FF422E}"/>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F045A1A7-2B0D-C9B6-917E-F2B17D7EE82F}"/>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33796" name="Picture 6" descr="E:\Рисунок1-removebg-preview (1).png">
            <a:extLst>
              <a:ext uri="{FF2B5EF4-FFF2-40B4-BE49-F238E27FC236}">
                <a16:creationId xmlns:a16="http://schemas.microsoft.com/office/drawing/2014/main" id="{A9D01856-ED44-C8E3-0338-75F55FB8D3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Штриховая стрелка вправо 7">
            <a:extLst>
              <a:ext uri="{FF2B5EF4-FFF2-40B4-BE49-F238E27FC236}">
                <a16:creationId xmlns:a16="http://schemas.microsoft.com/office/drawing/2014/main" id="{5BFAD020-3ED4-27A0-8E45-48DEFCE3C71C}"/>
              </a:ext>
            </a:extLst>
          </p:cNvPr>
          <p:cNvSpPr/>
          <p:nvPr/>
        </p:nvSpPr>
        <p:spPr>
          <a:xfrm>
            <a:off x="2571750" y="0"/>
            <a:ext cx="6572250"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400" b="1" dirty="0" err="1"/>
              <a:t>Новотавричеський</a:t>
            </a:r>
            <a:r>
              <a:rPr lang="ru-RU" sz="2400" b="1" dirty="0"/>
              <a:t> </a:t>
            </a:r>
            <a:r>
              <a:rPr lang="ru-RU" sz="2400" b="1" dirty="0" err="1"/>
              <a:t>старостинський</a:t>
            </a:r>
            <a:r>
              <a:rPr lang="ru-RU" sz="2400" b="1" dirty="0"/>
              <a:t> округ №3</a:t>
            </a:r>
            <a:endParaRPr lang="ru-RU" sz="2400" dirty="0"/>
          </a:p>
        </p:txBody>
      </p:sp>
      <p:sp>
        <p:nvSpPr>
          <p:cNvPr id="33798" name="Прямоугольник 5">
            <a:extLst>
              <a:ext uri="{FF2B5EF4-FFF2-40B4-BE49-F238E27FC236}">
                <a16:creationId xmlns:a16="http://schemas.microsoft.com/office/drawing/2014/main" id="{C71F754C-1102-ADF1-2B53-4C396BE66913}"/>
              </a:ext>
            </a:extLst>
          </p:cNvPr>
          <p:cNvSpPr>
            <a:spLocks noChangeArrowheads="1"/>
          </p:cNvSpPr>
          <p:nvPr/>
        </p:nvSpPr>
        <p:spPr bwMode="auto">
          <a:xfrm>
            <a:off x="1357313" y="714375"/>
            <a:ext cx="1430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uk-UA" sz="1400"/>
              <a:t>Площа – </a:t>
            </a:r>
            <a:r>
              <a:rPr lang="uk-UA" altLang="uk-UA" sz="1400" b="1"/>
              <a:t>5058 га</a:t>
            </a:r>
            <a:endParaRPr lang="ru-RU" altLang="uk-UA" sz="1400"/>
          </a:p>
        </p:txBody>
      </p:sp>
      <p:sp>
        <p:nvSpPr>
          <p:cNvPr id="33799" name="Прямоугольник 8">
            <a:extLst>
              <a:ext uri="{FF2B5EF4-FFF2-40B4-BE49-F238E27FC236}">
                <a16:creationId xmlns:a16="http://schemas.microsoft.com/office/drawing/2014/main" id="{DCCFB74E-40DA-E986-7496-5640306FB812}"/>
              </a:ext>
            </a:extLst>
          </p:cNvPr>
          <p:cNvSpPr>
            <a:spLocks noChangeArrowheads="1"/>
          </p:cNvSpPr>
          <p:nvPr/>
        </p:nvSpPr>
        <p:spPr bwMode="auto">
          <a:xfrm>
            <a:off x="4357688" y="714375"/>
            <a:ext cx="4535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uk-UA" altLang="uk-UA" sz="1200"/>
              <a:t>Чисельність населення  1633 чол. ВПО – 285 чол. </a:t>
            </a:r>
          </a:p>
        </p:txBody>
      </p:sp>
      <p:sp>
        <p:nvSpPr>
          <p:cNvPr id="10" name="Прямоугольник 9">
            <a:extLst>
              <a:ext uri="{FF2B5EF4-FFF2-40B4-BE49-F238E27FC236}">
                <a16:creationId xmlns:a16="http://schemas.microsoft.com/office/drawing/2014/main" id="{68166DF1-115B-FA58-153E-EB5259617DEB}"/>
              </a:ext>
            </a:extLst>
          </p:cNvPr>
          <p:cNvSpPr>
            <a:spLocks noChangeArrowheads="1"/>
          </p:cNvSpPr>
          <p:nvPr/>
        </p:nvSpPr>
        <p:spPr bwMode="auto">
          <a:xfrm>
            <a:off x="1279039" y="1810911"/>
            <a:ext cx="8117497" cy="4324350"/>
          </a:xfrm>
          <a:prstGeom prst="rect">
            <a:avLst/>
          </a:prstGeom>
          <a:noFill/>
          <a:ln>
            <a:no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uk-UA" sz="1200" dirty="0"/>
              <a:t>Здійснюють сільськогосподарську діяльність: 5 сільськогосподарських підприємств.</a:t>
            </a:r>
            <a:r>
              <a:rPr lang="ru-RU" altLang="uk-UA" sz="1200" dirty="0"/>
              <a:t>.</a:t>
            </a:r>
          </a:p>
          <a:p>
            <a:pPr marL="171450" indent="-171450">
              <a:lnSpc>
                <a:spcPct val="150000"/>
              </a:lnSpc>
              <a:buClr>
                <a:srgbClr val="52C265"/>
              </a:buClr>
              <a:buFont typeface="Wingdings" panose="05000000000000000000" pitchFamily="2" charset="2"/>
              <a:buChar char="Ø"/>
              <a:defRPr/>
            </a:pPr>
            <a:r>
              <a:rPr lang="uk-UA" sz="1200" dirty="0"/>
              <a:t>Ведеться особистий прийом громадян – Протягом 2025 року прийнято - 865 громадян</a:t>
            </a:r>
          </a:p>
          <a:p>
            <a:pPr marL="171450" indent="-171450">
              <a:lnSpc>
                <a:spcPct val="150000"/>
              </a:lnSpc>
              <a:buClr>
                <a:srgbClr val="52C265"/>
              </a:buClr>
              <a:buFont typeface="Wingdings" panose="05000000000000000000" pitchFamily="2" charset="2"/>
              <a:buChar char="Ø"/>
              <a:defRPr/>
            </a:pPr>
            <a:r>
              <a:rPr lang="uk-UA" sz="1200" dirty="0"/>
              <a:t>Прийнято заяв та звернень – 550 заяв</a:t>
            </a:r>
          </a:p>
          <a:p>
            <a:pPr marL="171450" indent="-171450">
              <a:lnSpc>
                <a:spcPct val="150000"/>
              </a:lnSpc>
              <a:buClr>
                <a:srgbClr val="52C265"/>
              </a:buClr>
              <a:buFont typeface="Wingdings" panose="05000000000000000000" pitchFamily="2" charset="2"/>
              <a:buChar char="Ø"/>
              <a:defRPr/>
            </a:pPr>
            <a:r>
              <a:rPr lang="uk-UA" sz="1200" dirty="0"/>
              <a:t>Видано довідок – 130</a:t>
            </a:r>
          </a:p>
          <a:p>
            <a:pPr marL="171450" indent="-171450">
              <a:lnSpc>
                <a:spcPct val="150000"/>
              </a:lnSpc>
              <a:buClr>
                <a:srgbClr val="52C265"/>
              </a:buClr>
              <a:buFont typeface="Wingdings" panose="05000000000000000000" pitchFamily="2" charset="2"/>
              <a:buChar char="Ø"/>
              <a:defRPr/>
            </a:pPr>
            <a:r>
              <a:rPr lang="uk-UA" sz="1200" dirty="0"/>
              <a:t>Складено заповітів та інших видів нотаріальних дій – 28</a:t>
            </a:r>
          </a:p>
          <a:p>
            <a:pPr marL="171450" indent="-171450">
              <a:lnSpc>
                <a:spcPct val="150000"/>
              </a:lnSpc>
              <a:buClr>
                <a:srgbClr val="52C265"/>
              </a:buClr>
              <a:buFont typeface="Wingdings" panose="05000000000000000000" pitchFamily="2" charset="2"/>
              <a:buChar char="Ø"/>
              <a:defRPr/>
            </a:pPr>
            <a:r>
              <a:rPr lang="uk-UA" sz="1200" dirty="0"/>
              <a:t>Затверджено різного виду актів, щодо забезпечення соціального захисту населення – 315</a:t>
            </a:r>
          </a:p>
          <a:p>
            <a:pPr marL="171450" indent="-171450">
              <a:lnSpc>
                <a:spcPct val="150000"/>
              </a:lnSpc>
              <a:buClr>
                <a:srgbClr val="52C265"/>
              </a:buClr>
              <a:buFont typeface="Wingdings" panose="05000000000000000000" pitchFamily="2" charset="2"/>
              <a:buChar char="Ø"/>
              <a:defRPr/>
            </a:pPr>
            <a:r>
              <a:rPr lang="uk-UA" sz="1200" dirty="0"/>
              <a:t>Складено листів до підприємств та установ – 146</a:t>
            </a:r>
          </a:p>
          <a:p>
            <a:pPr>
              <a:buClr>
                <a:srgbClr val="00CC00"/>
              </a:buClr>
              <a:defRPr/>
            </a:pPr>
            <a:endParaRPr lang="ru-RU" altLang="uk-UA" sz="700" dirty="0"/>
          </a:p>
          <a:p>
            <a:pPr>
              <a:defRPr/>
            </a:pPr>
            <a:r>
              <a:rPr lang="uk-UA" sz="1200" b="1" dirty="0"/>
              <a:t>Благоустрій.</a:t>
            </a:r>
            <a:endParaRPr lang="uk-UA" sz="1200" dirty="0"/>
          </a:p>
          <a:p>
            <a:pPr>
              <a:defRPr/>
            </a:pPr>
            <a:r>
              <a:rPr lang="ru-RU" sz="1200" dirty="0" err="1"/>
              <a:t>Скошування</a:t>
            </a:r>
            <a:r>
              <a:rPr lang="ru-RU" sz="1200" dirty="0"/>
              <a:t> </a:t>
            </a:r>
            <a:r>
              <a:rPr lang="ru-RU" sz="1200" dirty="0" err="1"/>
              <a:t>трав’яної</a:t>
            </a:r>
            <a:r>
              <a:rPr lang="ru-RU" sz="1200" dirty="0"/>
              <a:t> </a:t>
            </a:r>
            <a:r>
              <a:rPr lang="ru-RU" sz="1200" dirty="0" err="1"/>
              <a:t>рослинності</a:t>
            </a:r>
            <a:r>
              <a:rPr lang="ru-RU" sz="1200" dirty="0"/>
              <a:t> на </a:t>
            </a:r>
            <a:r>
              <a:rPr lang="ru-RU" sz="1200" dirty="0" err="1"/>
              <a:t>території</a:t>
            </a:r>
            <a:r>
              <a:rPr lang="ru-RU" sz="1200" dirty="0"/>
              <a:t> </a:t>
            </a:r>
            <a:r>
              <a:rPr lang="ru-RU" sz="1200" dirty="0" err="1"/>
              <a:t>населених</a:t>
            </a:r>
            <a:r>
              <a:rPr lang="ru-RU" sz="1200" dirty="0"/>
              <a:t> </a:t>
            </a:r>
            <a:r>
              <a:rPr lang="ru-RU" sz="1200" dirty="0" err="1"/>
              <a:t>пунктів</a:t>
            </a:r>
            <a:r>
              <a:rPr lang="ru-RU" sz="1200" dirty="0"/>
              <a:t> :</a:t>
            </a:r>
          </a:p>
          <a:p>
            <a:pPr>
              <a:defRPr/>
            </a:pPr>
            <a:r>
              <a:rPr lang="ru-RU" sz="1200" dirty="0"/>
              <a:t>1.сщ.Новотаврійське – 108000м</a:t>
            </a:r>
          </a:p>
          <a:p>
            <a:pPr>
              <a:defRPr/>
            </a:pPr>
            <a:r>
              <a:rPr lang="ru-RU" sz="1200" dirty="0"/>
              <a:t>2.с.Тарасівка – 6000м.</a:t>
            </a:r>
          </a:p>
          <a:p>
            <a:pPr>
              <a:defRPr/>
            </a:pPr>
            <a:r>
              <a:rPr lang="ru-RU" sz="1200" dirty="0"/>
              <a:t>3.с.Оленівка – 90000м.</a:t>
            </a:r>
          </a:p>
          <a:p>
            <a:pPr>
              <a:defRPr/>
            </a:pPr>
            <a:r>
              <a:rPr lang="ru-RU" sz="1200" dirty="0"/>
              <a:t>4.С. </a:t>
            </a:r>
            <a:r>
              <a:rPr lang="ru-RU" sz="1200" dirty="0" err="1"/>
              <a:t>Вільне</a:t>
            </a:r>
            <a:r>
              <a:rPr lang="ru-RU" sz="1200" dirty="0"/>
              <a:t> – 21000м.</a:t>
            </a:r>
          </a:p>
          <a:p>
            <a:pPr marL="285750" indent="-285750">
              <a:buClr>
                <a:srgbClr val="52C265"/>
              </a:buClr>
              <a:buFont typeface="Wingdings" panose="05000000000000000000" pitchFamily="2" charset="2"/>
              <a:buChar char="Ø"/>
              <a:defRPr/>
            </a:pPr>
            <a:r>
              <a:rPr lang="uk-UA" sz="1200" dirty="0"/>
              <a:t>.</a:t>
            </a:r>
            <a:endParaRPr lang="ru-RU" altLang="uk-UA" sz="1200" dirty="0"/>
          </a:p>
          <a:p>
            <a:pPr>
              <a:defRPr/>
            </a:pPr>
            <a:endParaRPr lang="ru-RU" altLang="uk-UA" b="1" i="1" dirty="0">
              <a:solidFill>
                <a:srgbClr val="52C265"/>
              </a:solidFill>
            </a:endParaRPr>
          </a:p>
          <a:p>
            <a:pPr>
              <a:defRPr/>
            </a:pPr>
            <a:r>
              <a:rPr lang="ru-RU" altLang="uk-UA" sz="1400" b="1" i="1" dirty="0" err="1">
                <a:solidFill>
                  <a:srgbClr val="52C265"/>
                </a:solidFill>
              </a:rPr>
              <a:t>Грошову</a:t>
            </a:r>
            <a:r>
              <a:rPr lang="ru-RU" altLang="uk-UA" sz="1400" b="1" i="1" dirty="0">
                <a:solidFill>
                  <a:srgbClr val="52C265"/>
                </a:solidFill>
              </a:rPr>
              <a:t> </a:t>
            </a:r>
            <a:r>
              <a:rPr lang="ru-RU" altLang="uk-UA" sz="1400" b="1" i="1" dirty="0" err="1">
                <a:solidFill>
                  <a:srgbClr val="52C265"/>
                </a:solidFill>
              </a:rPr>
              <a:t>допомогу</a:t>
            </a:r>
            <a:r>
              <a:rPr lang="ru-RU" altLang="uk-UA" sz="1400" b="1" i="1" dirty="0">
                <a:solidFill>
                  <a:srgbClr val="52C265"/>
                </a:solidFill>
              </a:rPr>
              <a:t> для </a:t>
            </a:r>
            <a:r>
              <a:rPr lang="ru-RU" altLang="uk-UA" sz="1400" b="1" i="1" dirty="0" err="1">
                <a:solidFill>
                  <a:srgbClr val="52C265"/>
                </a:solidFill>
              </a:rPr>
              <a:t>придбання</a:t>
            </a:r>
            <a:r>
              <a:rPr lang="ru-RU" altLang="uk-UA" sz="1400" b="1" i="1" dirty="0">
                <a:solidFill>
                  <a:srgbClr val="52C265"/>
                </a:solidFill>
              </a:rPr>
              <a:t> </a:t>
            </a:r>
            <a:r>
              <a:rPr lang="ru-RU" altLang="uk-UA" sz="1400" b="1" i="1" dirty="0" err="1">
                <a:solidFill>
                  <a:srgbClr val="52C265"/>
                </a:solidFill>
              </a:rPr>
              <a:t>паливної</a:t>
            </a:r>
            <a:r>
              <a:rPr lang="ru-RU" altLang="uk-UA" sz="1400" b="1" i="1" dirty="0">
                <a:solidFill>
                  <a:srgbClr val="52C265"/>
                </a:solidFill>
              </a:rPr>
              <a:t> </a:t>
            </a:r>
            <a:r>
              <a:rPr lang="ru-RU" altLang="uk-UA" sz="1400" b="1" i="1" dirty="0" err="1">
                <a:solidFill>
                  <a:srgbClr val="52C265"/>
                </a:solidFill>
              </a:rPr>
              <a:t>деревини</a:t>
            </a:r>
            <a:r>
              <a:rPr lang="ru-RU" altLang="uk-UA" sz="1400" b="1" i="1" dirty="0">
                <a:solidFill>
                  <a:srgbClr val="52C265"/>
                </a:solidFill>
              </a:rPr>
              <a:t> </a:t>
            </a:r>
            <a:r>
              <a:rPr lang="ru-RU" altLang="uk-UA" sz="1400" dirty="0"/>
              <a:t>( 19400 </a:t>
            </a:r>
            <a:r>
              <a:rPr lang="ru-RU" altLang="uk-UA" sz="1400" dirty="0" err="1"/>
              <a:t>тис.грн</a:t>
            </a:r>
            <a:r>
              <a:rPr lang="ru-RU" altLang="uk-UA" sz="1400" dirty="0"/>
              <a:t>) </a:t>
            </a:r>
            <a:r>
              <a:rPr lang="ru-RU" altLang="uk-UA" sz="1400" dirty="0" err="1"/>
              <a:t>отримали</a:t>
            </a:r>
            <a:r>
              <a:rPr lang="ru-RU" altLang="uk-UA" sz="1400" dirty="0"/>
              <a:t> – </a:t>
            </a:r>
            <a:r>
              <a:rPr lang="ru-RU" altLang="uk-UA" sz="1600" b="1" dirty="0">
                <a:solidFill>
                  <a:srgbClr val="52C265"/>
                </a:solidFill>
              </a:rPr>
              <a:t>550</a:t>
            </a:r>
            <a:r>
              <a:rPr lang="ru-RU" altLang="uk-UA" sz="1400" b="1" dirty="0"/>
              <a:t> </a:t>
            </a:r>
            <a:r>
              <a:rPr lang="ru-RU" altLang="uk-UA" sz="1400" dirty="0" err="1"/>
              <a:t>домогосподарств</a:t>
            </a:r>
            <a:endParaRPr lang="uk-UA" altLang="uk-UA" sz="1400" b="1" i="1" dirty="0">
              <a:solidFill>
                <a:srgbClr val="00CC00"/>
              </a:solidFill>
            </a:endParaRPr>
          </a:p>
          <a:p>
            <a:pPr>
              <a:defRPr/>
            </a:pPr>
            <a:endParaRPr lang="ru-RU" altLang="uk-UA" dirty="0"/>
          </a:p>
        </p:txBody>
      </p:sp>
      <p:pic>
        <p:nvPicPr>
          <p:cNvPr id="33801" name="Picture 2" descr="Нормування та оптимізація персоналу: як спланувати оптимальну чисельність  персоналу. Курс у Mike Pritula Academy">
            <a:extLst>
              <a:ext uri="{FF2B5EF4-FFF2-40B4-BE49-F238E27FC236}">
                <a16:creationId xmlns:a16="http://schemas.microsoft.com/office/drawing/2014/main" id="{FDD46A3C-CCA2-85EB-EA6F-E7DBFA6622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692150"/>
            <a:ext cx="860425"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3">
            <a:extLst>
              <a:ext uri="{FF2B5EF4-FFF2-40B4-BE49-F238E27FC236}">
                <a16:creationId xmlns:a16="http://schemas.microsoft.com/office/drawing/2014/main" id="{E68FFA1B-8F3B-6864-AB6C-6B3E08EE5428}"/>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6995D88A-542D-C8A1-28BD-CC8E910E851C}"/>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34820" name="Picture 6" descr="E:\Рисунок1-removebg-preview (1).png">
            <a:extLst>
              <a:ext uri="{FF2B5EF4-FFF2-40B4-BE49-F238E27FC236}">
                <a16:creationId xmlns:a16="http://schemas.microsoft.com/office/drawing/2014/main" id="{76358BFB-B721-2F4C-9650-4102D79660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Штриховая стрелка вправо 7">
            <a:extLst>
              <a:ext uri="{FF2B5EF4-FFF2-40B4-BE49-F238E27FC236}">
                <a16:creationId xmlns:a16="http://schemas.microsoft.com/office/drawing/2014/main" id="{0911C6EE-3E85-E815-C9CB-768F85876677}"/>
              </a:ext>
            </a:extLst>
          </p:cNvPr>
          <p:cNvSpPr/>
          <p:nvPr/>
        </p:nvSpPr>
        <p:spPr>
          <a:xfrm>
            <a:off x="2571750" y="0"/>
            <a:ext cx="6572250"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400" b="1" dirty="0" err="1"/>
              <a:t>Новотавричеський</a:t>
            </a:r>
            <a:r>
              <a:rPr lang="ru-RU" sz="2400" b="1" dirty="0"/>
              <a:t> </a:t>
            </a:r>
            <a:r>
              <a:rPr lang="ru-RU" sz="2400" b="1" dirty="0" err="1"/>
              <a:t>старостинський</a:t>
            </a:r>
            <a:r>
              <a:rPr lang="ru-RU" sz="2400" b="1" dirty="0"/>
              <a:t> округ №3</a:t>
            </a:r>
            <a:endParaRPr lang="ru-RU" sz="2400" dirty="0"/>
          </a:p>
        </p:txBody>
      </p:sp>
      <p:sp>
        <p:nvSpPr>
          <p:cNvPr id="34822" name="AutoShape 16" descr="CGM DUAL 15000SP - купить генератор: цены, отзывы, характеристики &gt;  стоимость в магазинах Украины: Киев, Днепропетровск, Львов, Одесса">
            <a:extLst>
              <a:ext uri="{FF2B5EF4-FFF2-40B4-BE49-F238E27FC236}">
                <a16:creationId xmlns:a16="http://schemas.microsoft.com/office/drawing/2014/main" id="{78E937C6-8D83-DBD2-4B62-8ACA93E42D71}"/>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34823" name="Прямоугольник 13">
            <a:extLst>
              <a:ext uri="{FF2B5EF4-FFF2-40B4-BE49-F238E27FC236}">
                <a16:creationId xmlns:a16="http://schemas.microsoft.com/office/drawing/2014/main" id="{A38BB16E-4CC8-58E7-57F4-E1B50CB1A260}"/>
              </a:ext>
            </a:extLst>
          </p:cNvPr>
          <p:cNvSpPr>
            <a:spLocks noChangeArrowheads="1"/>
          </p:cNvSpPr>
          <p:nvPr/>
        </p:nvSpPr>
        <p:spPr bwMode="auto">
          <a:xfrm>
            <a:off x="1331913" y="1196975"/>
            <a:ext cx="4824412"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sz="1400"/>
              <a:t>У квітні 2025 року група волонтерів на чолі з Юлією Закарлюкою стала переможцем конкурсу мінігрантів від неурядової організації </a:t>
            </a:r>
            <a:r>
              <a:rPr lang="en-US" altLang="en-US" sz="1400"/>
              <a:t>ACTED.</a:t>
            </a:r>
          </a:p>
          <a:p>
            <a:pPr algn="ctr"/>
            <a:r>
              <a:rPr lang="ru-RU" altLang="en-US" sz="1400"/>
              <a:t>Отримані грантові кошти були спрямовані на встановлення сучасної системи зворотного осмосу для очищення питної води в Новотаврійській амбулаторії загальної практики сімейної медицини.</a:t>
            </a:r>
          </a:p>
          <a:p>
            <a:pPr algn="ctr"/>
            <a:r>
              <a:rPr lang="ru-RU" altLang="en-US" sz="1400"/>
              <a:t>Завдяки реалізації цього проєкту медичний заклад отримав доступ до якісної та безпечної води, що значно покращує умови роботи медичного персоналу та підвищує рівень комфорту для пацієнтів.</a:t>
            </a:r>
          </a:p>
          <a:p>
            <a:pPr algn="ctr"/>
            <a:r>
              <a:rPr lang="ru-RU" altLang="en-US" sz="1400"/>
              <a:t>Паралельно за кошти Комишуваської селищної ради було проведено комплекс робіт: пробурено свердловину, здійснено підведення води до приміщення амбулаторії та забезпечено її безперебійну подачу.</a:t>
            </a:r>
          </a:p>
          <a:p>
            <a:pPr algn="ctr"/>
            <a:r>
              <a:rPr lang="ru-RU" altLang="en-US" sz="1400"/>
              <a:t>Спільними зусиллями громади та партнерів вдалося реалізувати важливий інфраструктурний проєкт, який сприяє підвищенню якості медичних послуг у Новотаврійському старостинському окрузі.</a:t>
            </a:r>
          </a:p>
        </p:txBody>
      </p:sp>
      <p:pic>
        <p:nvPicPr>
          <p:cNvPr id="34824" name="Picture 15" descr="C:\Users\SV\Downloads\-5253517753983896491_121.jpg">
            <a:extLst>
              <a:ext uri="{FF2B5EF4-FFF2-40B4-BE49-F238E27FC236}">
                <a16:creationId xmlns:a16="http://schemas.microsoft.com/office/drawing/2014/main" id="{FCB4FC0B-935A-B66C-D73E-DBE28023B5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3663" y="981075"/>
            <a:ext cx="1944687"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3">
            <a:extLst>
              <a:ext uri="{FF2B5EF4-FFF2-40B4-BE49-F238E27FC236}">
                <a16:creationId xmlns:a16="http://schemas.microsoft.com/office/drawing/2014/main" id="{6AD75545-69A2-FA6E-0E9D-4EC12B9C56C7}"/>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FAE8CF5E-F6FD-3875-FBA1-CBF693C21220}"/>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35844" name="Picture 6" descr="E:\Рисунок1-removebg-preview (1).png">
            <a:extLst>
              <a:ext uri="{FF2B5EF4-FFF2-40B4-BE49-F238E27FC236}">
                <a16:creationId xmlns:a16="http://schemas.microsoft.com/office/drawing/2014/main" id="{6B385360-1351-FFC4-3BA7-28F74BF0F5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Штриховая стрелка вправо 7">
            <a:extLst>
              <a:ext uri="{FF2B5EF4-FFF2-40B4-BE49-F238E27FC236}">
                <a16:creationId xmlns:a16="http://schemas.microsoft.com/office/drawing/2014/main" id="{436E0E9F-6EF9-4885-12FC-6CC7765C50CB}"/>
              </a:ext>
            </a:extLst>
          </p:cNvPr>
          <p:cNvSpPr/>
          <p:nvPr/>
        </p:nvSpPr>
        <p:spPr>
          <a:xfrm>
            <a:off x="4929188" y="0"/>
            <a:ext cx="4214812" cy="642938"/>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1400" b="1" dirty="0" err="1"/>
              <a:t>Новотавричеський</a:t>
            </a:r>
            <a:r>
              <a:rPr lang="ru-RU" sz="1400" b="1" dirty="0"/>
              <a:t> </a:t>
            </a:r>
            <a:r>
              <a:rPr lang="ru-RU" sz="1400" b="1" dirty="0" err="1"/>
              <a:t>старостинський</a:t>
            </a:r>
            <a:r>
              <a:rPr lang="ru-RU" sz="1400" b="1" dirty="0"/>
              <a:t> округ №3</a:t>
            </a:r>
            <a:endParaRPr lang="ru-RU" sz="1400" dirty="0"/>
          </a:p>
        </p:txBody>
      </p:sp>
      <p:sp>
        <p:nvSpPr>
          <p:cNvPr id="35846" name="Прямоугольник 14">
            <a:extLst>
              <a:ext uri="{FF2B5EF4-FFF2-40B4-BE49-F238E27FC236}">
                <a16:creationId xmlns:a16="http://schemas.microsoft.com/office/drawing/2014/main" id="{84310B29-E07E-ACE5-1AE6-1A3A8C352494}"/>
              </a:ext>
            </a:extLst>
          </p:cNvPr>
          <p:cNvSpPr>
            <a:spLocks noChangeArrowheads="1"/>
          </p:cNvSpPr>
          <p:nvPr/>
        </p:nvSpPr>
        <p:spPr bwMode="auto">
          <a:xfrm>
            <a:off x="2916238" y="580857"/>
            <a:ext cx="622776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sz="1200" dirty="0"/>
              <a:t>У </a:t>
            </a:r>
            <a:r>
              <a:rPr lang="ru-RU" altLang="en-US" sz="1200" dirty="0" err="1"/>
              <a:t>квітні</a:t>
            </a:r>
            <a:r>
              <a:rPr lang="ru-RU" altLang="en-US" sz="1200" dirty="0"/>
              <a:t> 2025 року </a:t>
            </a:r>
            <a:r>
              <a:rPr lang="ru-RU" altLang="en-US" sz="1200" dirty="0" err="1"/>
              <a:t>група</a:t>
            </a:r>
            <a:r>
              <a:rPr lang="ru-RU" altLang="en-US" sz="1200" dirty="0"/>
              <a:t> </a:t>
            </a:r>
            <a:r>
              <a:rPr lang="ru-RU" altLang="en-US" sz="1200" dirty="0" err="1"/>
              <a:t>волонтерів</a:t>
            </a:r>
            <a:r>
              <a:rPr lang="ru-RU" altLang="en-US" sz="1200" dirty="0"/>
              <a:t> на </a:t>
            </a:r>
            <a:r>
              <a:rPr lang="ru-RU" altLang="en-US" sz="1200" dirty="0" err="1"/>
              <a:t>чолі</a:t>
            </a:r>
            <a:r>
              <a:rPr lang="ru-RU" altLang="en-US" sz="1200" dirty="0"/>
              <a:t> з </a:t>
            </a:r>
            <a:r>
              <a:rPr lang="ru-RU" altLang="en-US" sz="1200" dirty="0" err="1"/>
              <a:t>Юлією</a:t>
            </a:r>
            <a:r>
              <a:rPr lang="ru-RU" altLang="en-US" sz="1200" dirty="0"/>
              <a:t> </a:t>
            </a:r>
            <a:r>
              <a:rPr lang="ru-RU" altLang="en-US" sz="1200" dirty="0" err="1"/>
              <a:t>Закарлюкою</a:t>
            </a:r>
            <a:r>
              <a:rPr lang="ru-RU" altLang="en-US" sz="1200" dirty="0"/>
              <a:t> стала </a:t>
            </a:r>
            <a:r>
              <a:rPr lang="ru-RU" altLang="en-US" sz="1200" dirty="0" err="1"/>
              <a:t>переможцем</a:t>
            </a:r>
            <a:r>
              <a:rPr lang="ru-RU" altLang="en-US" sz="1200" dirty="0"/>
              <a:t> </a:t>
            </a:r>
            <a:r>
              <a:rPr lang="ru-RU" altLang="en-US" sz="1200" dirty="0" err="1"/>
              <a:t>мінігранту</a:t>
            </a:r>
            <a:r>
              <a:rPr lang="ru-RU" altLang="en-US" sz="1200" dirty="0"/>
              <a:t> </a:t>
            </a:r>
            <a:r>
              <a:rPr lang="ru-RU" altLang="en-US" sz="1200" dirty="0" err="1"/>
              <a:t>від</a:t>
            </a:r>
            <a:r>
              <a:rPr lang="ru-RU" altLang="en-US" sz="1200" dirty="0"/>
              <a:t> </a:t>
            </a:r>
            <a:r>
              <a:rPr lang="ru-RU" altLang="en-US" sz="1200" dirty="0" err="1"/>
              <a:t>неурядової</a:t>
            </a:r>
            <a:r>
              <a:rPr lang="ru-RU" altLang="en-US" sz="1200" dirty="0"/>
              <a:t> </a:t>
            </a:r>
            <a:r>
              <a:rPr lang="ru-RU" altLang="en-US" sz="1200" dirty="0" err="1"/>
              <a:t>організації</a:t>
            </a:r>
            <a:r>
              <a:rPr lang="ru-RU" altLang="en-US" sz="1200" dirty="0"/>
              <a:t> </a:t>
            </a:r>
            <a:r>
              <a:rPr lang="en-US" altLang="en-US" sz="1200" dirty="0"/>
              <a:t>ACTED.</a:t>
            </a:r>
          </a:p>
          <a:p>
            <a:pPr algn="ctr"/>
            <a:r>
              <a:rPr lang="ru-RU" altLang="en-US" sz="1200" dirty="0"/>
              <a:t>За </a:t>
            </a:r>
            <a:r>
              <a:rPr lang="ru-RU" altLang="en-US" sz="1200" dirty="0" err="1"/>
              <a:t>грантові</a:t>
            </a:r>
            <a:r>
              <a:rPr lang="ru-RU" altLang="en-US" sz="1200" dirty="0"/>
              <a:t> </a:t>
            </a:r>
            <a:r>
              <a:rPr lang="ru-RU" altLang="en-US" sz="1200" dirty="0" err="1"/>
              <a:t>кошти</a:t>
            </a:r>
            <a:r>
              <a:rPr lang="ru-RU" altLang="en-US" sz="1200" dirty="0"/>
              <a:t> </a:t>
            </a:r>
            <a:r>
              <a:rPr lang="ru-RU" altLang="en-US" sz="1200" dirty="0" err="1"/>
              <a:t>були</a:t>
            </a:r>
            <a:r>
              <a:rPr lang="ru-RU" altLang="en-US" sz="1200" dirty="0"/>
              <a:t> </a:t>
            </a:r>
            <a:r>
              <a:rPr lang="ru-RU" altLang="en-US" sz="1200" dirty="0" err="1"/>
              <a:t>придбані</a:t>
            </a:r>
            <a:r>
              <a:rPr lang="ru-RU" altLang="en-US" sz="1200" dirty="0"/>
              <a:t> </a:t>
            </a:r>
            <a:r>
              <a:rPr lang="ru-RU" altLang="en-US" sz="1200" dirty="0" err="1"/>
              <a:t>будівельні</a:t>
            </a:r>
            <a:r>
              <a:rPr lang="ru-RU" altLang="en-US" sz="1200" dirty="0"/>
              <a:t> </a:t>
            </a:r>
            <a:r>
              <a:rPr lang="ru-RU" altLang="en-US" sz="1200" dirty="0" err="1"/>
              <a:t>матеріали</a:t>
            </a:r>
            <a:r>
              <a:rPr lang="ru-RU" altLang="en-US" sz="1200" dirty="0"/>
              <a:t> та </a:t>
            </a:r>
            <a:r>
              <a:rPr lang="ru-RU" altLang="en-US" sz="1200" dirty="0" err="1"/>
              <a:t>встановлені</a:t>
            </a:r>
            <a:r>
              <a:rPr lang="ru-RU" altLang="en-US" sz="1200" dirty="0"/>
              <a:t> </a:t>
            </a:r>
            <a:r>
              <a:rPr lang="ru-RU" altLang="en-US" sz="1200" dirty="0" err="1"/>
              <a:t>енергозберігаючі</a:t>
            </a:r>
            <a:r>
              <a:rPr lang="ru-RU" altLang="en-US" sz="1200" dirty="0"/>
              <a:t> </a:t>
            </a:r>
            <a:r>
              <a:rPr lang="ru-RU" altLang="en-US" sz="1200" dirty="0" err="1"/>
              <a:t>вхідні</a:t>
            </a:r>
            <a:r>
              <a:rPr lang="ru-RU" altLang="en-US" sz="1200" dirty="0"/>
              <a:t> </a:t>
            </a:r>
            <a:r>
              <a:rPr lang="ru-RU" altLang="en-US" sz="1200" dirty="0" err="1"/>
              <a:t>двері</a:t>
            </a:r>
            <a:r>
              <a:rPr lang="ru-RU" altLang="en-US" sz="1200" dirty="0"/>
              <a:t> до </a:t>
            </a:r>
            <a:r>
              <a:rPr lang="ru-RU" altLang="en-US" sz="1200" dirty="0" err="1"/>
              <a:t>приміщення</a:t>
            </a:r>
            <a:r>
              <a:rPr lang="ru-RU" altLang="en-US" sz="1200" dirty="0"/>
              <a:t> </a:t>
            </a:r>
            <a:r>
              <a:rPr lang="ru-RU" altLang="en-US" sz="1200" dirty="0" err="1"/>
              <a:t>ЦНАПу</a:t>
            </a:r>
            <a:r>
              <a:rPr lang="ru-RU" altLang="en-US" sz="1200" dirty="0"/>
              <a:t>. </a:t>
            </a:r>
            <a:r>
              <a:rPr lang="ru-RU" altLang="en-US" sz="1200" dirty="0" err="1"/>
              <a:t>Також</a:t>
            </a:r>
            <a:r>
              <a:rPr lang="ru-RU" altLang="en-US" sz="1200" dirty="0"/>
              <a:t> проведено </a:t>
            </a:r>
            <a:r>
              <a:rPr lang="ru-RU" altLang="en-US" sz="1200" dirty="0" err="1"/>
              <a:t>заміну</a:t>
            </a:r>
            <a:r>
              <a:rPr lang="ru-RU" altLang="en-US" sz="1200" dirty="0"/>
              <a:t> </a:t>
            </a:r>
            <a:r>
              <a:rPr lang="ru-RU" altLang="en-US" sz="1200" dirty="0" err="1"/>
              <a:t>вікон</a:t>
            </a:r>
            <a:r>
              <a:rPr lang="ru-RU" altLang="en-US" sz="1200" dirty="0"/>
              <a:t> на </a:t>
            </a:r>
            <a:r>
              <a:rPr lang="ru-RU" altLang="en-US" sz="1200" dirty="0" err="1"/>
              <a:t>сучасні</a:t>
            </a:r>
            <a:r>
              <a:rPr lang="ru-RU" altLang="en-US" sz="1200" dirty="0"/>
              <a:t> </a:t>
            </a:r>
            <a:r>
              <a:rPr lang="ru-RU" altLang="en-US" sz="1200" dirty="0" err="1"/>
              <a:t>енергоефективні</a:t>
            </a:r>
            <a:r>
              <a:rPr lang="ru-RU" altLang="en-US" sz="1200" dirty="0"/>
              <a:t> та </a:t>
            </a:r>
            <a:r>
              <a:rPr lang="ru-RU" altLang="en-US" sz="1200" dirty="0" err="1"/>
              <a:t>встановлено</a:t>
            </a:r>
            <a:r>
              <a:rPr lang="ru-RU" altLang="en-US" sz="1200" dirty="0"/>
              <a:t> </a:t>
            </a:r>
            <a:r>
              <a:rPr lang="ru-RU" altLang="en-US" sz="1200" dirty="0" err="1"/>
              <a:t>нові</a:t>
            </a:r>
            <a:r>
              <a:rPr lang="ru-RU" altLang="en-US" sz="1200" dirty="0"/>
              <a:t> </a:t>
            </a:r>
            <a:r>
              <a:rPr lang="ru-RU" altLang="en-US" sz="1200" dirty="0" err="1"/>
              <a:t>двері</a:t>
            </a:r>
            <a:r>
              <a:rPr lang="ru-RU" altLang="en-US" sz="1200" dirty="0"/>
              <a:t> до </a:t>
            </a:r>
            <a:r>
              <a:rPr lang="ru-RU" altLang="en-US" sz="1200" dirty="0" err="1"/>
              <a:t>кабінету</a:t>
            </a:r>
            <a:r>
              <a:rPr lang="ru-RU" altLang="en-US" sz="1200" dirty="0"/>
              <a:t>, </a:t>
            </a:r>
            <a:r>
              <a:rPr lang="ru-RU" altLang="en-US" sz="1200" dirty="0" err="1"/>
              <a:t>який</a:t>
            </a:r>
            <a:r>
              <a:rPr lang="ru-RU" altLang="en-US" sz="1200" dirty="0"/>
              <a:t> </a:t>
            </a:r>
            <a:r>
              <a:rPr lang="ru-RU" altLang="en-US" sz="1200" dirty="0" err="1"/>
              <a:t>був</a:t>
            </a:r>
            <a:r>
              <a:rPr lang="ru-RU" altLang="en-US" sz="1200" dirty="0"/>
              <a:t> </a:t>
            </a:r>
            <a:r>
              <a:rPr lang="ru-RU" altLang="en-US" sz="1200" dirty="0" err="1"/>
              <a:t>повністю</a:t>
            </a:r>
            <a:r>
              <a:rPr lang="ru-RU" altLang="en-US" sz="1200" dirty="0"/>
              <a:t> </a:t>
            </a:r>
            <a:r>
              <a:rPr lang="ru-RU" altLang="en-US" sz="1200" dirty="0" err="1"/>
              <a:t>відремонтований</a:t>
            </a:r>
            <a:r>
              <a:rPr lang="ru-RU" altLang="en-US" sz="1200" dirty="0"/>
              <a:t>.</a:t>
            </a:r>
          </a:p>
          <a:p>
            <a:pPr algn="ctr"/>
            <a:r>
              <a:rPr lang="ru-RU" altLang="en-US" sz="1200" dirty="0" err="1"/>
              <a:t>Окрім</a:t>
            </a:r>
            <a:r>
              <a:rPr lang="ru-RU" altLang="en-US" sz="1200" dirty="0"/>
              <a:t> </a:t>
            </a:r>
            <a:r>
              <a:rPr lang="ru-RU" altLang="en-US" sz="1200" dirty="0" err="1"/>
              <a:t>цього</a:t>
            </a:r>
            <a:r>
              <a:rPr lang="ru-RU" altLang="en-US" sz="1200" dirty="0"/>
              <a:t>, </a:t>
            </a:r>
            <a:r>
              <a:rPr lang="ru-RU" altLang="en-US" sz="1200" dirty="0" err="1"/>
              <a:t>волонтери</a:t>
            </a:r>
            <a:r>
              <a:rPr lang="ru-RU" altLang="en-US" sz="1200" dirty="0"/>
              <a:t> </a:t>
            </a:r>
            <a:r>
              <a:rPr lang="ru-RU" altLang="en-US" sz="1200" dirty="0" err="1"/>
              <a:t>власними</a:t>
            </a:r>
            <a:r>
              <a:rPr lang="ru-RU" altLang="en-US" sz="1200" dirty="0"/>
              <a:t> силами </a:t>
            </a:r>
            <a:r>
              <a:rPr lang="ru-RU" altLang="en-US" sz="1200" dirty="0" err="1"/>
              <a:t>продовжили</a:t>
            </a:r>
            <a:r>
              <a:rPr lang="ru-RU" altLang="en-US" sz="1200" dirty="0"/>
              <a:t> </a:t>
            </a:r>
            <a:r>
              <a:rPr lang="ru-RU" altLang="en-US" sz="1200" dirty="0" err="1"/>
              <a:t>облаштування</a:t>
            </a:r>
            <a:r>
              <a:rPr lang="ru-RU" altLang="en-US" sz="1200" dirty="0"/>
              <a:t> простору для </a:t>
            </a:r>
            <a:r>
              <a:rPr lang="ru-RU" altLang="en-US" sz="1200" dirty="0" err="1"/>
              <a:t>створення</a:t>
            </a:r>
            <a:r>
              <a:rPr lang="ru-RU" altLang="en-US" sz="1200" dirty="0"/>
              <a:t> </a:t>
            </a:r>
            <a:r>
              <a:rPr lang="ru-RU" altLang="en-US" sz="1200" dirty="0" err="1"/>
              <a:t>ресурсної</a:t>
            </a:r>
            <a:r>
              <a:rPr lang="ru-RU" altLang="en-US" sz="1200" dirty="0"/>
              <a:t> </a:t>
            </a:r>
            <a:r>
              <a:rPr lang="ru-RU" altLang="en-US" sz="1200" dirty="0" err="1"/>
              <a:t>кімнати</a:t>
            </a:r>
            <a:r>
              <a:rPr lang="ru-RU" altLang="en-US" sz="1200" dirty="0"/>
              <a:t>, яка стане </a:t>
            </a:r>
            <a:r>
              <a:rPr lang="ru-RU" altLang="en-US" sz="1200" dirty="0" err="1"/>
              <a:t>корисною</a:t>
            </a:r>
            <a:r>
              <a:rPr lang="ru-RU" altLang="en-US" sz="1200" dirty="0"/>
              <a:t> для </a:t>
            </a:r>
            <a:r>
              <a:rPr lang="ru-RU" altLang="en-US" sz="1200" dirty="0" err="1"/>
              <a:t>місцевих</a:t>
            </a:r>
            <a:r>
              <a:rPr lang="ru-RU" altLang="en-US" sz="1200" dirty="0"/>
              <a:t> </a:t>
            </a:r>
            <a:r>
              <a:rPr lang="ru-RU" altLang="en-US" sz="1200" dirty="0" err="1"/>
              <a:t>жителів</a:t>
            </a:r>
            <a:r>
              <a:rPr lang="ru-RU" altLang="en-US" sz="1200" dirty="0"/>
              <a:t> та гостей </a:t>
            </a:r>
            <a:r>
              <a:rPr lang="ru-RU" altLang="en-US" sz="1200" dirty="0" err="1"/>
              <a:t>старостату</a:t>
            </a:r>
            <a:r>
              <a:rPr lang="ru-RU" altLang="en-US" sz="1200" dirty="0"/>
              <a:t>.</a:t>
            </a:r>
          </a:p>
          <a:p>
            <a:r>
              <a:rPr lang="ru-RU" altLang="en-US" sz="1200" dirty="0" err="1"/>
              <a:t>Проєкт</a:t>
            </a:r>
            <a:r>
              <a:rPr lang="ru-RU" altLang="en-US" sz="1200" dirty="0"/>
              <a:t> </a:t>
            </a:r>
            <a:r>
              <a:rPr lang="ru-RU" altLang="en-US" sz="1200" dirty="0" err="1"/>
              <a:t>спрямований</a:t>
            </a:r>
            <a:r>
              <a:rPr lang="ru-RU" altLang="en-US" sz="1200" dirty="0"/>
              <a:t> на </a:t>
            </a:r>
            <a:r>
              <a:rPr lang="ru-RU" altLang="en-US" sz="1200" dirty="0" err="1"/>
              <a:t>покращення</a:t>
            </a:r>
            <a:r>
              <a:rPr lang="ru-RU" altLang="en-US" sz="1200" dirty="0"/>
              <a:t> умов у </a:t>
            </a:r>
            <a:r>
              <a:rPr lang="ru-RU" altLang="en-US" sz="1200" dirty="0" err="1"/>
              <a:t>громадському</a:t>
            </a:r>
            <a:r>
              <a:rPr lang="ru-RU" altLang="en-US" sz="1200" dirty="0"/>
              <a:t> </a:t>
            </a:r>
            <a:r>
              <a:rPr lang="ru-RU" altLang="en-US" sz="1200" dirty="0" err="1"/>
              <a:t>просторі</a:t>
            </a:r>
            <a:r>
              <a:rPr lang="ru-RU" altLang="en-US" sz="1200" dirty="0"/>
              <a:t> та </a:t>
            </a:r>
            <a:r>
              <a:rPr lang="ru-RU" altLang="en-US" sz="1200" dirty="0" err="1"/>
              <a:t>розвиток</a:t>
            </a:r>
            <a:r>
              <a:rPr lang="ru-RU" altLang="en-US" sz="1200" dirty="0"/>
              <a:t> </a:t>
            </a:r>
            <a:r>
              <a:rPr lang="ru-RU" altLang="en-US" sz="1200" dirty="0" err="1"/>
              <a:t>сервісів</a:t>
            </a:r>
            <a:r>
              <a:rPr lang="ru-RU" altLang="en-US" sz="1200" dirty="0"/>
              <a:t>, </a:t>
            </a:r>
            <a:r>
              <a:rPr lang="ru-RU" altLang="en-US" sz="1200" dirty="0" err="1"/>
              <a:t>доступних</a:t>
            </a:r>
            <a:r>
              <a:rPr lang="ru-RU" altLang="en-US" sz="1200" dirty="0"/>
              <a:t> кожному </a:t>
            </a:r>
            <a:r>
              <a:rPr lang="ru-RU" altLang="en-US" sz="1200" dirty="0" err="1"/>
              <a:t>мешканцю</a:t>
            </a:r>
            <a:r>
              <a:rPr lang="ru-RU" altLang="en-US" sz="1200" dirty="0"/>
              <a:t>.</a:t>
            </a:r>
          </a:p>
        </p:txBody>
      </p:sp>
      <p:pic>
        <p:nvPicPr>
          <p:cNvPr id="35847" name="Picture 15" descr="C:\Users\SV\Downloads\-5253517753983896525_121.jpg">
            <a:extLst>
              <a:ext uri="{FF2B5EF4-FFF2-40B4-BE49-F238E27FC236}">
                <a16:creationId xmlns:a16="http://schemas.microsoft.com/office/drawing/2014/main" id="{D10765CD-96B4-5097-B972-3A36107469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6375" y="115888"/>
            <a:ext cx="1151409" cy="25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Прямоугольник 16">
            <a:extLst>
              <a:ext uri="{FF2B5EF4-FFF2-40B4-BE49-F238E27FC236}">
                <a16:creationId xmlns:a16="http://schemas.microsoft.com/office/drawing/2014/main" id="{2DE7392E-0897-AF92-39D0-49F08D16DF1D}"/>
              </a:ext>
            </a:extLst>
          </p:cNvPr>
          <p:cNvSpPr>
            <a:spLocks noChangeArrowheads="1"/>
          </p:cNvSpPr>
          <p:nvPr/>
        </p:nvSpPr>
        <p:spPr bwMode="auto">
          <a:xfrm>
            <a:off x="1190625" y="2912194"/>
            <a:ext cx="611743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sz="1200" dirty="0"/>
              <a:t>У </a:t>
            </a:r>
            <a:r>
              <a:rPr lang="ru-RU" altLang="en-US" sz="1200" dirty="0" err="1"/>
              <a:t>травні</a:t>
            </a:r>
            <a:r>
              <a:rPr lang="ru-RU" altLang="en-US" sz="1200" dirty="0"/>
              <a:t> 2025 року </a:t>
            </a:r>
            <a:r>
              <a:rPr lang="ru-RU" altLang="en-US" sz="1200" dirty="0" err="1"/>
              <a:t>волонтерська</a:t>
            </a:r>
            <a:r>
              <a:rPr lang="ru-RU" altLang="en-US" sz="1200" dirty="0"/>
              <a:t> </a:t>
            </a:r>
            <a:r>
              <a:rPr lang="ru-RU" altLang="en-US" sz="1200" dirty="0" err="1"/>
              <a:t>організація</a:t>
            </a:r>
            <a:r>
              <a:rPr lang="ru-RU" altLang="en-US" sz="1200" dirty="0"/>
              <a:t> на </a:t>
            </a:r>
            <a:r>
              <a:rPr lang="ru-RU" altLang="en-US" sz="1200" dirty="0" err="1"/>
              <a:t>чолі</a:t>
            </a:r>
            <a:r>
              <a:rPr lang="ru-RU" altLang="en-US" sz="1200" dirty="0"/>
              <a:t> з </a:t>
            </a:r>
            <a:r>
              <a:rPr lang="ru-RU" altLang="en-US" sz="1200" dirty="0" err="1"/>
              <a:t>Юлією</a:t>
            </a:r>
            <a:r>
              <a:rPr lang="ru-RU" altLang="en-US" sz="1200" dirty="0"/>
              <a:t> </a:t>
            </a:r>
            <a:r>
              <a:rPr lang="ru-RU" altLang="en-US" sz="1200" dirty="0" err="1"/>
              <a:t>Закарлюкою</a:t>
            </a:r>
            <a:r>
              <a:rPr lang="ru-RU" altLang="en-US" sz="1200" dirty="0"/>
              <a:t> </a:t>
            </a:r>
            <a:r>
              <a:rPr lang="ru-RU" altLang="en-US" sz="1200" dirty="0" err="1"/>
              <a:t>реалізувала</a:t>
            </a:r>
            <a:r>
              <a:rPr lang="ru-RU" altLang="en-US" sz="1200" dirty="0"/>
              <a:t> </a:t>
            </a:r>
            <a:r>
              <a:rPr lang="ru-RU" altLang="en-US" sz="1200" dirty="0" err="1"/>
              <a:t>проєкт</a:t>
            </a:r>
            <a:r>
              <a:rPr lang="ru-RU" altLang="en-US" sz="1200" dirty="0"/>
              <a:t> з </a:t>
            </a:r>
            <a:r>
              <a:rPr lang="ru-RU" altLang="en-US" sz="1200" dirty="0" err="1"/>
              <a:t>облаштування</a:t>
            </a:r>
            <a:r>
              <a:rPr lang="ru-RU" altLang="en-US" sz="1200" dirty="0"/>
              <a:t> </a:t>
            </a:r>
            <a:r>
              <a:rPr lang="ru-RU" altLang="en-US" sz="1200" dirty="0" err="1"/>
              <a:t>ресурсної</a:t>
            </a:r>
            <a:r>
              <a:rPr lang="ru-RU" altLang="en-US" sz="1200" dirty="0"/>
              <a:t> </a:t>
            </a:r>
            <a:r>
              <a:rPr lang="ru-RU" altLang="en-US" sz="1200" dirty="0" err="1"/>
              <a:t>кімнати</a:t>
            </a:r>
            <a:r>
              <a:rPr lang="ru-RU" altLang="en-US" sz="1200" dirty="0"/>
              <a:t> в </a:t>
            </a:r>
            <a:r>
              <a:rPr lang="ru-RU" altLang="en-US" sz="1200" dirty="0" err="1"/>
              <a:t>Новотаврійському</a:t>
            </a:r>
            <a:r>
              <a:rPr lang="ru-RU" altLang="en-US" sz="1200" dirty="0"/>
              <a:t> </a:t>
            </a:r>
            <a:r>
              <a:rPr lang="ru-RU" altLang="en-US" sz="1200" dirty="0" err="1"/>
              <a:t>старостинському</a:t>
            </a:r>
            <a:r>
              <a:rPr lang="ru-RU" altLang="en-US" sz="1200" dirty="0"/>
              <a:t> </a:t>
            </a:r>
            <a:r>
              <a:rPr lang="ru-RU" altLang="en-US" sz="1200" dirty="0" err="1"/>
              <a:t>окрузі</a:t>
            </a:r>
            <a:r>
              <a:rPr lang="ru-RU" altLang="en-US" sz="1200" dirty="0"/>
              <a:t>.</a:t>
            </a:r>
          </a:p>
          <a:p>
            <a:pPr algn="ctr"/>
            <a:r>
              <a:rPr lang="ru-RU" altLang="en-US" sz="1200" dirty="0" err="1"/>
              <a:t>Ініціатива</a:t>
            </a:r>
            <a:r>
              <a:rPr lang="ru-RU" altLang="en-US" sz="1200" dirty="0"/>
              <a:t> </a:t>
            </a:r>
            <a:r>
              <a:rPr lang="ru-RU" altLang="en-US" sz="1200" dirty="0" err="1"/>
              <a:t>була</a:t>
            </a:r>
            <a:r>
              <a:rPr lang="ru-RU" altLang="en-US" sz="1200" dirty="0"/>
              <a:t> </a:t>
            </a:r>
            <a:r>
              <a:rPr lang="ru-RU" altLang="en-US" sz="1200" dirty="0" err="1"/>
              <a:t>підтримана</a:t>
            </a:r>
            <a:r>
              <a:rPr lang="ru-RU" altLang="en-US" sz="1200" dirty="0"/>
              <a:t> </a:t>
            </a:r>
            <a:r>
              <a:rPr lang="ru-RU" altLang="en-US" sz="1200" dirty="0" err="1"/>
              <a:t>міжнародною</a:t>
            </a:r>
            <a:r>
              <a:rPr lang="ru-RU" altLang="en-US" sz="1200" dirty="0"/>
              <a:t> </a:t>
            </a:r>
            <a:r>
              <a:rPr lang="ru-RU" altLang="en-US" sz="1200" dirty="0" err="1"/>
              <a:t>благодійною</a:t>
            </a:r>
            <a:r>
              <a:rPr lang="ru-RU" altLang="en-US" sz="1200" dirty="0"/>
              <a:t> </a:t>
            </a:r>
            <a:r>
              <a:rPr lang="ru-RU" altLang="en-US" sz="1200" dirty="0" err="1"/>
              <a:t>організацією</a:t>
            </a:r>
            <a:r>
              <a:rPr lang="ru-RU" altLang="en-US" sz="1200" dirty="0"/>
              <a:t> </a:t>
            </a:r>
            <a:r>
              <a:rPr lang="en-US" altLang="en-US" sz="1200" dirty="0"/>
              <a:t>DRC Danish Refugee Council, </a:t>
            </a:r>
            <a:r>
              <a:rPr lang="ru-RU" altLang="en-US" sz="1200" dirty="0"/>
              <a:t>яка </a:t>
            </a:r>
            <a:r>
              <a:rPr lang="ru-RU" altLang="en-US" sz="1200" dirty="0" err="1"/>
              <a:t>надала</a:t>
            </a:r>
            <a:r>
              <a:rPr lang="ru-RU" altLang="en-US" sz="1200" dirty="0"/>
              <a:t> </a:t>
            </a:r>
            <a:r>
              <a:rPr lang="ru-RU" altLang="en-US" sz="1200" dirty="0" err="1"/>
              <a:t>необхідне</a:t>
            </a:r>
            <a:r>
              <a:rPr lang="ru-RU" altLang="en-US" sz="1200" dirty="0"/>
              <a:t> </a:t>
            </a:r>
            <a:r>
              <a:rPr lang="ru-RU" altLang="en-US" sz="1200" dirty="0" err="1"/>
              <a:t>оснащення</a:t>
            </a:r>
            <a:r>
              <a:rPr lang="ru-RU" altLang="en-US" sz="1200" dirty="0"/>
              <a:t> для </a:t>
            </a:r>
            <a:r>
              <a:rPr lang="ru-RU" altLang="en-US" sz="1200" dirty="0" err="1"/>
              <a:t>створення</a:t>
            </a:r>
            <a:r>
              <a:rPr lang="ru-RU" altLang="en-US" sz="1200" dirty="0"/>
              <a:t> комфортного та </a:t>
            </a:r>
            <a:r>
              <a:rPr lang="ru-RU" altLang="en-US" sz="1200" dirty="0" err="1"/>
              <a:t>корисного</a:t>
            </a:r>
            <a:r>
              <a:rPr lang="ru-RU" altLang="en-US" sz="1200" dirty="0"/>
              <a:t> простору.</a:t>
            </a:r>
          </a:p>
          <a:p>
            <a:pPr algn="ctr"/>
            <a:r>
              <a:rPr lang="ru-RU" altLang="en-US" sz="1200" dirty="0"/>
              <a:t>За </a:t>
            </a:r>
            <a:r>
              <a:rPr lang="ru-RU" altLang="en-US" sz="1200" dirty="0" err="1"/>
              <a:t>кошти</a:t>
            </a:r>
            <a:r>
              <a:rPr lang="ru-RU" altLang="en-US" sz="1200" dirty="0"/>
              <a:t> </a:t>
            </a:r>
            <a:r>
              <a:rPr lang="ru-RU" altLang="en-US" sz="1200" dirty="0" err="1"/>
              <a:t>партнерів</a:t>
            </a:r>
            <a:r>
              <a:rPr lang="ru-RU" altLang="en-US" sz="1200" dirty="0"/>
              <a:t> </a:t>
            </a:r>
            <a:r>
              <a:rPr lang="ru-RU" altLang="en-US" sz="1200" dirty="0" err="1"/>
              <a:t>були</a:t>
            </a:r>
            <a:r>
              <a:rPr lang="ru-RU" altLang="en-US" sz="1200" dirty="0"/>
              <a:t> </a:t>
            </a:r>
            <a:r>
              <a:rPr lang="ru-RU" altLang="en-US" sz="1200" dirty="0" err="1"/>
              <a:t>придбані</a:t>
            </a:r>
            <a:r>
              <a:rPr lang="ru-RU" altLang="en-US" sz="1200" dirty="0"/>
              <a:t> </a:t>
            </a:r>
            <a:r>
              <a:rPr lang="ru-RU" altLang="en-US" sz="1200" dirty="0" err="1"/>
              <a:t>меблі</a:t>
            </a:r>
            <a:r>
              <a:rPr lang="ru-RU" altLang="en-US" sz="1200" dirty="0"/>
              <a:t>, </a:t>
            </a:r>
            <a:r>
              <a:rPr lang="ru-RU" altLang="en-US" sz="1200" dirty="0" err="1"/>
              <a:t>кондиціонер</a:t>
            </a:r>
            <a:r>
              <a:rPr lang="ru-RU" altLang="en-US" sz="1200" dirty="0"/>
              <a:t> та </a:t>
            </a:r>
            <a:r>
              <a:rPr lang="ru-RU" altLang="en-US" sz="1200" dirty="0" err="1"/>
              <a:t>добірка</a:t>
            </a:r>
            <a:r>
              <a:rPr lang="ru-RU" altLang="en-US" sz="1200" dirty="0"/>
              <a:t> книг, </a:t>
            </a:r>
            <a:r>
              <a:rPr lang="ru-RU" altLang="en-US" sz="1200" dirty="0" err="1"/>
              <a:t>що</a:t>
            </a:r>
            <a:r>
              <a:rPr lang="ru-RU" altLang="en-US" sz="1200" dirty="0"/>
              <a:t> дозволило </a:t>
            </a:r>
            <a:r>
              <a:rPr lang="ru-RU" altLang="en-US" sz="1200" dirty="0" err="1"/>
              <a:t>повністю</a:t>
            </a:r>
            <a:r>
              <a:rPr lang="ru-RU" altLang="en-US" sz="1200" dirty="0"/>
              <a:t> </a:t>
            </a:r>
            <a:r>
              <a:rPr lang="ru-RU" altLang="en-US" sz="1200" dirty="0" err="1"/>
              <a:t>облаштувати</a:t>
            </a:r>
            <a:r>
              <a:rPr lang="ru-RU" altLang="en-US" sz="1200" dirty="0"/>
              <a:t> </a:t>
            </a:r>
            <a:r>
              <a:rPr lang="ru-RU" altLang="en-US" sz="1200" dirty="0" err="1"/>
              <a:t>ресурсну</a:t>
            </a:r>
            <a:r>
              <a:rPr lang="ru-RU" altLang="en-US" sz="1200" dirty="0"/>
              <a:t> </a:t>
            </a:r>
            <a:r>
              <a:rPr lang="ru-RU" altLang="en-US" sz="1200" dirty="0" err="1"/>
              <a:t>кімнату</a:t>
            </a:r>
            <a:r>
              <a:rPr lang="ru-RU" altLang="en-US" sz="1200" dirty="0"/>
              <a:t> та </a:t>
            </a:r>
            <a:r>
              <a:rPr lang="ru-RU" altLang="en-US" sz="1200" dirty="0" err="1"/>
              <a:t>зробити</a:t>
            </a:r>
            <a:r>
              <a:rPr lang="ru-RU" altLang="en-US" sz="1200" dirty="0"/>
              <a:t> </a:t>
            </a:r>
            <a:r>
              <a:rPr lang="ru-RU" altLang="en-US" sz="1200" dirty="0" err="1"/>
              <a:t>її</a:t>
            </a:r>
            <a:r>
              <a:rPr lang="ru-RU" altLang="en-US" sz="1200" dirty="0"/>
              <a:t> доступною для </a:t>
            </a:r>
            <a:r>
              <a:rPr lang="ru-RU" altLang="en-US" sz="1200" dirty="0" err="1"/>
              <a:t>місцевих</a:t>
            </a:r>
            <a:r>
              <a:rPr lang="ru-RU" altLang="en-US" sz="1200" dirty="0"/>
              <a:t> </a:t>
            </a:r>
            <a:r>
              <a:rPr lang="ru-RU" altLang="en-US" sz="1200" dirty="0" err="1"/>
              <a:t>мешканців</a:t>
            </a:r>
            <a:r>
              <a:rPr lang="ru-RU" altLang="en-US" sz="1200" dirty="0"/>
              <a:t> і гостей </a:t>
            </a:r>
            <a:r>
              <a:rPr lang="ru-RU" altLang="en-US" sz="1200" dirty="0" err="1"/>
              <a:t>старостату</a:t>
            </a:r>
            <a:r>
              <a:rPr lang="ru-RU" altLang="en-US" sz="1200" dirty="0"/>
              <a:t>.</a:t>
            </a:r>
          </a:p>
          <a:p>
            <a:pPr algn="ctr"/>
            <a:r>
              <a:rPr lang="ru-RU" altLang="en-US" sz="1200" dirty="0" err="1"/>
              <a:t>Проєкт</a:t>
            </a:r>
            <a:r>
              <a:rPr lang="ru-RU" altLang="en-US" sz="1200" dirty="0"/>
              <a:t> </a:t>
            </a:r>
            <a:r>
              <a:rPr lang="ru-RU" altLang="en-US" sz="1200" dirty="0" err="1"/>
              <a:t>спрямований</a:t>
            </a:r>
            <a:r>
              <a:rPr lang="ru-RU" altLang="en-US" sz="1200" dirty="0"/>
              <a:t> на </a:t>
            </a:r>
            <a:r>
              <a:rPr lang="ru-RU" altLang="en-US" sz="1200" dirty="0" err="1"/>
              <a:t>розвиток</a:t>
            </a:r>
            <a:r>
              <a:rPr lang="ru-RU" altLang="en-US" sz="1200" dirty="0"/>
              <a:t> </a:t>
            </a:r>
            <a:r>
              <a:rPr lang="ru-RU" altLang="en-US" sz="1200" dirty="0" err="1"/>
              <a:t>безпечного</a:t>
            </a:r>
            <a:r>
              <a:rPr lang="ru-RU" altLang="en-US" sz="1200" dirty="0"/>
              <a:t> та </a:t>
            </a:r>
            <a:r>
              <a:rPr lang="ru-RU" altLang="en-US" sz="1200" dirty="0" err="1"/>
              <a:t>підтримувального</a:t>
            </a:r>
            <a:r>
              <a:rPr lang="ru-RU" altLang="en-US" sz="1200" dirty="0"/>
              <a:t> </a:t>
            </a:r>
            <a:r>
              <a:rPr lang="ru-RU" altLang="en-US" sz="1200" dirty="0" err="1"/>
              <a:t>середовища</a:t>
            </a:r>
            <a:r>
              <a:rPr lang="ru-RU" altLang="en-US" sz="1200" dirty="0"/>
              <a:t>, де громада </a:t>
            </a:r>
            <a:r>
              <a:rPr lang="ru-RU" altLang="en-US" sz="1200" dirty="0" err="1"/>
              <a:t>може</a:t>
            </a:r>
            <a:r>
              <a:rPr lang="ru-RU" altLang="en-US" sz="1200" dirty="0"/>
              <a:t> </a:t>
            </a:r>
            <a:r>
              <a:rPr lang="ru-RU" altLang="en-US" sz="1200" dirty="0" err="1"/>
              <a:t>отримувати</a:t>
            </a:r>
            <a:r>
              <a:rPr lang="ru-RU" altLang="en-US" sz="1200" dirty="0"/>
              <a:t> </a:t>
            </a:r>
            <a:r>
              <a:rPr lang="ru-RU" altLang="en-US" sz="1200" dirty="0" err="1"/>
              <a:t>нові</a:t>
            </a:r>
            <a:r>
              <a:rPr lang="ru-RU" altLang="en-US" sz="1200" dirty="0"/>
              <a:t> </a:t>
            </a:r>
            <a:r>
              <a:rPr lang="ru-RU" altLang="en-US" sz="1200" dirty="0" err="1"/>
              <a:t>знання,спілкуватися</a:t>
            </a:r>
            <a:r>
              <a:rPr lang="ru-RU" altLang="en-US" sz="1200" dirty="0"/>
              <a:t> та </a:t>
            </a:r>
            <a:r>
              <a:rPr lang="ru-RU" altLang="en-US" sz="1200" dirty="0" err="1"/>
              <a:t>проводити</a:t>
            </a:r>
            <a:r>
              <a:rPr lang="ru-RU" altLang="en-US" sz="1200" dirty="0"/>
              <a:t> </a:t>
            </a:r>
            <a:r>
              <a:rPr lang="ru-RU" altLang="en-US" sz="1200" dirty="0" err="1"/>
              <a:t>корисно</a:t>
            </a:r>
            <a:r>
              <a:rPr lang="ru-RU" altLang="en-US" sz="1200" dirty="0"/>
              <a:t> час.</a:t>
            </a:r>
          </a:p>
        </p:txBody>
      </p:sp>
      <p:pic>
        <p:nvPicPr>
          <p:cNvPr id="35849" name="Picture 16" descr="C:\Users\SV\Downloads\-5253517753983896617_121.jpg">
            <a:extLst>
              <a:ext uri="{FF2B5EF4-FFF2-40B4-BE49-F238E27FC236}">
                <a16:creationId xmlns:a16="http://schemas.microsoft.com/office/drawing/2014/main" id="{30F98505-A01E-07C5-1535-36CAC4A265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3841" y="2643505"/>
            <a:ext cx="1223467" cy="217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9E307897-DB7F-4471-BE19-36DE6685D2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3602" y="4957948"/>
            <a:ext cx="2475433" cy="175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10">
            <a:extLst>
              <a:ext uri="{FF2B5EF4-FFF2-40B4-BE49-F238E27FC236}">
                <a16:creationId xmlns:a16="http://schemas.microsoft.com/office/drawing/2014/main" id="{03CF31AC-E967-4C87-A7E6-3900257993C9}"/>
              </a:ext>
            </a:extLst>
          </p:cNvPr>
          <p:cNvSpPr>
            <a:spLocks noChangeArrowheads="1"/>
          </p:cNvSpPr>
          <p:nvPr/>
        </p:nvSpPr>
        <p:spPr bwMode="auto">
          <a:xfrm>
            <a:off x="4427984" y="5243532"/>
            <a:ext cx="426158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sz="1200" dirty="0" err="1"/>
              <a:t>Новотавричеський</a:t>
            </a:r>
            <a:r>
              <a:rPr lang="ru-RU" altLang="en-US" sz="1200" dirty="0"/>
              <a:t> </a:t>
            </a:r>
            <a:r>
              <a:rPr lang="ru-RU" altLang="en-US" sz="1200" dirty="0" err="1"/>
              <a:t>старостинський</a:t>
            </a:r>
            <a:r>
              <a:rPr lang="ru-RU" altLang="en-US" sz="1200" dirty="0"/>
              <a:t> округ Комишуваської </a:t>
            </a:r>
            <a:r>
              <a:rPr lang="ru-RU" altLang="en-US" sz="1200" dirty="0" err="1"/>
              <a:t>селищної</a:t>
            </a:r>
            <a:r>
              <a:rPr lang="ru-RU" altLang="en-US" sz="1200" dirty="0"/>
              <a:t> ради </a:t>
            </a:r>
            <a:r>
              <a:rPr lang="ru-RU" altLang="en-US" sz="1200" dirty="0" err="1"/>
              <a:t>отримав</a:t>
            </a:r>
            <a:r>
              <a:rPr lang="ru-RU" altLang="en-US" sz="1200" dirty="0"/>
              <a:t> </a:t>
            </a:r>
            <a:r>
              <a:rPr lang="ru-RU" altLang="en-US" sz="1200" dirty="0" err="1"/>
              <a:t>допомогу</a:t>
            </a:r>
            <a:r>
              <a:rPr lang="ru-RU" altLang="en-US" sz="1200" dirty="0"/>
              <a:t> у </a:t>
            </a:r>
            <a:r>
              <a:rPr lang="ru-RU" altLang="en-US" sz="1200" dirty="0" err="1"/>
              <a:t>вигляді</a:t>
            </a:r>
            <a:r>
              <a:rPr lang="ru-RU" altLang="en-US" sz="1200" dirty="0"/>
              <a:t> генератора </a:t>
            </a:r>
            <a:r>
              <a:rPr lang="ru-RU" altLang="en-US" sz="1200" dirty="0" err="1"/>
              <a:t>від</a:t>
            </a:r>
            <a:r>
              <a:rPr lang="ru-RU" altLang="en-US" sz="1200" dirty="0"/>
              <a:t> ГО "</a:t>
            </a:r>
            <a:r>
              <a:rPr lang="ru-RU" altLang="en-US" sz="1200" dirty="0" err="1"/>
              <a:t>Ротарі</a:t>
            </a:r>
            <a:r>
              <a:rPr lang="ru-RU" altLang="en-US" sz="1200" dirty="0"/>
              <a:t>-Клуб "</a:t>
            </a:r>
            <a:r>
              <a:rPr lang="ru-RU" altLang="en-US" sz="1200" dirty="0" err="1"/>
              <a:t>Харків-Сіті</a:t>
            </a:r>
            <a:r>
              <a:rPr lang="ru-RU" altLang="en-US" sz="1200" dirty="0"/>
              <a:t>". Генератор </a:t>
            </a:r>
            <a:r>
              <a:rPr lang="ru-RU" altLang="en-US" sz="1200" dirty="0" err="1"/>
              <a:t>забезпечуватиме</a:t>
            </a:r>
            <a:r>
              <a:rPr lang="ru-RU" altLang="en-US" sz="1200" dirty="0"/>
              <a:t> потреби </a:t>
            </a:r>
            <a:r>
              <a:rPr lang="ru-RU" altLang="en-US" sz="1200" dirty="0" err="1"/>
              <a:t>адміністративних</a:t>
            </a:r>
            <a:r>
              <a:rPr lang="ru-RU" altLang="en-US" sz="1200" dirty="0"/>
              <a:t> </a:t>
            </a:r>
            <a:r>
              <a:rPr lang="ru-RU" altLang="en-US" sz="1200" dirty="0" err="1"/>
              <a:t>будівель</a:t>
            </a:r>
            <a:r>
              <a:rPr lang="ru-RU" altLang="en-US" sz="1200" dirty="0"/>
              <a:t> </a:t>
            </a:r>
            <a:r>
              <a:rPr lang="ru-RU" altLang="en-US" sz="1200" dirty="0" err="1"/>
              <a:t>від</a:t>
            </a:r>
            <a:r>
              <a:rPr lang="ru-RU" altLang="en-US" sz="1200" dirty="0"/>
              <a:t> час </a:t>
            </a:r>
            <a:r>
              <a:rPr lang="ru-RU" altLang="en-US" sz="1200" dirty="0" err="1"/>
              <a:t>відключень</a:t>
            </a:r>
            <a:r>
              <a:rPr lang="ru-RU" altLang="en-US" sz="1200" dirty="0"/>
              <a:t> </a:t>
            </a:r>
            <a:r>
              <a:rPr lang="ru-RU" altLang="en-US" sz="1200" dirty="0" err="1"/>
              <a:t>електроенергії</a:t>
            </a:r>
            <a:r>
              <a:rPr lang="ru-RU" altLang="en-US" sz="1200" dirty="0"/>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3">
            <a:extLst>
              <a:ext uri="{FF2B5EF4-FFF2-40B4-BE49-F238E27FC236}">
                <a16:creationId xmlns:a16="http://schemas.microsoft.com/office/drawing/2014/main" id="{AE95B6C9-9C3A-985F-1F7C-2D1801A4E8AA}"/>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5BF59D40-A82A-69C5-46F8-AACE193340F1}"/>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37892" name="Picture 6" descr="E:\Рисунок1-removebg-preview (1).png">
            <a:extLst>
              <a:ext uri="{FF2B5EF4-FFF2-40B4-BE49-F238E27FC236}">
                <a16:creationId xmlns:a16="http://schemas.microsoft.com/office/drawing/2014/main" id="{1A684705-6817-F1D3-8D0A-624182CE88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Штриховая стрелка вправо 7">
            <a:extLst>
              <a:ext uri="{FF2B5EF4-FFF2-40B4-BE49-F238E27FC236}">
                <a16:creationId xmlns:a16="http://schemas.microsoft.com/office/drawing/2014/main" id="{5EB0E740-56A4-8AD2-E44A-BDDF2A020459}"/>
              </a:ext>
            </a:extLst>
          </p:cNvPr>
          <p:cNvSpPr/>
          <p:nvPr/>
        </p:nvSpPr>
        <p:spPr>
          <a:xfrm>
            <a:off x="2571750" y="0"/>
            <a:ext cx="6572250"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400" b="1" dirty="0" err="1"/>
              <a:t>Новотроїцький</a:t>
            </a:r>
            <a:r>
              <a:rPr lang="ru-RU" sz="2400" b="1" dirty="0"/>
              <a:t> </a:t>
            </a:r>
            <a:r>
              <a:rPr lang="ru-RU" sz="2400" b="1" dirty="0" err="1"/>
              <a:t>старостинський</a:t>
            </a:r>
            <a:r>
              <a:rPr lang="ru-RU" sz="2400" b="1" dirty="0"/>
              <a:t> округ №4</a:t>
            </a:r>
            <a:endParaRPr lang="ru-RU" sz="2400" dirty="0"/>
          </a:p>
        </p:txBody>
      </p:sp>
      <p:sp>
        <p:nvSpPr>
          <p:cNvPr id="37894" name="Прямоугольник 5">
            <a:extLst>
              <a:ext uri="{FF2B5EF4-FFF2-40B4-BE49-F238E27FC236}">
                <a16:creationId xmlns:a16="http://schemas.microsoft.com/office/drawing/2014/main" id="{C63E3198-D23E-6E3B-1089-16E1B4E49FC0}"/>
              </a:ext>
            </a:extLst>
          </p:cNvPr>
          <p:cNvSpPr>
            <a:spLocks noChangeArrowheads="1"/>
          </p:cNvSpPr>
          <p:nvPr/>
        </p:nvSpPr>
        <p:spPr bwMode="auto">
          <a:xfrm>
            <a:off x="1357313" y="714375"/>
            <a:ext cx="1387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uk-UA" sz="1400"/>
              <a:t>Площа – 9867га</a:t>
            </a:r>
          </a:p>
        </p:txBody>
      </p:sp>
      <p:sp>
        <p:nvSpPr>
          <p:cNvPr id="37895" name="Прямоугольник 8">
            <a:extLst>
              <a:ext uri="{FF2B5EF4-FFF2-40B4-BE49-F238E27FC236}">
                <a16:creationId xmlns:a16="http://schemas.microsoft.com/office/drawing/2014/main" id="{58D1081A-653A-4A0C-FEC2-182C1B18BCBD}"/>
              </a:ext>
            </a:extLst>
          </p:cNvPr>
          <p:cNvSpPr>
            <a:spLocks noChangeArrowheads="1"/>
          </p:cNvSpPr>
          <p:nvPr/>
        </p:nvSpPr>
        <p:spPr bwMode="auto">
          <a:xfrm>
            <a:off x="4357688" y="714375"/>
            <a:ext cx="507206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uk-UA" sz="1200"/>
              <a:t>Чисельність населення </a:t>
            </a:r>
            <a:r>
              <a:rPr lang="ru-RU" altLang="uk-UA" sz="1200" b="1">
                <a:solidFill>
                  <a:srgbClr val="00CC00"/>
                </a:solidFill>
              </a:rPr>
              <a:t>– 516 чол</a:t>
            </a:r>
            <a:r>
              <a:rPr lang="ru-RU" altLang="uk-UA" sz="1200"/>
              <a:t>,</a:t>
            </a:r>
          </a:p>
          <a:p>
            <a:r>
              <a:rPr lang="ru-RU" altLang="uk-UA" sz="1200"/>
              <a:t> з них на території проживають: </a:t>
            </a:r>
          </a:p>
          <a:p>
            <a:pPr>
              <a:buClr>
                <a:srgbClr val="00CC00"/>
              </a:buClr>
              <a:buFont typeface="Wingdings" panose="05000000000000000000" pitchFamily="2" charset="2"/>
              <a:buChar char="§"/>
            </a:pPr>
            <a:r>
              <a:rPr lang="ru-RU" altLang="uk-UA" sz="1200"/>
              <a:t> пенсіонерів 199 чол, </a:t>
            </a:r>
          </a:p>
          <a:p>
            <a:pPr>
              <a:buClr>
                <a:srgbClr val="00CC00"/>
              </a:buClr>
              <a:buFont typeface="Wingdings" panose="05000000000000000000" pitchFamily="2" charset="2"/>
              <a:buChar char="§"/>
            </a:pPr>
            <a:r>
              <a:rPr lang="ru-RU" altLang="uk-UA" sz="1200"/>
              <a:t> діти до 18 років – 81чол,</a:t>
            </a:r>
          </a:p>
          <a:p>
            <a:pPr>
              <a:buClr>
                <a:srgbClr val="00CC00"/>
              </a:buClr>
              <a:buFont typeface="Wingdings" panose="05000000000000000000" pitchFamily="2" charset="2"/>
              <a:buChar char="§"/>
            </a:pPr>
            <a:r>
              <a:rPr lang="ru-RU" altLang="uk-UA" sz="1200"/>
              <a:t> діти шкільного віку – 64 чол, </a:t>
            </a:r>
          </a:p>
          <a:p>
            <a:pPr>
              <a:buClr>
                <a:srgbClr val="00CC00"/>
              </a:buClr>
              <a:buFont typeface="Wingdings" panose="05000000000000000000" pitchFamily="2" charset="2"/>
              <a:buChar char="§"/>
            </a:pPr>
            <a:r>
              <a:rPr lang="ru-RU" altLang="uk-UA" sz="1200"/>
              <a:t> працездатне населення – 236 чол. </a:t>
            </a:r>
          </a:p>
          <a:p>
            <a:pPr>
              <a:buClr>
                <a:srgbClr val="00CC00"/>
              </a:buClr>
              <a:buFont typeface="Wingdings" panose="05000000000000000000" pitchFamily="2" charset="2"/>
              <a:buChar char="§"/>
            </a:pPr>
            <a:r>
              <a:rPr lang="ru-RU" altLang="uk-UA" sz="1200" i="1"/>
              <a:t>Гендерний поділ: 281 жінок, 235 чоловіків</a:t>
            </a:r>
            <a:r>
              <a:rPr lang="ru-RU" altLang="uk-UA" sz="1400" i="1"/>
              <a:t>. </a:t>
            </a:r>
          </a:p>
        </p:txBody>
      </p:sp>
      <p:pic>
        <p:nvPicPr>
          <p:cNvPr id="37896" name="Picture 2" descr="Нормування та оптимізація персоналу: як спланувати оптимальну чисельність  персоналу. Курс у Mike Pritula Academy">
            <a:extLst>
              <a:ext uri="{FF2B5EF4-FFF2-40B4-BE49-F238E27FC236}">
                <a16:creationId xmlns:a16="http://schemas.microsoft.com/office/drawing/2014/main" id="{84B78618-1EB6-9BEB-AE1A-F595D9534D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8875" y="714375"/>
            <a:ext cx="1852613"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Прямоугольник 9">
            <a:extLst>
              <a:ext uri="{FF2B5EF4-FFF2-40B4-BE49-F238E27FC236}">
                <a16:creationId xmlns:a16="http://schemas.microsoft.com/office/drawing/2014/main" id="{5E709062-C905-B7B4-2519-E317AC8F8EDD}"/>
              </a:ext>
            </a:extLst>
          </p:cNvPr>
          <p:cNvSpPr>
            <a:spLocks noChangeArrowheads="1"/>
          </p:cNvSpPr>
          <p:nvPr/>
        </p:nvSpPr>
        <p:spPr bwMode="auto">
          <a:xfrm>
            <a:off x="1285875" y="2143125"/>
            <a:ext cx="7858125" cy="589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Clr>
                <a:srgbClr val="00CC00"/>
              </a:buClr>
              <a:buFont typeface="Wingdings" panose="05000000000000000000" pitchFamily="2" charset="2"/>
              <a:buChar char="Ø"/>
            </a:pPr>
            <a:r>
              <a:rPr lang="ru-RU" altLang="uk-UA" sz="1200" b="1" i="1" dirty="0">
                <a:solidFill>
                  <a:srgbClr val="00CC00"/>
                </a:solidFill>
              </a:rPr>
              <a:t> На </a:t>
            </a:r>
            <a:r>
              <a:rPr lang="ru-RU" altLang="uk-UA" sz="1200" b="1" i="1" dirty="0" err="1">
                <a:solidFill>
                  <a:srgbClr val="00CC00"/>
                </a:solidFill>
              </a:rPr>
              <a:t>території</a:t>
            </a:r>
            <a:r>
              <a:rPr lang="ru-RU" altLang="uk-UA" sz="1200" b="1" i="1" dirty="0">
                <a:solidFill>
                  <a:srgbClr val="00CC00"/>
                </a:solidFill>
              </a:rPr>
              <a:t> округу </a:t>
            </a:r>
            <a:r>
              <a:rPr lang="ru-RU" altLang="uk-UA" sz="1200" b="1" i="1" dirty="0" err="1">
                <a:solidFill>
                  <a:srgbClr val="00CC00"/>
                </a:solidFill>
              </a:rPr>
              <a:t>функціонують</a:t>
            </a:r>
            <a:r>
              <a:rPr lang="ru-RU" altLang="uk-UA" sz="1200" b="1" i="1" dirty="0">
                <a:solidFill>
                  <a:srgbClr val="00CC00"/>
                </a:solidFill>
              </a:rPr>
              <a:t>: </a:t>
            </a:r>
            <a:r>
              <a:rPr lang="ru-RU" altLang="uk-UA" sz="1200" dirty="0" err="1"/>
              <a:t>старостат</a:t>
            </a:r>
            <a:r>
              <a:rPr lang="ru-RU" altLang="uk-UA" sz="1200" dirty="0"/>
              <a:t>, 2 </a:t>
            </a:r>
            <a:r>
              <a:rPr lang="ru-RU" altLang="uk-UA" sz="1200" dirty="0" err="1"/>
              <a:t>бібіліотеки</a:t>
            </a:r>
            <a:r>
              <a:rPr lang="ru-RU" altLang="uk-UA" sz="1200" dirty="0"/>
              <a:t> (</a:t>
            </a:r>
            <a:r>
              <a:rPr lang="ru-RU" altLang="uk-UA" sz="1200" dirty="0" err="1"/>
              <a:t>Новотроїцька</a:t>
            </a:r>
            <a:r>
              <a:rPr lang="ru-RU" altLang="uk-UA" sz="1200" dirty="0"/>
              <a:t> та </a:t>
            </a:r>
            <a:r>
              <a:rPr lang="ru-RU" altLang="uk-UA" sz="1200" dirty="0" err="1"/>
              <a:t>Жовтокручанська</a:t>
            </a:r>
            <a:r>
              <a:rPr lang="ru-RU" altLang="uk-UA" sz="1200" dirty="0"/>
              <a:t>), 3 </a:t>
            </a:r>
            <a:r>
              <a:rPr lang="ru-RU" altLang="uk-UA" sz="1200" dirty="0" err="1"/>
              <a:t>фельдшерські</a:t>
            </a:r>
            <a:r>
              <a:rPr lang="ru-RU" altLang="uk-UA" sz="1200" dirty="0"/>
              <a:t> </a:t>
            </a:r>
            <a:r>
              <a:rPr lang="ru-RU" altLang="uk-UA" sz="1200" dirty="0" err="1"/>
              <a:t>пункти</a:t>
            </a:r>
            <a:r>
              <a:rPr lang="ru-RU" altLang="uk-UA" sz="1200" dirty="0"/>
              <a:t> : </a:t>
            </a:r>
            <a:r>
              <a:rPr lang="ru-RU" altLang="uk-UA" sz="1200" dirty="0" err="1"/>
              <a:t>Новотроїцький</a:t>
            </a:r>
            <a:r>
              <a:rPr lang="ru-RU" altLang="uk-UA" sz="1200" dirty="0"/>
              <a:t>, </a:t>
            </a:r>
            <a:r>
              <a:rPr lang="ru-RU" altLang="uk-UA" sz="1200" dirty="0" err="1"/>
              <a:t>Новорозівський</a:t>
            </a:r>
            <a:r>
              <a:rPr lang="ru-RU" altLang="uk-UA" sz="1200" dirty="0"/>
              <a:t>, </a:t>
            </a:r>
            <a:r>
              <a:rPr lang="ru-RU" altLang="uk-UA" sz="1200" dirty="0" err="1"/>
              <a:t>Жовтокручанський</a:t>
            </a:r>
            <a:r>
              <a:rPr lang="ru-RU" altLang="uk-UA" sz="1200" dirty="0"/>
              <a:t> , 2 </a:t>
            </a:r>
            <a:r>
              <a:rPr lang="ru-RU" altLang="uk-UA" sz="1200" dirty="0" err="1"/>
              <a:t>магазини</a:t>
            </a:r>
            <a:r>
              <a:rPr lang="ru-RU" altLang="uk-UA" sz="1200" dirty="0"/>
              <a:t> (</a:t>
            </a:r>
            <a:r>
              <a:rPr lang="ru-RU" altLang="uk-UA" sz="1200" dirty="0" err="1"/>
              <a:t>Новотроїцьке</a:t>
            </a:r>
            <a:r>
              <a:rPr lang="ru-RU" altLang="uk-UA" sz="1200" dirty="0"/>
              <a:t>, </a:t>
            </a:r>
            <a:r>
              <a:rPr lang="ru-RU" altLang="uk-UA" sz="1200" dirty="0" err="1"/>
              <a:t>Жовта</a:t>
            </a:r>
            <a:r>
              <a:rPr lang="ru-RU" altLang="uk-UA" sz="1200" dirty="0"/>
              <a:t> Круча) та </a:t>
            </a:r>
            <a:r>
              <a:rPr lang="ru-RU" altLang="uk-UA" sz="1200" dirty="0" err="1"/>
              <a:t>виїзна</a:t>
            </a:r>
            <a:r>
              <a:rPr lang="ru-RU" altLang="uk-UA" sz="1200" dirty="0"/>
              <a:t> </a:t>
            </a:r>
            <a:r>
              <a:rPr lang="ru-RU" altLang="uk-UA" sz="1200" dirty="0" err="1"/>
              <a:t>торгівля</a:t>
            </a:r>
            <a:r>
              <a:rPr lang="ru-RU" altLang="uk-UA" sz="1300" dirty="0"/>
              <a:t>.</a:t>
            </a:r>
          </a:p>
          <a:p>
            <a:pPr>
              <a:buClr>
                <a:srgbClr val="00CC00"/>
              </a:buClr>
              <a:buFont typeface="Wingdings" panose="05000000000000000000" pitchFamily="2" charset="2"/>
              <a:buChar char="Ø"/>
            </a:pPr>
            <a:endParaRPr lang="uk-UA" altLang="uk-UA" sz="700" dirty="0"/>
          </a:p>
          <a:p>
            <a:pPr>
              <a:buClr>
                <a:srgbClr val="00CC00"/>
              </a:buClr>
              <a:buFont typeface="Wingdings" panose="05000000000000000000" pitchFamily="2" charset="2"/>
              <a:buChar char="Ø"/>
            </a:pPr>
            <a:r>
              <a:rPr lang="uk-UA" altLang="uk-UA" sz="1300" dirty="0"/>
              <a:t> </a:t>
            </a:r>
            <a:r>
              <a:rPr lang="ru-RU" altLang="uk-UA" sz="1200" dirty="0" err="1"/>
              <a:t>Здійснюють</a:t>
            </a:r>
            <a:r>
              <a:rPr lang="ru-RU" altLang="uk-UA" sz="1200" dirty="0"/>
              <a:t> </a:t>
            </a:r>
            <a:r>
              <a:rPr lang="ru-RU" altLang="uk-UA" sz="1200" dirty="0" err="1"/>
              <a:t>сільськогосподарську</a:t>
            </a:r>
            <a:r>
              <a:rPr lang="ru-RU" altLang="uk-UA" sz="1200" dirty="0"/>
              <a:t> </a:t>
            </a:r>
            <a:r>
              <a:rPr lang="ru-RU" altLang="uk-UA" sz="1200" dirty="0" err="1"/>
              <a:t>діяльність</a:t>
            </a:r>
            <a:r>
              <a:rPr lang="ru-RU" altLang="uk-UA" sz="1200" b="1" i="1" dirty="0"/>
              <a:t>:</a:t>
            </a:r>
            <a:r>
              <a:rPr lang="ru-RU" altLang="uk-UA" sz="1200" dirty="0"/>
              <a:t> 15 </a:t>
            </a:r>
            <a:r>
              <a:rPr lang="ru-RU" altLang="uk-UA" sz="1200" dirty="0" err="1"/>
              <a:t>фермерських</a:t>
            </a:r>
            <a:r>
              <a:rPr lang="ru-RU" altLang="uk-UA" sz="1200" dirty="0"/>
              <a:t> </a:t>
            </a:r>
            <a:r>
              <a:rPr lang="ru-RU" altLang="uk-UA" sz="1200" dirty="0" err="1"/>
              <a:t>господарств</a:t>
            </a:r>
            <a:r>
              <a:rPr lang="ru-RU" altLang="uk-UA" sz="1200" dirty="0"/>
              <a:t>,  3 </a:t>
            </a:r>
            <a:r>
              <a:rPr lang="ru-RU" altLang="uk-UA" sz="1200" dirty="0" err="1"/>
              <a:t>сільськогосподарських</a:t>
            </a:r>
            <a:r>
              <a:rPr lang="ru-RU" altLang="uk-UA" sz="1200" dirty="0"/>
              <a:t> </a:t>
            </a:r>
            <a:r>
              <a:rPr lang="ru-RU" altLang="uk-UA" sz="1200" dirty="0" err="1"/>
              <a:t>товариств</a:t>
            </a:r>
            <a:r>
              <a:rPr lang="ru-RU" altLang="uk-UA" sz="1200" dirty="0"/>
              <a:t> .</a:t>
            </a:r>
          </a:p>
          <a:p>
            <a:pPr>
              <a:buClr>
                <a:srgbClr val="00CC00"/>
              </a:buClr>
              <a:buFont typeface="Wingdings" panose="05000000000000000000" pitchFamily="2" charset="2"/>
              <a:buChar char="Ø"/>
            </a:pPr>
            <a:endParaRPr lang="uk-UA" altLang="uk-UA" sz="700" dirty="0"/>
          </a:p>
          <a:p>
            <a:pPr>
              <a:buClr>
                <a:srgbClr val="00CC00"/>
              </a:buClr>
              <a:buFont typeface="Wingdings" panose="05000000000000000000" pitchFamily="2" charset="2"/>
              <a:buChar char="Ø"/>
            </a:pPr>
            <a:r>
              <a:rPr lang="uk-UA" altLang="uk-UA" sz="1300" dirty="0"/>
              <a:t> </a:t>
            </a:r>
            <a:r>
              <a:rPr lang="ru-RU" altLang="uk-UA" sz="1200" dirty="0" err="1"/>
              <a:t>Ведеться</a:t>
            </a:r>
            <a:r>
              <a:rPr lang="ru-RU" altLang="uk-UA" sz="1200" dirty="0"/>
              <a:t> </a:t>
            </a:r>
            <a:r>
              <a:rPr lang="ru-RU" altLang="uk-UA" sz="1200" dirty="0" err="1"/>
              <a:t>особистий</a:t>
            </a:r>
            <a:r>
              <a:rPr lang="ru-RU" altLang="uk-UA" sz="1200" dirty="0"/>
              <a:t> </a:t>
            </a:r>
            <a:r>
              <a:rPr lang="ru-RU" altLang="uk-UA" sz="1200" dirty="0" err="1"/>
              <a:t>прийом</a:t>
            </a:r>
            <a:r>
              <a:rPr lang="ru-RU" altLang="uk-UA" sz="1200" dirty="0"/>
              <a:t> </a:t>
            </a:r>
            <a:r>
              <a:rPr lang="ru-RU" altLang="uk-UA" sz="1200" dirty="0" err="1"/>
              <a:t>громадян</a:t>
            </a:r>
            <a:r>
              <a:rPr lang="ru-RU" altLang="uk-UA" sz="1200" dirty="0"/>
              <a:t> старостою – </a:t>
            </a:r>
            <a:r>
              <a:rPr lang="ru-RU" altLang="uk-UA" sz="1200" dirty="0" err="1"/>
              <a:t>прийнято</a:t>
            </a:r>
            <a:r>
              <a:rPr lang="ru-RU" altLang="uk-UA" sz="1200" dirty="0"/>
              <a:t> 250 </a:t>
            </a:r>
            <a:r>
              <a:rPr lang="ru-RU" altLang="uk-UA" sz="1200" dirty="0" err="1"/>
              <a:t>чоловік</a:t>
            </a:r>
            <a:endParaRPr lang="ru-RU" altLang="uk-UA" sz="1200" dirty="0"/>
          </a:p>
          <a:p>
            <a:pPr>
              <a:buClr>
                <a:srgbClr val="00CC00"/>
              </a:buClr>
              <a:buFont typeface="Wingdings" panose="05000000000000000000" pitchFamily="2" charset="2"/>
              <a:buChar char="Ø"/>
            </a:pPr>
            <a:endParaRPr lang="uk-UA" altLang="uk-UA" sz="700" dirty="0"/>
          </a:p>
          <a:p>
            <a:pPr>
              <a:buClr>
                <a:srgbClr val="00CC00"/>
              </a:buClr>
              <a:buFont typeface="Wingdings" panose="05000000000000000000" pitchFamily="2" charset="2"/>
              <a:buChar char="Ø"/>
            </a:pPr>
            <a:r>
              <a:rPr lang="uk-UA" altLang="uk-UA" sz="1300" dirty="0"/>
              <a:t> </a:t>
            </a:r>
            <a:r>
              <a:rPr lang="ru-RU" altLang="uk-UA" sz="1200" dirty="0" err="1"/>
              <a:t>Прийнято</a:t>
            </a:r>
            <a:r>
              <a:rPr lang="ru-RU" altLang="uk-UA" sz="1200" dirty="0"/>
              <a:t> </a:t>
            </a:r>
            <a:r>
              <a:rPr lang="ru-RU" altLang="uk-UA" sz="1200" dirty="0" err="1"/>
              <a:t>заяв</a:t>
            </a:r>
            <a:r>
              <a:rPr lang="ru-RU" altLang="uk-UA" sz="1200" dirty="0"/>
              <a:t> та </a:t>
            </a:r>
            <a:r>
              <a:rPr lang="ru-RU" altLang="uk-UA" sz="1200" dirty="0" err="1"/>
              <a:t>звернень</a:t>
            </a:r>
            <a:r>
              <a:rPr lang="ru-RU" altLang="uk-UA" sz="1200" dirty="0"/>
              <a:t> – 5</a:t>
            </a:r>
          </a:p>
          <a:p>
            <a:pPr>
              <a:buClr>
                <a:srgbClr val="00CC00"/>
              </a:buClr>
              <a:buFont typeface="Wingdings" panose="05000000000000000000" pitchFamily="2" charset="2"/>
              <a:buChar char="Ø"/>
            </a:pPr>
            <a:endParaRPr lang="uk-UA" altLang="uk-UA" sz="700" dirty="0"/>
          </a:p>
          <a:p>
            <a:pPr>
              <a:buClr>
                <a:srgbClr val="00CC00"/>
              </a:buClr>
              <a:buFont typeface="Wingdings" panose="05000000000000000000" pitchFamily="2" charset="2"/>
              <a:buChar char="Ø"/>
            </a:pPr>
            <a:r>
              <a:rPr lang="uk-UA" altLang="uk-UA" sz="1300" dirty="0"/>
              <a:t> </a:t>
            </a:r>
            <a:r>
              <a:rPr lang="ru-RU" altLang="uk-UA" sz="1200" dirty="0"/>
              <a:t>Видано </a:t>
            </a:r>
            <a:r>
              <a:rPr lang="ru-RU" altLang="uk-UA" sz="1200" dirty="0" err="1"/>
              <a:t>довідок</a:t>
            </a:r>
            <a:r>
              <a:rPr lang="ru-RU" altLang="uk-UA" sz="1200" dirty="0"/>
              <a:t> – 215</a:t>
            </a:r>
          </a:p>
          <a:p>
            <a:pPr>
              <a:buClr>
                <a:srgbClr val="00CC00"/>
              </a:buClr>
              <a:buFont typeface="Wingdings" panose="05000000000000000000" pitchFamily="2" charset="2"/>
              <a:buChar char="Ø"/>
            </a:pPr>
            <a:endParaRPr lang="uk-UA" altLang="uk-UA" sz="700" dirty="0"/>
          </a:p>
          <a:p>
            <a:pPr>
              <a:buClr>
                <a:srgbClr val="00CC00"/>
              </a:buClr>
              <a:buFont typeface="Wingdings" panose="05000000000000000000" pitchFamily="2" charset="2"/>
              <a:buChar char="Ø"/>
            </a:pPr>
            <a:r>
              <a:rPr lang="ru-RU" altLang="uk-UA" sz="1200" dirty="0"/>
              <a:t> </a:t>
            </a:r>
            <a:r>
              <a:rPr lang="ru-RU" altLang="uk-UA" sz="1200" dirty="0" err="1"/>
              <a:t>Складено</a:t>
            </a:r>
            <a:r>
              <a:rPr lang="ru-RU" altLang="uk-UA" sz="1200" dirty="0"/>
              <a:t> </a:t>
            </a:r>
            <a:r>
              <a:rPr lang="ru-RU" altLang="uk-UA" sz="1200" dirty="0" err="1"/>
              <a:t>заповітів</a:t>
            </a:r>
            <a:r>
              <a:rPr lang="ru-RU" altLang="uk-UA" sz="1200" dirty="0"/>
              <a:t> та </a:t>
            </a:r>
            <a:r>
              <a:rPr lang="ru-RU" altLang="uk-UA" sz="1200" dirty="0" err="1"/>
              <a:t>інших</a:t>
            </a:r>
            <a:r>
              <a:rPr lang="ru-RU" altLang="uk-UA" sz="1200" dirty="0"/>
              <a:t> </a:t>
            </a:r>
            <a:r>
              <a:rPr lang="ru-RU" altLang="uk-UA" sz="1200" dirty="0" err="1"/>
              <a:t>видів</a:t>
            </a:r>
            <a:r>
              <a:rPr lang="ru-RU" altLang="uk-UA" sz="1200" dirty="0"/>
              <a:t> </a:t>
            </a:r>
            <a:r>
              <a:rPr lang="ru-RU" altLang="uk-UA" sz="1200" dirty="0" err="1"/>
              <a:t>нотаріальних</a:t>
            </a:r>
            <a:r>
              <a:rPr lang="ru-RU" altLang="uk-UA" sz="1200" dirty="0"/>
              <a:t> </a:t>
            </a:r>
            <a:r>
              <a:rPr lang="ru-RU" altLang="uk-UA" sz="1200" dirty="0" err="1"/>
              <a:t>дій</a:t>
            </a:r>
            <a:r>
              <a:rPr lang="ru-RU" altLang="uk-UA" sz="1200" dirty="0"/>
              <a:t> –   45</a:t>
            </a:r>
          </a:p>
          <a:p>
            <a:pPr>
              <a:buClr>
                <a:srgbClr val="00CC00"/>
              </a:buClr>
              <a:buFont typeface="Wingdings" panose="05000000000000000000" pitchFamily="2" charset="2"/>
              <a:buChar char="Ø"/>
            </a:pPr>
            <a:endParaRPr lang="uk-UA" altLang="uk-UA" sz="700" dirty="0"/>
          </a:p>
          <a:p>
            <a:pPr>
              <a:buClr>
                <a:srgbClr val="00CC00"/>
              </a:buClr>
              <a:buFont typeface="Wingdings" panose="05000000000000000000" pitchFamily="2" charset="2"/>
              <a:buChar char="Ø"/>
            </a:pPr>
            <a:r>
              <a:rPr lang="uk-UA" altLang="uk-UA" sz="1300" dirty="0"/>
              <a:t> </a:t>
            </a:r>
            <a:r>
              <a:rPr lang="ru-RU" altLang="uk-UA" sz="1200" dirty="0" err="1"/>
              <a:t>Затверджено</a:t>
            </a:r>
            <a:r>
              <a:rPr lang="ru-RU" altLang="uk-UA" sz="1200" dirty="0"/>
              <a:t> </a:t>
            </a:r>
            <a:r>
              <a:rPr lang="ru-RU" altLang="uk-UA" sz="1200" dirty="0" err="1"/>
              <a:t>різного</a:t>
            </a:r>
            <a:r>
              <a:rPr lang="ru-RU" altLang="uk-UA" sz="1200" dirty="0"/>
              <a:t> виду </a:t>
            </a:r>
            <a:r>
              <a:rPr lang="ru-RU" altLang="uk-UA" sz="1200" dirty="0" err="1"/>
              <a:t>актів</a:t>
            </a:r>
            <a:r>
              <a:rPr lang="ru-RU" altLang="uk-UA" sz="1200" dirty="0"/>
              <a:t>, </a:t>
            </a:r>
            <a:r>
              <a:rPr lang="ru-RU" altLang="uk-UA" sz="1200" dirty="0" err="1"/>
              <a:t>щодо</a:t>
            </a:r>
            <a:r>
              <a:rPr lang="ru-RU" altLang="uk-UA" sz="1200" dirty="0"/>
              <a:t> </a:t>
            </a:r>
            <a:r>
              <a:rPr lang="ru-RU" altLang="uk-UA" sz="1200" dirty="0" err="1"/>
              <a:t>забезпечення</a:t>
            </a:r>
            <a:r>
              <a:rPr lang="ru-RU" altLang="uk-UA" sz="1200" dirty="0"/>
              <a:t> </a:t>
            </a:r>
            <a:r>
              <a:rPr lang="ru-RU" altLang="uk-UA" sz="1200" dirty="0" err="1"/>
              <a:t>соціального</a:t>
            </a:r>
            <a:r>
              <a:rPr lang="ru-RU" altLang="uk-UA" sz="1200" dirty="0"/>
              <a:t> </a:t>
            </a:r>
            <a:r>
              <a:rPr lang="ru-RU" altLang="uk-UA" sz="1200" dirty="0" err="1"/>
              <a:t>захисту</a:t>
            </a:r>
            <a:r>
              <a:rPr lang="ru-RU" altLang="uk-UA" sz="1200" dirty="0"/>
              <a:t> </a:t>
            </a:r>
            <a:r>
              <a:rPr lang="ru-RU" altLang="uk-UA" sz="1200" dirty="0" err="1"/>
              <a:t>населення</a:t>
            </a:r>
            <a:r>
              <a:rPr lang="ru-RU" altLang="uk-UA" sz="1200" dirty="0"/>
              <a:t> – 4</a:t>
            </a:r>
          </a:p>
          <a:p>
            <a:pPr>
              <a:buClr>
                <a:srgbClr val="00CC00"/>
              </a:buClr>
              <a:buFont typeface="Wingdings" panose="05000000000000000000" pitchFamily="2" charset="2"/>
              <a:buChar char="Ø"/>
            </a:pPr>
            <a:endParaRPr lang="uk-UA" altLang="uk-UA" sz="700" dirty="0"/>
          </a:p>
          <a:p>
            <a:pPr>
              <a:buClr>
                <a:srgbClr val="00CC00"/>
              </a:buClr>
              <a:buFont typeface="Wingdings" panose="05000000000000000000" pitchFamily="2" charset="2"/>
              <a:buChar char="Ø"/>
            </a:pPr>
            <a:r>
              <a:rPr lang="uk-UA" altLang="uk-UA" sz="1300" dirty="0"/>
              <a:t>  </a:t>
            </a:r>
            <a:r>
              <a:rPr lang="ru-RU" altLang="uk-UA" sz="1200" dirty="0" err="1"/>
              <a:t>Складено</a:t>
            </a:r>
            <a:r>
              <a:rPr lang="ru-RU" altLang="uk-UA" sz="1200" dirty="0"/>
              <a:t> </a:t>
            </a:r>
            <a:r>
              <a:rPr lang="ru-RU" altLang="uk-UA" sz="1200" dirty="0" err="1"/>
              <a:t>листів</a:t>
            </a:r>
            <a:r>
              <a:rPr lang="ru-RU" altLang="uk-UA" sz="1200" dirty="0"/>
              <a:t> до </a:t>
            </a:r>
            <a:r>
              <a:rPr lang="ru-RU" altLang="uk-UA" sz="1200" dirty="0" err="1"/>
              <a:t>підприємств</a:t>
            </a:r>
            <a:r>
              <a:rPr lang="ru-RU" altLang="uk-UA" sz="1200" dirty="0"/>
              <a:t> та </a:t>
            </a:r>
            <a:r>
              <a:rPr lang="ru-RU" altLang="uk-UA" sz="1200" dirty="0" err="1"/>
              <a:t>установ</a:t>
            </a:r>
            <a:r>
              <a:rPr lang="ru-RU" altLang="uk-UA" sz="1200" dirty="0"/>
              <a:t> – 171</a:t>
            </a:r>
          </a:p>
          <a:p>
            <a:pPr>
              <a:buClr>
                <a:srgbClr val="00CC00"/>
              </a:buClr>
              <a:buFont typeface="Wingdings" panose="05000000000000000000" pitchFamily="2" charset="2"/>
              <a:buChar char="Ø"/>
            </a:pPr>
            <a:endParaRPr lang="uk-UA" altLang="uk-UA" sz="800" dirty="0"/>
          </a:p>
          <a:p>
            <a:pPr>
              <a:buClr>
                <a:srgbClr val="00CC00"/>
              </a:buClr>
              <a:buFont typeface="Wingdings" panose="05000000000000000000" pitchFamily="2" charset="2"/>
              <a:buChar char="Ø"/>
            </a:pPr>
            <a:r>
              <a:rPr lang="uk-UA" altLang="uk-UA" sz="1300" dirty="0"/>
              <a:t> </a:t>
            </a:r>
            <a:r>
              <a:rPr lang="uk-UA" altLang="en-US" sz="1200" dirty="0"/>
              <a:t>Продовжується робота по контролю для запобігання незаконної вирубки  лісосмуг</a:t>
            </a:r>
            <a:endParaRPr lang="ru-RU" altLang="uk-UA" sz="1200" dirty="0"/>
          </a:p>
          <a:p>
            <a:pPr>
              <a:buClr>
                <a:srgbClr val="00CC00"/>
              </a:buClr>
              <a:buFont typeface="Wingdings" panose="05000000000000000000" pitchFamily="2" charset="2"/>
              <a:buChar char="Ø"/>
            </a:pPr>
            <a:endParaRPr lang="uk-UA" altLang="uk-UA" sz="800" dirty="0"/>
          </a:p>
          <a:p>
            <a:pPr>
              <a:buClr>
                <a:srgbClr val="00CC00"/>
              </a:buClr>
              <a:buFont typeface="Wingdings" panose="05000000000000000000" pitchFamily="2" charset="2"/>
              <a:buChar char="Ø"/>
            </a:pPr>
            <a:r>
              <a:rPr lang="uk-UA" altLang="uk-UA" sz="1300" dirty="0"/>
              <a:t> </a:t>
            </a:r>
            <a:r>
              <a:rPr lang="uk-UA" altLang="en-US" sz="1200" dirty="0"/>
              <a:t>Організовано </a:t>
            </a:r>
            <a:r>
              <a:rPr lang="uk-UA" altLang="en-US" sz="1200" dirty="0" err="1"/>
              <a:t>грейдерування</a:t>
            </a:r>
            <a:r>
              <a:rPr lang="uk-UA" altLang="en-US" sz="1200" dirty="0"/>
              <a:t> провулків та вулиць,  </a:t>
            </a:r>
            <a:r>
              <a:rPr lang="uk-UA" altLang="en-US" sz="1200" dirty="0" err="1"/>
              <a:t>грейдерування</a:t>
            </a:r>
            <a:r>
              <a:rPr lang="uk-UA" altLang="en-US" sz="1200" dirty="0"/>
              <a:t> узбіччя дороги  в </a:t>
            </a:r>
            <a:r>
              <a:rPr lang="uk-UA" altLang="en-US" sz="1200" dirty="0" err="1"/>
              <a:t>с.Жовта</a:t>
            </a:r>
            <a:r>
              <a:rPr lang="uk-UA" altLang="en-US" sz="1200" dirty="0"/>
              <a:t> Круча з водовідведенням, підгортання </a:t>
            </a:r>
            <a:r>
              <a:rPr lang="uk-UA" altLang="en-US" sz="1200" dirty="0" err="1"/>
              <a:t>сміттезвалищ</a:t>
            </a:r>
            <a:r>
              <a:rPr lang="uk-UA" altLang="en-US" sz="1200" dirty="0"/>
              <a:t> в </a:t>
            </a:r>
            <a:r>
              <a:rPr lang="uk-UA" altLang="en-US" sz="1200" dirty="0" err="1"/>
              <a:t>с.Новотроїцьке</a:t>
            </a:r>
            <a:r>
              <a:rPr lang="uk-UA" altLang="en-US" sz="1200" dirty="0"/>
              <a:t>, облаштування ями для сміття в </a:t>
            </a:r>
            <a:r>
              <a:rPr lang="uk-UA" altLang="en-US" sz="1200" dirty="0" err="1"/>
              <a:t>с.Жовта</a:t>
            </a:r>
            <a:r>
              <a:rPr lang="uk-UA" altLang="en-US" sz="1200" dirty="0"/>
              <a:t> Круча, обкошування узбіччя доріг та території кладовищ, благоустрій територій біля пам’ятників загиблих воїнів та меморіального комплексу.</a:t>
            </a:r>
            <a:r>
              <a:rPr lang="uk-UA" altLang="uk-UA" sz="1200" dirty="0"/>
              <a:t>.</a:t>
            </a:r>
          </a:p>
          <a:p>
            <a:pPr>
              <a:buClr>
                <a:srgbClr val="00CC00"/>
              </a:buClr>
              <a:buFont typeface="Wingdings" panose="05000000000000000000" pitchFamily="2" charset="2"/>
              <a:buChar char="Ø"/>
            </a:pPr>
            <a:endParaRPr lang="ru-RU" altLang="uk-UA" sz="1300" dirty="0"/>
          </a:p>
          <a:p>
            <a:pPr>
              <a:buClr>
                <a:srgbClr val="00CC00"/>
              </a:buClr>
              <a:buFont typeface="Wingdings" panose="05000000000000000000" pitchFamily="2" charset="2"/>
              <a:buChar char="Ø"/>
            </a:pPr>
            <a:endParaRPr lang="ru-RU" altLang="uk-UA" sz="1400" dirty="0"/>
          </a:p>
          <a:p>
            <a:pPr>
              <a:buFont typeface="Wingdings" panose="05000000000000000000" pitchFamily="2" charset="2"/>
              <a:buChar char="Ø"/>
            </a:pPr>
            <a:endParaRPr lang="uk-UA" altLang="uk-UA" sz="1200" dirty="0"/>
          </a:p>
          <a:p>
            <a:pPr>
              <a:buFont typeface="Wingdings" panose="05000000000000000000" pitchFamily="2" charset="2"/>
              <a:buChar char="Ø"/>
            </a:pPr>
            <a:endParaRPr lang="uk-UA" altLang="uk-UA" sz="1200" dirty="0"/>
          </a:p>
          <a:p>
            <a:pPr>
              <a:buFont typeface="Wingdings" panose="05000000000000000000" pitchFamily="2" charset="2"/>
              <a:buChar char="Ø"/>
            </a:pPr>
            <a:endParaRPr lang="uk-UA" altLang="uk-UA" dirty="0"/>
          </a:p>
          <a:p>
            <a:pPr>
              <a:buFont typeface="Wingdings" panose="05000000000000000000" pitchFamily="2" charset="2"/>
              <a:buChar char="Ø"/>
            </a:pPr>
            <a:endParaRPr lang="ru-RU" altLang="uk-UA" dirty="0"/>
          </a:p>
          <a:p>
            <a:pPr>
              <a:buFont typeface="Wingdings" panose="05000000000000000000" pitchFamily="2" charset="2"/>
              <a:buChar char="Ø"/>
            </a:pPr>
            <a:endParaRPr lang="uk-UA" altLang="uk-UA" dirty="0"/>
          </a:p>
          <a:p>
            <a:pPr>
              <a:buFont typeface="Wingdings" panose="05000000000000000000" pitchFamily="2" charset="2"/>
              <a:buChar char="Ø"/>
            </a:pPr>
            <a:endParaRPr lang="ru-RU" altLang="uk-UA" dirty="0"/>
          </a:p>
        </p:txBody>
      </p:sp>
      <p:sp>
        <p:nvSpPr>
          <p:cNvPr id="37898" name="Прямоугольник 18">
            <a:extLst>
              <a:ext uri="{FF2B5EF4-FFF2-40B4-BE49-F238E27FC236}">
                <a16:creationId xmlns:a16="http://schemas.microsoft.com/office/drawing/2014/main" id="{B4E135EA-41F1-FF56-4E97-44151F83BD98}"/>
              </a:ext>
            </a:extLst>
          </p:cNvPr>
          <p:cNvSpPr>
            <a:spLocks noChangeArrowheads="1"/>
          </p:cNvSpPr>
          <p:nvPr/>
        </p:nvSpPr>
        <p:spPr bwMode="auto">
          <a:xfrm>
            <a:off x="1357313" y="6072188"/>
            <a:ext cx="76438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uk-UA" sz="1200" b="1" dirty="0" err="1">
                <a:solidFill>
                  <a:srgbClr val="00CC00"/>
                </a:solidFill>
              </a:rPr>
              <a:t>Грошову</a:t>
            </a:r>
            <a:r>
              <a:rPr lang="ru-RU" altLang="uk-UA" sz="1200" b="1" dirty="0">
                <a:solidFill>
                  <a:srgbClr val="00CC00"/>
                </a:solidFill>
              </a:rPr>
              <a:t> </a:t>
            </a:r>
            <a:r>
              <a:rPr lang="ru-RU" altLang="uk-UA" sz="1200" b="1" dirty="0" err="1">
                <a:solidFill>
                  <a:srgbClr val="00CC00"/>
                </a:solidFill>
              </a:rPr>
              <a:t>допомогу</a:t>
            </a:r>
            <a:r>
              <a:rPr lang="ru-RU" altLang="uk-UA" sz="1200" b="1" dirty="0">
                <a:solidFill>
                  <a:srgbClr val="00CC00"/>
                </a:solidFill>
              </a:rPr>
              <a:t> для </a:t>
            </a:r>
            <a:r>
              <a:rPr lang="ru-RU" altLang="uk-UA" sz="1200" b="1" dirty="0" err="1">
                <a:solidFill>
                  <a:srgbClr val="00CC00"/>
                </a:solidFill>
              </a:rPr>
              <a:t>придбання</a:t>
            </a:r>
            <a:r>
              <a:rPr lang="ru-RU" altLang="uk-UA" sz="1200" b="1" dirty="0">
                <a:solidFill>
                  <a:srgbClr val="00CC00"/>
                </a:solidFill>
              </a:rPr>
              <a:t> </a:t>
            </a:r>
            <a:r>
              <a:rPr lang="ru-RU" altLang="uk-UA" sz="1200" b="1" dirty="0" err="1">
                <a:solidFill>
                  <a:srgbClr val="00CC00"/>
                </a:solidFill>
              </a:rPr>
              <a:t>паливної</a:t>
            </a:r>
            <a:r>
              <a:rPr lang="ru-RU" altLang="uk-UA" sz="1200" b="1" dirty="0">
                <a:solidFill>
                  <a:srgbClr val="00CC00"/>
                </a:solidFill>
              </a:rPr>
              <a:t> </a:t>
            </a:r>
            <a:r>
              <a:rPr lang="ru-RU" altLang="uk-UA" sz="1200" b="1" dirty="0" err="1">
                <a:solidFill>
                  <a:srgbClr val="00CC00"/>
                </a:solidFill>
              </a:rPr>
              <a:t>деревини</a:t>
            </a:r>
            <a:r>
              <a:rPr lang="ru-RU" altLang="uk-UA" sz="1200" b="1" dirty="0">
                <a:solidFill>
                  <a:srgbClr val="00CC00"/>
                </a:solidFill>
              </a:rPr>
              <a:t> </a:t>
            </a:r>
            <a:r>
              <a:rPr lang="ru-RU" altLang="uk-UA" sz="1200" b="1" dirty="0"/>
              <a:t>( 19400 </a:t>
            </a:r>
            <a:r>
              <a:rPr lang="ru-RU" altLang="uk-UA" sz="1200" b="1" dirty="0" err="1"/>
              <a:t>тис.грн</a:t>
            </a:r>
            <a:r>
              <a:rPr lang="ru-RU" altLang="uk-UA" sz="1200" b="1" dirty="0"/>
              <a:t>) </a:t>
            </a:r>
            <a:r>
              <a:rPr lang="ru-RU" altLang="uk-UA" sz="1200" b="1" dirty="0" err="1"/>
              <a:t>отримали</a:t>
            </a:r>
            <a:r>
              <a:rPr lang="ru-RU" altLang="uk-UA" sz="1200" b="1" dirty="0"/>
              <a:t> </a:t>
            </a:r>
            <a:r>
              <a:rPr lang="ru-RU" altLang="uk-UA" sz="1200" b="1" dirty="0">
                <a:solidFill>
                  <a:srgbClr val="00CC00"/>
                </a:solidFill>
              </a:rPr>
              <a:t>– </a:t>
            </a:r>
            <a:r>
              <a:rPr lang="ru-RU" altLang="uk-UA" sz="1600" b="1" dirty="0">
                <a:solidFill>
                  <a:srgbClr val="00CC00"/>
                </a:solidFill>
              </a:rPr>
              <a:t>220</a:t>
            </a:r>
            <a:r>
              <a:rPr lang="ru-RU" altLang="uk-UA" sz="1200" b="1" dirty="0">
                <a:solidFill>
                  <a:srgbClr val="00CC00"/>
                </a:solidFill>
              </a:rPr>
              <a:t> </a:t>
            </a:r>
            <a:r>
              <a:rPr lang="ru-RU" altLang="uk-UA" sz="1200" b="1" dirty="0" err="1"/>
              <a:t>домогосподарств</a:t>
            </a:r>
            <a:endParaRPr lang="uk-UA" altLang="uk-UA" sz="1200" b="1" i="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3">
            <a:extLst>
              <a:ext uri="{FF2B5EF4-FFF2-40B4-BE49-F238E27FC236}">
                <a16:creationId xmlns:a16="http://schemas.microsoft.com/office/drawing/2014/main" id="{C3F77CCB-E6A3-8EF6-6A1E-0D000503E8D0}"/>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CFE39743-BD41-B5DC-DB83-D977D7C39D6A}"/>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38916" name="Picture 6" descr="E:\Рисунок1-removebg-preview (1).png">
            <a:extLst>
              <a:ext uri="{FF2B5EF4-FFF2-40B4-BE49-F238E27FC236}">
                <a16:creationId xmlns:a16="http://schemas.microsoft.com/office/drawing/2014/main" id="{535E5EBD-1F00-DAD0-076C-A7E2984C82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Штриховая стрелка вправо 7">
            <a:extLst>
              <a:ext uri="{FF2B5EF4-FFF2-40B4-BE49-F238E27FC236}">
                <a16:creationId xmlns:a16="http://schemas.microsoft.com/office/drawing/2014/main" id="{17112D2C-2219-5709-2738-BF9A1FEEE863}"/>
              </a:ext>
            </a:extLst>
          </p:cNvPr>
          <p:cNvSpPr/>
          <p:nvPr/>
        </p:nvSpPr>
        <p:spPr>
          <a:xfrm>
            <a:off x="2571750" y="0"/>
            <a:ext cx="6572250"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400" b="1" dirty="0" err="1"/>
              <a:t>Новотроїцький</a:t>
            </a:r>
            <a:r>
              <a:rPr lang="ru-RU" sz="2400" b="1" dirty="0"/>
              <a:t> </a:t>
            </a:r>
            <a:r>
              <a:rPr lang="ru-RU" sz="2400" b="1" dirty="0" err="1"/>
              <a:t>старостинський</a:t>
            </a:r>
            <a:r>
              <a:rPr lang="ru-RU" sz="2400" b="1" dirty="0"/>
              <a:t> округ №4</a:t>
            </a:r>
            <a:endParaRPr lang="ru-RU" sz="2400" dirty="0"/>
          </a:p>
        </p:txBody>
      </p:sp>
      <p:sp>
        <p:nvSpPr>
          <p:cNvPr id="38918" name="Rectangle 1">
            <a:extLst>
              <a:ext uri="{FF2B5EF4-FFF2-40B4-BE49-F238E27FC236}">
                <a16:creationId xmlns:a16="http://schemas.microsoft.com/office/drawing/2014/main" id="{7BD741A1-7711-C61B-1E84-D761E24D51FC}"/>
              </a:ext>
            </a:extLst>
          </p:cNvPr>
          <p:cNvSpPr>
            <a:spLocks noChangeArrowheads="1"/>
          </p:cNvSpPr>
          <p:nvPr/>
        </p:nvSpPr>
        <p:spPr bwMode="auto">
          <a:xfrm>
            <a:off x="1476375" y="908050"/>
            <a:ext cx="7343775"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buClr>
                <a:srgbClr val="52C265"/>
              </a:buClr>
              <a:buFont typeface="Wingdings" panose="05000000000000000000" pitchFamily="2" charset="2"/>
              <a:buChar char="Ø"/>
            </a:pPr>
            <a:r>
              <a:rPr lang="uk-UA" altLang="en-US" sz="1400" b="1" i="1" dirty="0">
                <a:cs typeface="Times New Roman" panose="02020603050405020304" pitchFamily="18" charset="0"/>
              </a:rPr>
              <a:t> В березні 2025 року волонтерська група  Новотроїцького </a:t>
            </a:r>
            <a:r>
              <a:rPr lang="uk-UA" altLang="en-US" sz="1400" b="1" i="1" dirty="0" err="1">
                <a:cs typeface="Times New Roman" panose="02020603050405020304" pitchFamily="18" charset="0"/>
              </a:rPr>
              <a:t>старостинського</a:t>
            </a:r>
            <a:r>
              <a:rPr lang="uk-UA" altLang="en-US" sz="1400" b="1" i="1" dirty="0">
                <a:cs typeface="Times New Roman" panose="02020603050405020304" pitchFamily="18" charset="0"/>
              </a:rPr>
              <a:t> округу  на чолі з Лілією </a:t>
            </a:r>
            <a:r>
              <a:rPr lang="uk-UA" altLang="en-US" sz="1400" b="1" i="1" dirty="0" err="1">
                <a:cs typeface="Times New Roman" panose="02020603050405020304" pitchFamily="18" charset="0"/>
              </a:rPr>
              <a:t>Стовбінською</a:t>
            </a:r>
            <a:r>
              <a:rPr lang="uk-UA" altLang="en-US" sz="1400" b="1" i="1" dirty="0">
                <a:cs typeface="Times New Roman" panose="02020603050405020304" pitchFamily="18" charset="0"/>
              </a:rPr>
              <a:t> за сприяння неурядової організації </a:t>
            </a:r>
            <a:r>
              <a:rPr lang="uk-UA" altLang="en-US" sz="1400" b="1" i="1" dirty="0" err="1">
                <a:cs typeface="Times New Roman" panose="02020603050405020304" pitchFamily="18" charset="0"/>
              </a:rPr>
              <a:t>Аcted</a:t>
            </a:r>
            <a:r>
              <a:rPr lang="uk-UA" altLang="en-US" sz="1400" b="1" i="1" dirty="0">
                <a:cs typeface="Times New Roman" panose="02020603050405020304" pitchFamily="18" charset="0"/>
              </a:rPr>
              <a:t>  та Комишуваської селищної ради реалізувала </a:t>
            </a:r>
            <a:r>
              <a:rPr lang="uk-UA" altLang="en-US" sz="1400" b="1" i="1" dirty="0" err="1">
                <a:cs typeface="Times New Roman" panose="02020603050405020304" pitchFamily="18" charset="0"/>
              </a:rPr>
              <a:t>проєкт</a:t>
            </a:r>
            <a:r>
              <a:rPr lang="uk-UA" altLang="en-US" sz="1400" b="1" i="1" dirty="0">
                <a:cs typeface="Times New Roman" panose="02020603050405020304" pitchFamily="18" charset="0"/>
              </a:rPr>
              <a:t> зі створення багатофункціонального  громадського простору на базі сільської бібліотеки.</a:t>
            </a:r>
          </a:p>
          <a:p>
            <a:pPr algn="just">
              <a:buFont typeface="Wingdings" panose="05000000000000000000" pitchFamily="2" charset="2"/>
              <a:buChar char="v"/>
            </a:pPr>
            <a:r>
              <a:rPr lang="uk-UA" altLang="en-US" sz="1400" dirty="0">
                <a:cs typeface="Times New Roman" panose="02020603050405020304" pitchFamily="18" charset="0"/>
              </a:rPr>
              <a:t> За грантові кошти було проведено заміну віконних блоків та дверей пошкоджених внаслідок збройної агресії, закуплено меблі, еко-обігрівачі  та оргтехніку для надання якісних послуг населенню.</a:t>
            </a:r>
          </a:p>
          <a:p>
            <a:pPr algn="just">
              <a:buFont typeface="Wingdings" panose="05000000000000000000" pitchFamily="2" charset="2"/>
              <a:buChar char="v"/>
            </a:pPr>
            <a:r>
              <a:rPr lang="uk-UA" altLang="en-US" sz="1400" dirty="0">
                <a:cs typeface="Times New Roman" panose="02020603050405020304" pitchFamily="18" charset="0"/>
              </a:rPr>
              <a:t> Комишуваська селищна рада профінансувала  ремонт, а саме : оздоблення стелі та стін, закупівля лінолеуму та оплату праці спеціалістів.</a:t>
            </a:r>
          </a:p>
          <a:p>
            <a:pPr algn="just">
              <a:buFont typeface="Wingdings" panose="05000000000000000000" pitchFamily="2" charset="2"/>
              <a:buChar char="v"/>
            </a:pPr>
            <a:r>
              <a:rPr lang="uk-UA" altLang="en-US" sz="1400" dirty="0">
                <a:cs typeface="Times New Roman" panose="02020603050405020304" pitchFamily="18" charset="0"/>
              </a:rPr>
              <a:t> Завдяки спільним зусиллям громадський простір повністю  функціонує та виконує поставлені цілі. Населенню доступна допомога в цифровій освіті, </a:t>
            </a:r>
            <a:r>
              <a:rPr lang="uk-UA" altLang="en-US" sz="1400" dirty="0" err="1">
                <a:cs typeface="Times New Roman" panose="02020603050405020304" pitchFamily="18" charset="0"/>
              </a:rPr>
              <a:t>психо</a:t>
            </a:r>
            <a:r>
              <a:rPr lang="uk-UA" altLang="en-US" sz="1400" dirty="0">
                <a:cs typeface="Times New Roman" panose="02020603050405020304" pitchFamily="18" charset="0"/>
              </a:rPr>
              <a:t>-соціальна та рекреаційна підтримка, а також проводяться майстер-класи та групові зустрічі на яких висвітлюються важливі питання.</a:t>
            </a:r>
            <a:endParaRPr lang="uk-UA" altLang="en-US" sz="1400" dirty="0"/>
          </a:p>
        </p:txBody>
      </p:sp>
      <p:sp>
        <p:nvSpPr>
          <p:cNvPr id="38919" name="Прямоугольник 11">
            <a:extLst>
              <a:ext uri="{FF2B5EF4-FFF2-40B4-BE49-F238E27FC236}">
                <a16:creationId xmlns:a16="http://schemas.microsoft.com/office/drawing/2014/main" id="{E9255873-FB8C-D6E2-2598-12609D8D943B}"/>
              </a:ext>
            </a:extLst>
          </p:cNvPr>
          <p:cNvSpPr>
            <a:spLocks noChangeArrowheads="1"/>
          </p:cNvSpPr>
          <p:nvPr/>
        </p:nvSpPr>
        <p:spPr bwMode="auto">
          <a:xfrm>
            <a:off x="1547813" y="3933825"/>
            <a:ext cx="7272337"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buClr>
                <a:srgbClr val="52C265"/>
              </a:buClr>
              <a:buFont typeface="Wingdings" panose="05000000000000000000" pitchFamily="2" charset="2"/>
              <a:buChar char="Ø"/>
            </a:pPr>
            <a:r>
              <a:rPr lang="uk-UA" altLang="en-US" sz="1400" b="1" i="1" dirty="0"/>
              <a:t> В рамках </a:t>
            </a:r>
            <a:r>
              <a:rPr lang="uk-UA" altLang="en-US" sz="1400" b="1" i="1" dirty="0" err="1"/>
              <a:t>Мемарандуму</a:t>
            </a:r>
            <a:r>
              <a:rPr lang="uk-UA" altLang="en-US" sz="1400" b="1" i="1" dirty="0"/>
              <a:t>, укладеного між Комишуваської селищною радою та БФ Карітас, у травні місяці 2025 року в адмінбудинку Новотроїцького </a:t>
            </a:r>
            <a:r>
              <a:rPr lang="uk-UA" altLang="en-US" sz="1400" b="1" i="1" dirty="0" err="1"/>
              <a:t>старостинського</a:t>
            </a:r>
            <a:r>
              <a:rPr lang="uk-UA" altLang="en-US" sz="1400" b="1" i="1" dirty="0"/>
              <a:t> округу в </a:t>
            </a:r>
            <a:r>
              <a:rPr lang="uk-UA" altLang="en-US" sz="1400" b="1" i="1" dirty="0" err="1"/>
              <a:t>межаї</a:t>
            </a:r>
            <a:r>
              <a:rPr lang="uk-UA" altLang="en-US" sz="1400" b="1" i="1" dirty="0"/>
              <a:t> проекту, реалізованого Карітас Запоріжжя за підтримки Карітас України та Уряду Норвегії, для мешканців прифронтових сіл громади були встановлені як благодійна допомога фільтрувальна станція та пункт забору питної води.</a:t>
            </a:r>
          </a:p>
          <a:p>
            <a:pPr algn="just"/>
            <a:endParaRPr lang="uk-UA" altLang="en-US" sz="1400" b="1" i="1" dirty="0"/>
          </a:p>
          <a:p>
            <a:pPr algn="just"/>
            <a:r>
              <a:rPr lang="uk-UA" altLang="en-US" sz="1400" b="1" i="1" dirty="0"/>
              <a:t> </a:t>
            </a:r>
            <a:r>
              <a:rPr lang="uk-UA" altLang="en-US" sz="1400" dirty="0"/>
              <a:t>Все обладнання було передано громаді безкоштовно та не передбачає жодної плати з боку населення на користь благодійного фонду</a:t>
            </a:r>
            <a:endParaRPr lang="ru-RU" altLang="en-US" sz="1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3">
            <a:extLst>
              <a:ext uri="{FF2B5EF4-FFF2-40B4-BE49-F238E27FC236}">
                <a16:creationId xmlns:a16="http://schemas.microsoft.com/office/drawing/2014/main" id="{1EA6EF86-E817-BBC8-B274-AB493B6C1A36}"/>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5183A4AC-33F4-AA6E-BFC3-45FD8489E462}"/>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39940" name="Picture 6" descr="E:\Рисунок1-removebg-preview (1).png">
            <a:extLst>
              <a:ext uri="{FF2B5EF4-FFF2-40B4-BE49-F238E27FC236}">
                <a16:creationId xmlns:a16="http://schemas.microsoft.com/office/drawing/2014/main" id="{9A8062D6-62B4-4865-199D-7D56BC3F63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Штриховая стрелка вправо 7">
            <a:extLst>
              <a:ext uri="{FF2B5EF4-FFF2-40B4-BE49-F238E27FC236}">
                <a16:creationId xmlns:a16="http://schemas.microsoft.com/office/drawing/2014/main" id="{0595CDF8-9297-990A-832A-97780D90629C}"/>
              </a:ext>
            </a:extLst>
          </p:cNvPr>
          <p:cNvSpPr/>
          <p:nvPr/>
        </p:nvSpPr>
        <p:spPr>
          <a:xfrm>
            <a:off x="2571750" y="0"/>
            <a:ext cx="6572250"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400" b="1" dirty="0" err="1"/>
              <a:t>Новояковлівський</a:t>
            </a:r>
            <a:r>
              <a:rPr lang="ru-RU" sz="2400" b="1" dirty="0"/>
              <a:t> </a:t>
            </a:r>
            <a:r>
              <a:rPr lang="ru-RU" sz="2400" b="1" dirty="0" err="1"/>
              <a:t>старостинський</a:t>
            </a:r>
            <a:r>
              <a:rPr lang="ru-RU" sz="2400" b="1" dirty="0"/>
              <a:t> округ №5</a:t>
            </a:r>
            <a:endParaRPr lang="ru-RU" sz="2400" dirty="0"/>
          </a:p>
        </p:txBody>
      </p:sp>
      <p:sp>
        <p:nvSpPr>
          <p:cNvPr id="39942" name="Прямоугольник 5">
            <a:extLst>
              <a:ext uri="{FF2B5EF4-FFF2-40B4-BE49-F238E27FC236}">
                <a16:creationId xmlns:a16="http://schemas.microsoft.com/office/drawing/2014/main" id="{703A4E99-E653-3A77-900E-124326F26E48}"/>
              </a:ext>
            </a:extLst>
          </p:cNvPr>
          <p:cNvSpPr>
            <a:spLocks noChangeArrowheads="1"/>
          </p:cNvSpPr>
          <p:nvPr/>
        </p:nvSpPr>
        <p:spPr bwMode="auto">
          <a:xfrm>
            <a:off x="1357313" y="714375"/>
            <a:ext cx="1604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uk-UA" sz="1400"/>
              <a:t>Площа – 6212 .0 га</a:t>
            </a:r>
          </a:p>
        </p:txBody>
      </p:sp>
      <p:sp>
        <p:nvSpPr>
          <p:cNvPr id="39943" name="Прямоугольник 8">
            <a:extLst>
              <a:ext uri="{FF2B5EF4-FFF2-40B4-BE49-F238E27FC236}">
                <a16:creationId xmlns:a16="http://schemas.microsoft.com/office/drawing/2014/main" id="{B4D16219-7F50-27F9-AB1C-AE46F8C4B4E2}"/>
              </a:ext>
            </a:extLst>
          </p:cNvPr>
          <p:cNvSpPr>
            <a:spLocks noChangeArrowheads="1"/>
          </p:cNvSpPr>
          <p:nvPr/>
        </p:nvSpPr>
        <p:spPr bwMode="auto">
          <a:xfrm>
            <a:off x="3635375" y="714375"/>
            <a:ext cx="57943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uk-UA" sz="1200"/>
              <a:t>Чисельність населення </a:t>
            </a:r>
            <a:r>
              <a:rPr lang="ru-RU" altLang="uk-UA" sz="1200" b="1">
                <a:solidFill>
                  <a:srgbClr val="00CC00"/>
                </a:solidFill>
              </a:rPr>
              <a:t>– 217 чол</a:t>
            </a:r>
            <a:r>
              <a:rPr lang="ru-RU" altLang="uk-UA" sz="1200"/>
              <a:t>, </a:t>
            </a:r>
            <a:r>
              <a:rPr lang="uk-UA" altLang="en-US" sz="1200"/>
              <a:t>на кінець 2025 року -46 чоловік</a:t>
            </a:r>
            <a:endParaRPr lang="ru-RU" altLang="uk-UA" sz="1200"/>
          </a:p>
          <a:p>
            <a:r>
              <a:rPr lang="ru-RU" altLang="uk-UA" sz="1200"/>
              <a:t> з них на території проживають: </a:t>
            </a:r>
          </a:p>
          <a:p>
            <a:pPr>
              <a:buClr>
                <a:srgbClr val="00CC00"/>
              </a:buClr>
              <a:buFont typeface="Wingdings" panose="05000000000000000000" pitchFamily="2" charset="2"/>
              <a:buChar char="§"/>
            </a:pPr>
            <a:r>
              <a:rPr lang="ru-RU" altLang="uk-UA" sz="1200"/>
              <a:t> </a:t>
            </a:r>
            <a:r>
              <a:rPr lang="uk-UA" altLang="en-US" sz="1200"/>
              <a:t>в тому числі: в с. Новояковлівка - 13 осіб, с. Запасне -3 осіб, с. Магдалинівка-27 осіб, с. Новобойківське -3 особи.</a:t>
            </a:r>
          </a:p>
          <a:p>
            <a:r>
              <a:rPr lang="uk-UA" altLang="en-US" sz="1200"/>
              <a:t>Пенсіонерів-118 чоловік  на початку року  , на кінець – 21 чоловік   людей похилого віку 60+(Магдалинівка 12, Запасне – 2 , Новобойківське – 2, Новояковлівка -5 )</a:t>
            </a:r>
            <a:endParaRPr lang="ru-RU" altLang="en-US" sz="1200"/>
          </a:p>
          <a:p>
            <a:r>
              <a:rPr lang="uk-UA" altLang="en-US" sz="1200"/>
              <a:t> На кінець 2025 року   дітей  віком 0-18 років на території немає. </a:t>
            </a:r>
          </a:p>
          <a:p>
            <a:r>
              <a:rPr lang="uk-UA" altLang="en-US" sz="1200"/>
              <a:t>працездатне населення – 25 чоловік .</a:t>
            </a:r>
            <a:endParaRPr lang="ru-RU" altLang="en-US" sz="1200"/>
          </a:p>
          <a:p>
            <a:r>
              <a:rPr lang="uk-UA" altLang="en-US" sz="1200"/>
              <a:t>Гендерний  поділ -  17 жінок , 29 чоловіків .</a:t>
            </a:r>
            <a:endParaRPr lang="ru-RU" altLang="en-US" sz="1200"/>
          </a:p>
          <a:p>
            <a:pPr>
              <a:buClr>
                <a:srgbClr val="00CC00"/>
              </a:buClr>
              <a:buFont typeface="Wingdings" panose="05000000000000000000" pitchFamily="2" charset="2"/>
              <a:buChar char="§"/>
            </a:pPr>
            <a:endParaRPr lang="ru-RU" altLang="uk-UA" sz="1200" i="1"/>
          </a:p>
        </p:txBody>
      </p:sp>
      <p:pic>
        <p:nvPicPr>
          <p:cNvPr id="39944" name="Picture 2" descr="Нормування та оптимізація персоналу: як спланувати оптимальну чисельність  персоналу. Курс у Mike Pritula Academy">
            <a:extLst>
              <a:ext uri="{FF2B5EF4-FFF2-40B4-BE49-F238E27FC236}">
                <a16:creationId xmlns:a16="http://schemas.microsoft.com/office/drawing/2014/main" id="{BB6C888E-15AF-8DDA-5125-201C2AED20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1052736"/>
            <a:ext cx="1495425"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Прямоугольник 11">
            <a:extLst>
              <a:ext uri="{FF2B5EF4-FFF2-40B4-BE49-F238E27FC236}">
                <a16:creationId xmlns:a16="http://schemas.microsoft.com/office/drawing/2014/main" id="{E4B6EB3C-4903-C9B4-72CC-3EDC8C8DE359}"/>
              </a:ext>
            </a:extLst>
          </p:cNvPr>
          <p:cNvSpPr>
            <a:spLocks noChangeArrowheads="1"/>
          </p:cNvSpPr>
          <p:nvPr/>
        </p:nvSpPr>
        <p:spPr bwMode="auto">
          <a:xfrm>
            <a:off x="1476375" y="2565400"/>
            <a:ext cx="7199313"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Clr>
                <a:srgbClr val="00CC00"/>
              </a:buClr>
              <a:buFont typeface="Wingdings" panose="05000000000000000000" pitchFamily="2" charset="2"/>
              <a:buChar char="Ø"/>
            </a:pPr>
            <a:r>
              <a:rPr lang="uk-UA" altLang="uk-UA" sz="1400"/>
              <a:t> </a:t>
            </a:r>
            <a:r>
              <a:rPr lang="ru-RU" altLang="uk-UA" sz="1400"/>
              <a:t>Ведеться особистий прийом громадян старостою – прийнято 237 чоловік</a:t>
            </a:r>
          </a:p>
          <a:p>
            <a:pPr>
              <a:buClr>
                <a:srgbClr val="00CC00"/>
              </a:buClr>
              <a:buFont typeface="Wingdings" panose="05000000000000000000" pitchFamily="2" charset="2"/>
              <a:buChar char="Ø"/>
            </a:pPr>
            <a:endParaRPr lang="uk-UA" altLang="uk-UA" sz="1400"/>
          </a:p>
          <a:p>
            <a:pPr>
              <a:buClr>
                <a:srgbClr val="00CC00"/>
              </a:buClr>
              <a:buFont typeface="Wingdings" panose="05000000000000000000" pitchFamily="2" charset="2"/>
              <a:buChar char="Ø"/>
            </a:pPr>
            <a:r>
              <a:rPr lang="uk-UA" altLang="uk-UA" sz="1400"/>
              <a:t> </a:t>
            </a:r>
            <a:r>
              <a:rPr lang="ru-RU" altLang="uk-UA" sz="1400"/>
              <a:t>Прийнято заяв та звернень – 0</a:t>
            </a:r>
          </a:p>
          <a:p>
            <a:pPr>
              <a:buClr>
                <a:srgbClr val="00CC00"/>
              </a:buClr>
              <a:buFont typeface="Wingdings" panose="05000000000000000000" pitchFamily="2" charset="2"/>
              <a:buChar char="Ø"/>
            </a:pPr>
            <a:endParaRPr lang="uk-UA" altLang="uk-UA" sz="1400"/>
          </a:p>
          <a:p>
            <a:pPr>
              <a:buClr>
                <a:srgbClr val="00CC00"/>
              </a:buClr>
              <a:buFont typeface="Wingdings" panose="05000000000000000000" pitchFamily="2" charset="2"/>
              <a:buChar char="Ø"/>
            </a:pPr>
            <a:r>
              <a:rPr lang="uk-UA" altLang="uk-UA" sz="1400"/>
              <a:t> </a:t>
            </a:r>
            <a:r>
              <a:rPr lang="ru-RU" altLang="uk-UA" sz="1400"/>
              <a:t>Видано довідок – 211, характеристик - 2</a:t>
            </a:r>
          </a:p>
          <a:p>
            <a:pPr>
              <a:buClr>
                <a:srgbClr val="00CC00"/>
              </a:buClr>
              <a:buFont typeface="Wingdings" panose="05000000000000000000" pitchFamily="2" charset="2"/>
              <a:buChar char="Ø"/>
            </a:pPr>
            <a:endParaRPr lang="uk-UA" altLang="uk-UA" sz="1400"/>
          </a:p>
          <a:p>
            <a:pPr>
              <a:buClr>
                <a:srgbClr val="00CC00"/>
              </a:buClr>
              <a:buFont typeface="Wingdings" panose="05000000000000000000" pitchFamily="2" charset="2"/>
              <a:buChar char="Ø"/>
            </a:pPr>
            <a:r>
              <a:rPr lang="ru-RU" altLang="uk-UA" sz="1400"/>
              <a:t> Складено заповітів та інших видів нотаріальних дій –   5 заповітів та 18 довіреностей</a:t>
            </a:r>
          </a:p>
          <a:p>
            <a:pPr>
              <a:buClr>
                <a:srgbClr val="00CC00"/>
              </a:buClr>
              <a:buFont typeface="Wingdings" panose="05000000000000000000" pitchFamily="2" charset="2"/>
              <a:buChar char="Ø"/>
            </a:pPr>
            <a:endParaRPr lang="uk-UA" altLang="uk-UA" sz="1400"/>
          </a:p>
          <a:p>
            <a:pPr>
              <a:buClr>
                <a:srgbClr val="00CC00"/>
              </a:buClr>
              <a:buFont typeface="Wingdings" panose="05000000000000000000" pitchFamily="2" charset="2"/>
              <a:buChar char="Ø"/>
            </a:pPr>
            <a:r>
              <a:rPr lang="uk-UA" altLang="uk-UA" sz="1400"/>
              <a:t> </a:t>
            </a:r>
            <a:r>
              <a:rPr lang="ru-RU" altLang="uk-UA" sz="1400"/>
              <a:t>Затверджено різного виду актів, щодо забезпечення соціального захисту населення – 18</a:t>
            </a:r>
          </a:p>
          <a:p>
            <a:pPr>
              <a:buClr>
                <a:srgbClr val="00CC00"/>
              </a:buClr>
              <a:buFont typeface="Wingdings" panose="05000000000000000000" pitchFamily="2" charset="2"/>
              <a:buChar char="Ø"/>
            </a:pPr>
            <a:endParaRPr lang="uk-UA" altLang="uk-UA" sz="1400"/>
          </a:p>
          <a:p>
            <a:pPr>
              <a:buClr>
                <a:srgbClr val="00CC00"/>
              </a:buClr>
              <a:buFont typeface="Wingdings" panose="05000000000000000000" pitchFamily="2" charset="2"/>
              <a:buChar char="Ø"/>
            </a:pPr>
            <a:r>
              <a:rPr lang="uk-UA" altLang="uk-UA" sz="1400"/>
              <a:t>  </a:t>
            </a:r>
            <a:r>
              <a:rPr lang="ru-RU" altLang="uk-UA" sz="1400"/>
              <a:t>Складено листів до підприємств та установ – 114</a:t>
            </a:r>
          </a:p>
          <a:p>
            <a:pPr>
              <a:buClr>
                <a:srgbClr val="00CC00"/>
              </a:buClr>
              <a:buFont typeface="Wingdings" panose="05000000000000000000" pitchFamily="2" charset="2"/>
              <a:buChar char="Ø"/>
            </a:pPr>
            <a:endParaRPr lang="uk-UA" altLang="uk-UA" sz="1000"/>
          </a:p>
        </p:txBody>
      </p:sp>
      <p:sp>
        <p:nvSpPr>
          <p:cNvPr id="10" name="Прямоугольник 18">
            <a:extLst>
              <a:ext uri="{FF2B5EF4-FFF2-40B4-BE49-F238E27FC236}">
                <a16:creationId xmlns:a16="http://schemas.microsoft.com/office/drawing/2014/main" id="{B4E135EA-41F1-FF56-4E97-44151F83BD98}"/>
              </a:ext>
            </a:extLst>
          </p:cNvPr>
          <p:cNvSpPr>
            <a:spLocks noChangeArrowheads="1"/>
          </p:cNvSpPr>
          <p:nvPr/>
        </p:nvSpPr>
        <p:spPr bwMode="auto">
          <a:xfrm>
            <a:off x="1500188" y="5301208"/>
            <a:ext cx="76438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uk-UA" sz="1200" b="1" dirty="0" err="1">
                <a:solidFill>
                  <a:srgbClr val="00CC00"/>
                </a:solidFill>
              </a:rPr>
              <a:t>Грошову</a:t>
            </a:r>
            <a:r>
              <a:rPr lang="ru-RU" altLang="uk-UA" sz="1200" b="1" dirty="0">
                <a:solidFill>
                  <a:srgbClr val="00CC00"/>
                </a:solidFill>
              </a:rPr>
              <a:t> </a:t>
            </a:r>
            <a:r>
              <a:rPr lang="ru-RU" altLang="uk-UA" sz="1200" b="1" dirty="0" err="1">
                <a:solidFill>
                  <a:srgbClr val="00CC00"/>
                </a:solidFill>
              </a:rPr>
              <a:t>допомогу</a:t>
            </a:r>
            <a:r>
              <a:rPr lang="ru-RU" altLang="uk-UA" sz="1200" b="1" dirty="0">
                <a:solidFill>
                  <a:srgbClr val="00CC00"/>
                </a:solidFill>
              </a:rPr>
              <a:t> для </a:t>
            </a:r>
            <a:r>
              <a:rPr lang="ru-RU" altLang="uk-UA" sz="1200" b="1" dirty="0" err="1">
                <a:solidFill>
                  <a:srgbClr val="00CC00"/>
                </a:solidFill>
              </a:rPr>
              <a:t>придбання</a:t>
            </a:r>
            <a:r>
              <a:rPr lang="ru-RU" altLang="uk-UA" sz="1200" b="1" dirty="0">
                <a:solidFill>
                  <a:srgbClr val="00CC00"/>
                </a:solidFill>
              </a:rPr>
              <a:t> </a:t>
            </a:r>
            <a:r>
              <a:rPr lang="ru-RU" altLang="uk-UA" sz="1200" b="1" dirty="0" err="1">
                <a:solidFill>
                  <a:srgbClr val="00CC00"/>
                </a:solidFill>
              </a:rPr>
              <a:t>паливної</a:t>
            </a:r>
            <a:r>
              <a:rPr lang="ru-RU" altLang="uk-UA" sz="1200" b="1" dirty="0">
                <a:solidFill>
                  <a:srgbClr val="00CC00"/>
                </a:solidFill>
              </a:rPr>
              <a:t> </a:t>
            </a:r>
            <a:r>
              <a:rPr lang="ru-RU" altLang="uk-UA" sz="1200" b="1" dirty="0" err="1">
                <a:solidFill>
                  <a:srgbClr val="00CC00"/>
                </a:solidFill>
              </a:rPr>
              <a:t>деревини</a:t>
            </a:r>
            <a:r>
              <a:rPr lang="ru-RU" altLang="uk-UA" sz="1200" b="1" dirty="0">
                <a:solidFill>
                  <a:srgbClr val="00CC00"/>
                </a:solidFill>
              </a:rPr>
              <a:t> </a:t>
            </a:r>
            <a:r>
              <a:rPr lang="ru-RU" altLang="uk-UA" sz="1200" b="1" dirty="0"/>
              <a:t>( 19400 </a:t>
            </a:r>
            <a:r>
              <a:rPr lang="ru-RU" altLang="uk-UA" sz="1200" b="1" dirty="0" err="1"/>
              <a:t>тис.грн</a:t>
            </a:r>
            <a:r>
              <a:rPr lang="ru-RU" altLang="uk-UA" sz="1200" b="1" dirty="0"/>
              <a:t>) </a:t>
            </a:r>
            <a:r>
              <a:rPr lang="ru-RU" altLang="uk-UA" sz="1200" b="1" dirty="0" err="1"/>
              <a:t>отримали</a:t>
            </a:r>
            <a:r>
              <a:rPr lang="ru-RU" altLang="uk-UA" sz="1200" b="1" dirty="0"/>
              <a:t> </a:t>
            </a:r>
            <a:r>
              <a:rPr lang="ru-RU" altLang="uk-UA" sz="1200" b="1" dirty="0">
                <a:solidFill>
                  <a:srgbClr val="00CC00"/>
                </a:solidFill>
              </a:rPr>
              <a:t>–   </a:t>
            </a:r>
            <a:r>
              <a:rPr lang="ru-RU" altLang="uk-UA" sz="1600" b="1" dirty="0">
                <a:solidFill>
                  <a:srgbClr val="00CC00"/>
                </a:solidFill>
              </a:rPr>
              <a:t>110</a:t>
            </a:r>
            <a:r>
              <a:rPr lang="ru-RU" altLang="uk-UA" sz="1200" b="1" dirty="0">
                <a:solidFill>
                  <a:srgbClr val="00CC00"/>
                </a:solidFill>
              </a:rPr>
              <a:t>   </a:t>
            </a:r>
            <a:r>
              <a:rPr lang="ru-RU" altLang="uk-UA" sz="1200" b="1" dirty="0" err="1"/>
              <a:t>домогосподарств</a:t>
            </a:r>
            <a:endParaRPr lang="uk-UA" altLang="uk-UA" sz="1200" b="1" i="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id="{7B261044-4FED-9F58-D3F8-29C1768E5973}"/>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023DC670-F892-B5D0-BCC6-36B7E3AF5B43}"/>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40964" name="Picture 6" descr="E:\Рисунок1-removebg-preview (1).png">
            <a:extLst>
              <a:ext uri="{FF2B5EF4-FFF2-40B4-BE49-F238E27FC236}">
                <a16:creationId xmlns:a16="http://schemas.microsoft.com/office/drawing/2014/main" id="{5C494839-1F6F-C033-D989-9109E4C456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Штриховая стрелка вправо 7">
            <a:extLst>
              <a:ext uri="{FF2B5EF4-FFF2-40B4-BE49-F238E27FC236}">
                <a16:creationId xmlns:a16="http://schemas.microsoft.com/office/drawing/2014/main" id="{48E6C0A5-BDA1-EB46-8146-5B9807F323B2}"/>
              </a:ext>
            </a:extLst>
          </p:cNvPr>
          <p:cNvSpPr/>
          <p:nvPr/>
        </p:nvSpPr>
        <p:spPr>
          <a:xfrm>
            <a:off x="2571750" y="0"/>
            <a:ext cx="6572250"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400" b="1" dirty="0" err="1"/>
              <a:t>Щасливський</a:t>
            </a:r>
            <a:r>
              <a:rPr lang="ru-RU" sz="2400" b="1" dirty="0"/>
              <a:t> </a:t>
            </a:r>
            <a:r>
              <a:rPr lang="ru-RU" sz="2400" b="1" dirty="0" err="1"/>
              <a:t>старостинський</a:t>
            </a:r>
            <a:r>
              <a:rPr lang="ru-RU" sz="2400" b="1" dirty="0"/>
              <a:t> округ №6</a:t>
            </a:r>
            <a:endParaRPr lang="ru-RU" sz="2400" dirty="0"/>
          </a:p>
        </p:txBody>
      </p:sp>
      <p:sp>
        <p:nvSpPr>
          <p:cNvPr id="40966" name="Прямоугольник 5">
            <a:extLst>
              <a:ext uri="{FF2B5EF4-FFF2-40B4-BE49-F238E27FC236}">
                <a16:creationId xmlns:a16="http://schemas.microsoft.com/office/drawing/2014/main" id="{1F6F742C-49E3-65CF-A049-28BD1461A097}"/>
              </a:ext>
            </a:extLst>
          </p:cNvPr>
          <p:cNvSpPr>
            <a:spLocks noChangeArrowheads="1"/>
          </p:cNvSpPr>
          <p:nvPr/>
        </p:nvSpPr>
        <p:spPr bwMode="auto">
          <a:xfrm>
            <a:off x="1357313" y="714375"/>
            <a:ext cx="1700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uk-UA" sz="1400"/>
              <a:t>Площа – </a:t>
            </a:r>
            <a:r>
              <a:rPr lang="uk-UA" altLang="uk-UA" sz="1400"/>
              <a:t>5722,00 га.</a:t>
            </a:r>
            <a:endParaRPr lang="ru-RU" altLang="uk-UA" sz="1400"/>
          </a:p>
        </p:txBody>
      </p:sp>
      <p:sp>
        <p:nvSpPr>
          <p:cNvPr id="40967" name="Прямоугольник 8">
            <a:extLst>
              <a:ext uri="{FF2B5EF4-FFF2-40B4-BE49-F238E27FC236}">
                <a16:creationId xmlns:a16="http://schemas.microsoft.com/office/drawing/2014/main" id="{AB67CF3E-FE9E-1380-55EC-DA7717F686E4}"/>
              </a:ext>
            </a:extLst>
          </p:cNvPr>
          <p:cNvSpPr>
            <a:spLocks noChangeArrowheads="1"/>
          </p:cNvSpPr>
          <p:nvPr/>
        </p:nvSpPr>
        <p:spPr bwMode="auto">
          <a:xfrm>
            <a:off x="4357688" y="714375"/>
            <a:ext cx="507206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uk-UA" sz="1200"/>
              <a:t>Чисельність населення </a:t>
            </a:r>
            <a:r>
              <a:rPr lang="ru-RU" altLang="uk-UA" sz="1200" b="1">
                <a:solidFill>
                  <a:srgbClr val="00CC00"/>
                </a:solidFill>
              </a:rPr>
              <a:t>– 611 чол</a:t>
            </a:r>
            <a:r>
              <a:rPr lang="ru-RU" altLang="uk-UA" sz="1200"/>
              <a:t>, (Фактично проживаючі) - 412</a:t>
            </a:r>
          </a:p>
          <a:p>
            <a:r>
              <a:rPr lang="ru-RU" altLang="uk-UA" sz="1200"/>
              <a:t> з них на території проживають: </a:t>
            </a:r>
          </a:p>
          <a:p>
            <a:pPr>
              <a:buClr>
                <a:srgbClr val="00CC00"/>
              </a:buClr>
              <a:buFont typeface="Wingdings" panose="05000000000000000000" pitchFamily="2" charset="2"/>
              <a:buChar char="§"/>
            </a:pPr>
            <a:r>
              <a:rPr lang="ru-RU" altLang="uk-UA" sz="1200"/>
              <a:t> пенсіонерів 161 чол, </a:t>
            </a:r>
          </a:p>
          <a:p>
            <a:pPr>
              <a:buClr>
                <a:srgbClr val="00CC00"/>
              </a:buClr>
              <a:buFont typeface="Wingdings" panose="05000000000000000000" pitchFamily="2" charset="2"/>
              <a:buChar char="§"/>
            </a:pPr>
            <a:r>
              <a:rPr lang="ru-RU" altLang="uk-UA" sz="1200"/>
              <a:t> діти до 18 років – 37чол,</a:t>
            </a:r>
          </a:p>
          <a:p>
            <a:pPr>
              <a:buClr>
                <a:srgbClr val="00CC00"/>
              </a:buClr>
              <a:buFont typeface="Wingdings" panose="05000000000000000000" pitchFamily="2" charset="2"/>
              <a:buChar char="§"/>
            </a:pPr>
            <a:r>
              <a:rPr lang="ru-RU" altLang="uk-UA" sz="1200"/>
              <a:t> діти шкільного віку – 28 чол, </a:t>
            </a:r>
          </a:p>
          <a:p>
            <a:pPr>
              <a:buClr>
                <a:srgbClr val="00CC00"/>
              </a:buClr>
              <a:buFont typeface="Wingdings" panose="05000000000000000000" pitchFamily="2" charset="2"/>
              <a:buChar char="§"/>
            </a:pPr>
            <a:r>
              <a:rPr lang="ru-RU" altLang="uk-UA" sz="1200"/>
              <a:t> працездатне населення – 214 чол. </a:t>
            </a:r>
          </a:p>
          <a:p>
            <a:pPr>
              <a:buClr>
                <a:srgbClr val="00CC00"/>
              </a:buClr>
              <a:buFont typeface="Wingdings" panose="05000000000000000000" pitchFamily="2" charset="2"/>
              <a:buChar char="§"/>
            </a:pPr>
            <a:r>
              <a:rPr lang="ru-RU" altLang="uk-UA" sz="1200" i="1"/>
              <a:t>Гендерний поділ: 212 жінок, 200 чоловіків</a:t>
            </a:r>
            <a:r>
              <a:rPr lang="ru-RU" altLang="uk-UA" sz="1400" i="1"/>
              <a:t>. </a:t>
            </a:r>
          </a:p>
        </p:txBody>
      </p:sp>
      <p:pic>
        <p:nvPicPr>
          <p:cNvPr id="40968" name="Picture 2" descr="Нормування та оптимізація персоналу: як спланувати оптимальну чисельність  персоналу. Курс у Mike Pritula Academy">
            <a:extLst>
              <a:ext uri="{FF2B5EF4-FFF2-40B4-BE49-F238E27FC236}">
                <a16:creationId xmlns:a16="http://schemas.microsoft.com/office/drawing/2014/main" id="{CEACEECD-481D-8FAF-A439-DC6C90B0D0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1750" y="642938"/>
            <a:ext cx="1852613"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Прямоугольник 9">
            <a:extLst>
              <a:ext uri="{FF2B5EF4-FFF2-40B4-BE49-F238E27FC236}">
                <a16:creationId xmlns:a16="http://schemas.microsoft.com/office/drawing/2014/main" id="{09D9E9E1-61CC-A698-AF63-C2B03256FBF4}"/>
              </a:ext>
            </a:extLst>
          </p:cNvPr>
          <p:cNvSpPr>
            <a:spLocks noChangeArrowheads="1"/>
          </p:cNvSpPr>
          <p:nvPr/>
        </p:nvSpPr>
        <p:spPr bwMode="auto">
          <a:xfrm>
            <a:off x="1214438" y="2071688"/>
            <a:ext cx="753427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Clr>
                <a:srgbClr val="00CC00"/>
              </a:buClr>
              <a:buFont typeface="Wingdings" panose="05000000000000000000" pitchFamily="2" charset="2"/>
              <a:buChar char="Ø"/>
            </a:pPr>
            <a:r>
              <a:rPr lang="ru-RU" altLang="uk-UA" sz="1200" b="1" i="1">
                <a:solidFill>
                  <a:srgbClr val="00CC00"/>
                </a:solidFill>
              </a:rPr>
              <a:t> На території округу функціонують: </a:t>
            </a:r>
            <a:r>
              <a:rPr lang="ru-RU" altLang="uk-UA" sz="1200"/>
              <a:t>старостат, Щасливський ФП та пункт здоров’я Новомихайлівського ФП в селищі Калинівка, які надають медичну допомогу населенню наших сіл. Щасливська сільська бібліотека, яка обслуговує населення с.Щасливе та с-ще Калинівка.  </a:t>
            </a:r>
          </a:p>
          <a:p>
            <a:pPr>
              <a:buClr>
                <a:srgbClr val="00CC00"/>
              </a:buClr>
              <a:buFont typeface="Wingdings" panose="05000000000000000000" pitchFamily="2" charset="2"/>
              <a:buChar char="Ø"/>
            </a:pPr>
            <a:endParaRPr lang="uk-UA" altLang="uk-UA" sz="700"/>
          </a:p>
          <a:p>
            <a:pPr>
              <a:buClr>
                <a:srgbClr val="00CC00"/>
              </a:buClr>
              <a:buFont typeface="Wingdings" panose="05000000000000000000" pitchFamily="2" charset="2"/>
              <a:buChar char="Ø"/>
            </a:pPr>
            <a:r>
              <a:rPr lang="uk-UA" altLang="uk-UA" sz="1300"/>
              <a:t> </a:t>
            </a:r>
            <a:r>
              <a:rPr lang="ru-RU" altLang="uk-UA" sz="1300"/>
              <a:t>Здійснюють сільськогосподарську діяльність -17 підприємство</a:t>
            </a:r>
          </a:p>
          <a:p>
            <a:pPr>
              <a:buClr>
                <a:srgbClr val="00CC00"/>
              </a:buClr>
              <a:buFont typeface="Wingdings" panose="05000000000000000000" pitchFamily="2" charset="2"/>
              <a:buChar char="Ø"/>
            </a:pPr>
            <a:endParaRPr lang="uk-UA" altLang="uk-UA" sz="700"/>
          </a:p>
          <a:p>
            <a:pPr>
              <a:buClr>
                <a:srgbClr val="00CC00"/>
              </a:buClr>
              <a:buFont typeface="Wingdings" panose="05000000000000000000" pitchFamily="2" charset="2"/>
              <a:buChar char="Ø"/>
            </a:pPr>
            <a:r>
              <a:rPr lang="uk-UA" altLang="uk-UA" sz="1300"/>
              <a:t> </a:t>
            </a:r>
            <a:r>
              <a:rPr lang="ru-RU" altLang="uk-UA" sz="1300"/>
              <a:t>Ведеться особистий прийом громадян старостою – прийнято 237 чоловік</a:t>
            </a:r>
          </a:p>
          <a:p>
            <a:pPr>
              <a:buClr>
                <a:srgbClr val="00CC00"/>
              </a:buClr>
              <a:buFont typeface="Wingdings" panose="05000000000000000000" pitchFamily="2" charset="2"/>
              <a:buChar char="Ø"/>
            </a:pPr>
            <a:endParaRPr lang="uk-UA" altLang="uk-UA" sz="700"/>
          </a:p>
          <a:p>
            <a:pPr>
              <a:buClr>
                <a:srgbClr val="00CC00"/>
              </a:buClr>
              <a:buFont typeface="Wingdings" panose="05000000000000000000" pitchFamily="2" charset="2"/>
              <a:buChar char="Ø"/>
            </a:pPr>
            <a:r>
              <a:rPr lang="uk-UA" altLang="uk-UA" sz="1300"/>
              <a:t> </a:t>
            </a:r>
            <a:r>
              <a:rPr lang="ru-RU" altLang="uk-UA" sz="1300"/>
              <a:t>Прийнято заяв та звернень – 0</a:t>
            </a:r>
          </a:p>
          <a:p>
            <a:pPr>
              <a:buClr>
                <a:srgbClr val="00CC00"/>
              </a:buClr>
              <a:buFont typeface="Wingdings" panose="05000000000000000000" pitchFamily="2" charset="2"/>
              <a:buChar char="Ø"/>
            </a:pPr>
            <a:endParaRPr lang="uk-UA" altLang="uk-UA" sz="700"/>
          </a:p>
          <a:p>
            <a:pPr>
              <a:buClr>
                <a:srgbClr val="00CC00"/>
              </a:buClr>
              <a:buFont typeface="Wingdings" panose="05000000000000000000" pitchFamily="2" charset="2"/>
              <a:buChar char="Ø"/>
            </a:pPr>
            <a:r>
              <a:rPr lang="uk-UA" altLang="uk-UA" sz="1300"/>
              <a:t> </a:t>
            </a:r>
            <a:r>
              <a:rPr lang="ru-RU" altLang="uk-UA" sz="1300"/>
              <a:t>Видано довідок – 211, характеристик - 2</a:t>
            </a:r>
          </a:p>
          <a:p>
            <a:pPr>
              <a:buClr>
                <a:srgbClr val="00CC00"/>
              </a:buClr>
              <a:buFont typeface="Wingdings" panose="05000000000000000000" pitchFamily="2" charset="2"/>
              <a:buChar char="Ø"/>
            </a:pPr>
            <a:endParaRPr lang="uk-UA" altLang="uk-UA" sz="700"/>
          </a:p>
          <a:p>
            <a:pPr>
              <a:buClr>
                <a:srgbClr val="00CC00"/>
              </a:buClr>
              <a:buFont typeface="Wingdings" panose="05000000000000000000" pitchFamily="2" charset="2"/>
              <a:buChar char="Ø"/>
            </a:pPr>
            <a:r>
              <a:rPr lang="ru-RU" altLang="uk-UA" sz="1300"/>
              <a:t> Складено заповітів та інших видів нотаріальних дій –   5 заповітів та 18 довіреностей</a:t>
            </a:r>
          </a:p>
          <a:p>
            <a:pPr>
              <a:buClr>
                <a:srgbClr val="00CC00"/>
              </a:buClr>
              <a:buFont typeface="Wingdings" panose="05000000000000000000" pitchFamily="2" charset="2"/>
              <a:buChar char="Ø"/>
            </a:pPr>
            <a:endParaRPr lang="uk-UA" altLang="uk-UA" sz="700"/>
          </a:p>
          <a:p>
            <a:pPr>
              <a:buClr>
                <a:srgbClr val="00CC00"/>
              </a:buClr>
              <a:buFont typeface="Wingdings" panose="05000000000000000000" pitchFamily="2" charset="2"/>
              <a:buChar char="Ø"/>
            </a:pPr>
            <a:r>
              <a:rPr lang="uk-UA" altLang="uk-UA" sz="1300"/>
              <a:t> </a:t>
            </a:r>
            <a:r>
              <a:rPr lang="ru-RU" altLang="uk-UA" sz="1300"/>
              <a:t>Затверджено різного виду актів, щодо забезпечення соціального захисту населення – 18</a:t>
            </a:r>
          </a:p>
          <a:p>
            <a:pPr>
              <a:buClr>
                <a:srgbClr val="00CC00"/>
              </a:buClr>
              <a:buFont typeface="Wingdings" panose="05000000000000000000" pitchFamily="2" charset="2"/>
              <a:buChar char="Ø"/>
            </a:pPr>
            <a:endParaRPr lang="uk-UA" altLang="uk-UA" sz="700"/>
          </a:p>
          <a:p>
            <a:pPr>
              <a:buClr>
                <a:srgbClr val="00CC00"/>
              </a:buClr>
              <a:buFont typeface="Wingdings" panose="05000000000000000000" pitchFamily="2" charset="2"/>
              <a:buChar char="Ø"/>
            </a:pPr>
            <a:r>
              <a:rPr lang="uk-UA" altLang="uk-UA" sz="1300"/>
              <a:t>  </a:t>
            </a:r>
            <a:r>
              <a:rPr lang="ru-RU" altLang="uk-UA" sz="1300"/>
              <a:t>Складено листів до підприємств та установ – 114</a:t>
            </a:r>
          </a:p>
          <a:p>
            <a:pPr>
              <a:buClr>
                <a:srgbClr val="00CC00"/>
              </a:buClr>
              <a:buFont typeface="Wingdings" panose="05000000000000000000" pitchFamily="2" charset="2"/>
              <a:buChar char="Ø"/>
            </a:pPr>
            <a:endParaRPr lang="uk-UA" altLang="uk-UA" sz="800"/>
          </a:p>
          <a:p>
            <a:pPr>
              <a:buClr>
                <a:srgbClr val="00CC00"/>
              </a:buClr>
              <a:buFont typeface="Wingdings" panose="05000000000000000000" pitchFamily="2" charset="2"/>
              <a:buChar char="Ø"/>
            </a:pPr>
            <a:endParaRPr lang="uk-UA" altLang="uk-UA" sz="800"/>
          </a:p>
          <a:p>
            <a:pPr>
              <a:buClr>
                <a:srgbClr val="00CC00"/>
              </a:buClr>
            </a:pPr>
            <a:endParaRPr lang="ru-RU" altLang="uk-UA"/>
          </a:p>
        </p:txBody>
      </p:sp>
      <p:sp>
        <p:nvSpPr>
          <p:cNvPr id="40970" name="Прямоугольник 9">
            <a:extLst>
              <a:ext uri="{FF2B5EF4-FFF2-40B4-BE49-F238E27FC236}">
                <a16:creationId xmlns:a16="http://schemas.microsoft.com/office/drawing/2014/main" id="{AB829C3A-2ACC-253F-0F20-BC1E0659FD0D}"/>
              </a:ext>
            </a:extLst>
          </p:cNvPr>
          <p:cNvSpPr>
            <a:spLocks noChangeArrowheads="1"/>
          </p:cNvSpPr>
          <p:nvPr/>
        </p:nvSpPr>
        <p:spPr bwMode="auto">
          <a:xfrm>
            <a:off x="1350085" y="5077997"/>
            <a:ext cx="72151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uk-UA" sz="1200" b="1" i="1" dirty="0" err="1">
                <a:solidFill>
                  <a:srgbClr val="52C265"/>
                </a:solidFill>
              </a:rPr>
              <a:t>Грошову</a:t>
            </a:r>
            <a:r>
              <a:rPr lang="ru-RU" altLang="uk-UA" sz="1200" b="1" i="1" dirty="0">
                <a:solidFill>
                  <a:srgbClr val="52C265"/>
                </a:solidFill>
              </a:rPr>
              <a:t> </a:t>
            </a:r>
            <a:r>
              <a:rPr lang="ru-RU" altLang="uk-UA" sz="1200" b="1" i="1" dirty="0" err="1">
                <a:solidFill>
                  <a:srgbClr val="52C265"/>
                </a:solidFill>
              </a:rPr>
              <a:t>допомогу</a:t>
            </a:r>
            <a:r>
              <a:rPr lang="ru-RU" altLang="uk-UA" sz="1200" b="1" i="1" dirty="0">
                <a:solidFill>
                  <a:srgbClr val="52C265"/>
                </a:solidFill>
              </a:rPr>
              <a:t> для </a:t>
            </a:r>
            <a:r>
              <a:rPr lang="ru-RU" altLang="uk-UA" sz="1200" b="1" i="1" dirty="0" err="1">
                <a:solidFill>
                  <a:srgbClr val="52C265"/>
                </a:solidFill>
              </a:rPr>
              <a:t>придбання</a:t>
            </a:r>
            <a:r>
              <a:rPr lang="ru-RU" altLang="uk-UA" sz="1200" b="1" i="1" dirty="0">
                <a:solidFill>
                  <a:srgbClr val="52C265"/>
                </a:solidFill>
              </a:rPr>
              <a:t> </a:t>
            </a:r>
            <a:r>
              <a:rPr lang="ru-RU" altLang="uk-UA" sz="1200" b="1" i="1" dirty="0" err="1">
                <a:solidFill>
                  <a:srgbClr val="52C265"/>
                </a:solidFill>
              </a:rPr>
              <a:t>паливної</a:t>
            </a:r>
            <a:r>
              <a:rPr lang="ru-RU" altLang="uk-UA" sz="1200" b="1" i="1" dirty="0">
                <a:solidFill>
                  <a:srgbClr val="52C265"/>
                </a:solidFill>
              </a:rPr>
              <a:t> </a:t>
            </a:r>
            <a:r>
              <a:rPr lang="ru-RU" altLang="uk-UA" sz="1200" b="1" i="1" dirty="0" err="1">
                <a:solidFill>
                  <a:srgbClr val="52C265"/>
                </a:solidFill>
              </a:rPr>
              <a:t>деревини</a:t>
            </a:r>
            <a:r>
              <a:rPr lang="ru-RU" altLang="uk-UA" sz="1200" b="1" i="1" dirty="0">
                <a:solidFill>
                  <a:srgbClr val="52C265"/>
                </a:solidFill>
              </a:rPr>
              <a:t> </a:t>
            </a:r>
            <a:r>
              <a:rPr lang="ru-RU" altLang="uk-UA" sz="1200" dirty="0"/>
              <a:t>(19400 </a:t>
            </a:r>
            <a:r>
              <a:rPr lang="ru-RU" altLang="uk-UA" sz="1200" dirty="0" err="1"/>
              <a:t>тис.грн</a:t>
            </a:r>
            <a:r>
              <a:rPr lang="ru-RU" altLang="uk-UA" sz="1200" dirty="0"/>
              <a:t>) </a:t>
            </a:r>
            <a:r>
              <a:rPr lang="ru-RU" altLang="uk-UA" sz="1200" dirty="0" err="1"/>
              <a:t>отримали</a:t>
            </a:r>
            <a:r>
              <a:rPr lang="ru-RU" altLang="uk-UA" sz="1200" dirty="0"/>
              <a:t> – </a:t>
            </a:r>
            <a:r>
              <a:rPr lang="ru-RU" altLang="uk-UA" sz="1600" b="1" dirty="0">
                <a:solidFill>
                  <a:srgbClr val="52C265"/>
                </a:solidFill>
              </a:rPr>
              <a:t>181</a:t>
            </a:r>
            <a:r>
              <a:rPr lang="ru-RU" altLang="uk-UA" sz="1200" dirty="0"/>
              <a:t> </a:t>
            </a:r>
            <a:r>
              <a:rPr lang="ru-RU" altLang="uk-UA" sz="1200" dirty="0" err="1"/>
              <a:t>домогосподарств</a:t>
            </a:r>
            <a:endParaRPr lang="uk-UA" altLang="uk-UA" sz="1200" b="1" i="1" dirty="0">
              <a:solidFill>
                <a:srgbClr val="00CC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3">
            <a:extLst>
              <a:ext uri="{FF2B5EF4-FFF2-40B4-BE49-F238E27FC236}">
                <a16:creationId xmlns:a16="http://schemas.microsoft.com/office/drawing/2014/main" id="{875DF6D1-39DF-215F-4990-2CFDE26247C2}"/>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E16D9F4D-0120-E0A4-08C4-ED2219A92006}"/>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41988" name="Picture 6" descr="E:\Рисунок1-removebg-preview (1).png">
            <a:extLst>
              <a:ext uri="{FF2B5EF4-FFF2-40B4-BE49-F238E27FC236}">
                <a16:creationId xmlns:a16="http://schemas.microsoft.com/office/drawing/2014/main" id="{0EAAE09D-4C10-A9F9-ACA9-AE1382422F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Штриховая стрелка вправо 7">
            <a:extLst>
              <a:ext uri="{FF2B5EF4-FFF2-40B4-BE49-F238E27FC236}">
                <a16:creationId xmlns:a16="http://schemas.microsoft.com/office/drawing/2014/main" id="{FB6BFD15-F7C7-CC4A-E1E8-E96734153D7B}"/>
              </a:ext>
            </a:extLst>
          </p:cNvPr>
          <p:cNvSpPr/>
          <p:nvPr/>
        </p:nvSpPr>
        <p:spPr>
          <a:xfrm>
            <a:off x="2571750" y="0"/>
            <a:ext cx="6572250" cy="714375"/>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400" b="1" dirty="0" err="1"/>
              <a:t>Щасливський</a:t>
            </a:r>
            <a:r>
              <a:rPr lang="ru-RU" sz="2400" b="1" dirty="0"/>
              <a:t> </a:t>
            </a:r>
            <a:r>
              <a:rPr lang="ru-RU" sz="2400" b="1" dirty="0" err="1"/>
              <a:t>старостинський</a:t>
            </a:r>
            <a:r>
              <a:rPr lang="ru-RU" sz="2400" b="1" dirty="0"/>
              <a:t> округ №6</a:t>
            </a:r>
            <a:endParaRPr lang="ru-RU" sz="2400" dirty="0"/>
          </a:p>
        </p:txBody>
      </p:sp>
      <p:sp>
        <p:nvSpPr>
          <p:cNvPr id="41990" name="Прямоугольник 12">
            <a:extLst>
              <a:ext uri="{FF2B5EF4-FFF2-40B4-BE49-F238E27FC236}">
                <a16:creationId xmlns:a16="http://schemas.microsoft.com/office/drawing/2014/main" id="{D3D5BB22-47EB-5890-61BE-EA68F94074A5}"/>
              </a:ext>
            </a:extLst>
          </p:cNvPr>
          <p:cNvSpPr>
            <a:spLocks noChangeArrowheads="1"/>
          </p:cNvSpPr>
          <p:nvPr/>
        </p:nvSpPr>
        <p:spPr bwMode="auto">
          <a:xfrm>
            <a:off x="1403350" y="642938"/>
            <a:ext cx="7489825" cy="5602287"/>
          </a:xfrm>
          <a:prstGeom prst="rect">
            <a:avLst/>
          </a:prstGeom>
          <a:solidFill>
            <a:schemeClr val="bg1">
              <a:alpha val="7294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uClr>
                <a:srgbClr val="52C265"/>
              </a:buClr>
              <a:buFont typeface="Wingdings" panose="05000000000000000000" pitchFamily="2" charset="2"/>
              <a:buChar char="Ø"/>
            </a:pPr>
            <a:r>
              <a:rPr lang="uk-UA" altLang="en-US" sz="1400" dirty="0"/>
              <a:t>В січні 2025 року за грантові кошти від неурядової організації </a:t>
            </a:r>
            <a:r>
              <a:rPr lang="uk-UA" altLang="en-US" sz="1400" dirty="0" err="1"/>
              <a:t>Acted</a:t>
            </a:r>
            <a:r>
              <a:rPr lang="uk-UA" altLang="en-US" sz="1400" dirty="0"/>
              <a:t>, що виграла група волонтерів на чолі з Тетяною </a:t>
            </a:r>
            <a:r>
              <a:rPr lang="uk-UA" altLang="en-US" sz="1400" dirty="0" err="1"/>
              <a:t>Козачинською</a:t>
            </a:r>
            <a:r>
              <a:rPr lang="uk-UA" altLang="en-US" sz="1400" dirty="0"/>
              <a:t> у рамках </a:t>
            </a:r>
            <a:r>
              <a:rPr lang="uk-UA" altLang="en-US" sz="1400" dirty="0" err="1"/>
              <a:t>проєкту</a:t>
            </a:r>
            <a:r>
              <a:rPr lang="uk-UA" altLang="en-US" sz="1400" dirty="0"/>
              <a:t> «HAVEN – Гуманітарна акція через волонтерів, активістів і мереж», було придбано матеріали та обладнання, для створення санітарно – гігієнічних умов у </a:t>
            </a:r>
            <a:r>
              <a:rPr lang="uk-UA" altLang="en-US" sz="1400" dirty="0" err="1"/>
              <a:t>Щасливському</a:t>
            </a:r>
            <a:r>
              <a:rPr lang="uk-UA" altLang="en-US" sz="1400" dirty="0"/>
              <a:t> ФП. Коштом Комишуваської селищної ради було проведено ремонтні та монтажні роботи завдяки чому було створено санітарно – гігієнічні умови, для отримання належних медичних послуг первинного рівня в с. Щасливе Комишуваської територіальної громади.</a:t>
            </a:r>
          </a:p>
          <a:p>
            <a:pPr eaLnBrk="1" hangingPunct="1">
              <a:buClr>
                <a:srgbClr val="52C265"/>
              </a:buClr>
              <a:buFont typeface="Wingdings" panose="05000000000000000000" pitchFamily="2" charset="2"/>
              <a:buChar char="Ø"/>
            </a:pPr>
            <a:endParaRPr lang="uk-UA" altLang="en-US" sz="1400" dirty="0"/>
          </a:p>
          <a:p>
            <a:pPr>
              <a:buClr>
                <a:srgbClr val="52C265"/>
              </a:buClr>
              <a:buFont typeface="Wingdings" panose="05000000000000000000" pitchFamily="2" charset="2"/>
              <a:buChar char="Ø"/>
            </a:pPr>
            <a:r>
              <a:rPr lang="uk-UA" altLang="en-US" sz="1400" dirty="0"/>
              <a:t> В березні 2025 року за грантові кошти від неурядової організації </a:t>
            </a:r>
            <a:r>
              <a:rPr lang="uk-UA" altLang="en-US" sz="1400" dirty="0" err="1"/>
              <a:t>Acted</a:t>
            </a:r>
            <a:r>
              <a:rPr lang="uk-UA" altLang="en-US" sz="1400" dirty="0"/>
              <a:t>, що виграла група волонтерів на чолі з Тетяною Безуглою у рамках </a:t>
            </a:r>
            <a:r>
              <a:rPr lang="uk-UA" altLang="en-US" sz="1400" dirty="0" err="1"/>
              <a:t>проєкту</a:t>
            </a:r>
            <a:r>
              <a:rPr lang="uk-UA" altLang="en-US" sz="1400" dirty="0"/>
              <a:t> «HAVEN – Гуманітарна акція через волонтерів, активістів і мереж», було придбано матеріали та меблі, для облаштування громадського простору на базі сільської бібліотеки. За кошти Комишуваської селищної ради було проведено встановлення придбаних матеріалів, для приведення громадського простору до належних санітарно-гігієнічних умов. </a:t>
            </a:r>
          </a:p>
          <a:p>
            <a:pPr>
              <a:buClr>
                <a:srgbClr val="52C265"/>
              </a:buClr>
              <a:buFont typeface="Wingdings" panose="05000000000000000000" pitchFamily="2" charset="2"/>
              <a:buChar char="Ø"/>
            </a:pPr>
            <a:endParaRPr lang="ru-RU" altLang="en-US" sz="1400" dirty="0"/>
          </a:p>
          <a:p>
            <a:pPr>
              <a:buClr>
                <a:srgbClr val="52C265"/>
              </a:buClr>
              <a:buFont typeface="Wingdings" panose="05000000000000000000" pitchFamily="2" charset="2"/>
              <a:buChar char="Ø"/>
            </a:pPr>
            <a:r>
              <a:rPr lang="uk-UA" altLang="en-US" sz="1400" dirty="0"/>
              <a:t> В травні 2025 року за грантові кошти від неурядової організації </a:t>
            </a:r>
            <a:r>
              <a:rPr lang="uk-UA" altLang="en-US" sz="1400" dirty="0" err="1"/>
              <a:t>Acted</a:t>
            </a:r>
            <a:r>
              <a:rPr lang="uk-UA" altLang="en-US" sz="1400" dirty="0"/>
              <a:t>, що виграла група волонтерів на чолі з Тетяною </a:t>
            </a:r>
            <a:r>
              <a:rPr lang="uk-UA" altLang="en-US" sz="1400" dirty="0" err="1"/>
              <a:t>Козачинською</a:t>
            </a:r>
            <a:r>
              <a:rPr lang="uk-UA" altLang="en-US" sz="1400" dirty="0"/>
              <a:t> у рамках </a:t>
            </a:r>
            <a:r>
              <a:rPr lang="uk-UA" altLang="en-US" sz="1400" dirty="0" err="1"/>
              <a:t>проєкту</a:t>
            </a:r>
            <a:r>
              <a:rPr lang="uk-UA" altLang="en-US" sz="1400" dirty="0"/>
              <a:t> «Розподіл восьми міні-грантів для заохочення екологічних ініціатив громадян у надзвичайних ситуаціях», було придбано 12 сонячних фотоелектричних модулів та система зберігання енергії. Комишуваська селищна рада профінансувала встановлення автономної сонячної електростанції потужністю 6000 Вт, яка наразі забезпечує резервне електропостачання для безперебійної роботи обладнання системи очистки води – осмос та безперервного постачання питної води мешканцям </a:t>
            </a:r>
            <a:r>
              <a:rPr lang="uk-UA" altLang="en-US" sz="1400" dirty="0" err="1"/>
              <a:t>Щасливського</a:t>
            </a:r>
            <a:r>
              <a:rPr lang="uk-UA" altLang="en-US" sz="1400" dirty="0"/>
              <a:t> </a:t>
            </a:r>
            <a:r>
              <a:rPr lang="uk-UA" altLang="en-US" sz="1400" dirty="0" err="1"/>
              <a:t>старостинського</a:t>
            </a:r>
            <a:r>
              <a:rPr lang="uk-UA" altLang="en-US" sz="1400" dirty="0"/>
              <a:t> округу.</a:t>
            </a:r>
            <a:endParaRPr lang="ru-RU" altLang="en-US" sz="1400" dirty="0"/>
          </a:p>
          <a:p>
            <a:pPr eaLnBrk="1" hangingPunct="1">
              <a:buFont typeface="Wingdings" panose="05000000000000000000" pitchFamily="2" charset="2"/>
              <a:buChar char="Ø"/>
            </a:pPr>
            <a:endParaRPr lang="uk-UA" altLang="en-US" sz="1200" dirty="0"/>
          </a:p>
          <a:p>
            <a:pPr eaLnBrk="1" hangingPunct="1">
              <a:buFont typeface="Wingdings" panose="05000000000000000000" pitchFamily="2" charset="2"/>
              <a:buChar char="Ø"/>
            </a:pPr>
            <a:endParaRPr lang="ru-RU" altLang="en-US" sz="1200" dirty="0"/>
          </a:p>
          <a:p>
            <a:pPr eaLnBrk="1" hangingPunct="1"/>
            <a:endParaRPr lang="ru-RU" altLang="uk-UA" sz="1200" dirty="0"/>
          </a:p>
        </p:txBody>
      </p:sp>
      <p:sp>
        <p:nvSpPr>
          <p:cNvPr id="18" name="Стрелка вправо 17">
            <a:extLst>
              <a:ext uri="{FF2B5EF4-FFF2-40B4-BE49-F238E27FC236}">
                <a16:creationId xmlns:a16="http://schemas.microsoft.com/office/drawing/2014/main" id="{5A693F2F-D14F-D849-4206-7686C91ECBED}"/>
              </a:ext>
            </a:extLst>
          </p:cNvPr>
          <p:cNvSpPr/>
          <p:nvPr/>
        </p:nvSpPr>
        <p:spPr>
          <a:xfrm>
            <a:off x="8072438" y="6357938"/>
            <a:ext cx="857250" cy="357187"/>
          </a:xfrm>
          <a:prstGeom prst="rightArrow">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A01A2914-06A9-5A31-0F11-E02213B8B82A}"/>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6147" name="Содержимое 2">
            <a:extLst>
              <a:ext uri="{FF2B5EF4-FFF2-40B4-BE49-F238E27FC236}">
                <a16:creationId xmlns:a16="http://schemas.microsoft.com/office/drawing/2014/main" id="{73330886-6CF7-9A32-D42B-C3BAF8F6D2E5}"/>
              </a:ext>
            </a:extLst>
          </p:cNvPr>
          <p:cNvSpPr txBox="1">
            <a:spLocks/>
          </p:cNvSpPr>
          <p:nvPr/>
        </p:nvSpPr>
        <p:spPr bwMode="auto">
          <a:xfrm>
            <a:off x="1428750" y="2193925"/>
            <a:ext cx="36576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spcBef>
                <a:spcPct val="20000"/>
              </a:spcBef>
              <a:buFont typeface="Arial" panose="020B0604020202020204" pitchFamily="34" charset="0"/>
              <a:buNone/>
            </a:pPr>
            <a:endParaRPr lang="uk-UA" altLang="uk-UA" sz="1600">
              <a:solidFill>
                <a:srgbClr val="898989"/>
              </a:solidFill>
              <a:latin typeface="Verdana" panose="020B0604030504040204" pitchFamily="34" charset="0"/>
            </a:endParaRPr>
          </a:p>
          <a:p>
            <a:pPr algn="ctr">
              <a:spcBef>
                <a:spcPct val="20000"/>
              </a:spcBef>
              <a:buFont typeface="Arial" panose="020B0604020202020204" pitchFamily="34" charset="0"/>
              <a:buNone/>
            </a:pPr>
            <a:endParaRPr lang="uk-UA" altLang="uk-UA">
              <a:solidFill>
                <a:srgbClr val="898989"/>
              </a:solidFill>
              <a:latin typeface="Times New Roman" panose="02020603050405020304" pitchFamily="18" charset="0"/>
              <a:cs typeface="Times New Roman" panose="02020603050405020304" pitchFamily="18" charset="0"/>
            </a:endParaRPr>
          </a:p>
        </p:txBody>
      </p:sp>
      <p:sp>
        <p:nvSpPr>
          <p:cNvPr id="7" name="Прямоугольник 6">
            <a:extLst>
              <a:ext uri="{FF2B5EF4-FFF2-40B4-BE49-F238E27FC236}">
                <a16:creationId xmlns:a16="http://schemas.microsoft.com/office/drawing/2014/main" id="{2F716BF2-6FFB-4280-2068-060CA4D3E22B}"/>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6149" name="Picture 6" descr="E:\Рисунок1-removebg-preview (1).png">
            <a:extLst>
              <a:ext uri="{FF2B5EF4-FFF2-40B4-BE49-F238E27FC236}">
                <a16:creationId xmlns:a16="http://schemas.microsoft.com/office/drawing/2014/main" id="{DA2CFD40-3DDA-F295-0346-479ECFDAAE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a:extLst>
              <a:ext uri="{FF2B5EF4-FFF2-40B4-BE49-F238E27FC236}">
                <a16:creationId xmlns:a16="http://schemas.microsoft.com/office/drawing/2014/main" id="{A6EB3E1C-4B25-C668-FB10-E6B7F752194F}"/>
              </a:ext>
            </a:extLst>
          </p:cNvPr>
          <p:cNvSpPr/>
          <p:nvPr/>
        </p:nvSpPr>
        <p:spPr>
          <a:xfrm>
            <a:off x="1643042" y="1285860"/>
            <a:ext cx="7286676" cy="5555367"/>
          </a:xfrm>
          <a:prstGeom prst="rect">
            <a:avLst/>
          </a:prstGeom>
        </p:spPr>
        <p:txBody>
          <a:bodyPr>
            <a:spAutoFit/>
          </a:bodyPr>
          <a:lstStyle/>
          <a:p>
            <a:pPr>
              <a:buClr>
                <a:srgbClr val="117E0C"/>
              </a:buClr>
              <a:defRPr/>
            </a:pPr>
            <a:endParaRPr lang="uk-UA" b="1" dirty="0">
              <a:latin typeface="Verdana" pitchFamily="34" charset="0"/>
              <a:cs typeface="Arial" charset="0"/>
            </a:endParaRPr>
          </a:p>
          <a:p>
            <a:pPr>
              <a:buClr>
                <a:srgbClr val="117E0C"/>
              </a:buClr>
              <a:buFont typeface="Wingdings" pitchFamily="2" charset="2"/>
              <a:buChar char="q"/>
              <a:defRPr/>
            </a:pPr>
            <a:r>
              <a:rPr lang="uk-UA" b="1" dirty="0">
                <a:latin typeface="Verdana" pitchFamily="34" charset="0"/>
                <a:cs typeface="Arial" charset="0"/>
              </a:rPr>
              <a:t> Вихідних документів </a:t>
            </a:r>
            <a:r>
              <a:rPr lang="uk-UA" b="1" dirty="0">
                <a:solidFill>
                  <a:srgbClr val="33CC33"/>
                </a:solidFill>
                <a:latin typeface="Verdana" pitchFamily="34" charset="0"/>
                <a:cs typeface="Arial" charset="0"/>
              </a:rPr>
              <a:t>1100</a:t>
            </a:r>
          </a:p>
          <a:p>
            <a:pPr>
              <a:buClr>
                <a:srgbClr val="117E0C"/>
              </a:buClr>
              <a:defRPr/>
            </a:pPr>
            <a:endParaRPr lang="uk-UA" b="1" dirty="0">
              <a:latin typeface="Verdana" pitchFamily="34" charset="0"/>
              <a:cs typeface="Arial" charset="0"/>
            </a:endParaRPr>
          </a:p>
          <a:p>
            <a:pPr>
              <a:buClr>
                <a:srgbClr val="117E0C"/>
              </a:buClr>
              <a:buFont typeface="Wingdings" pitchFamily="2" charset="2"/>
              <a:buChar char="q"/>
              <a:defRPr/>
            </a:pPr>
            <a:r>
              <a:rPr lang="uk-UA" dirty="0">
                <a:latin typeface="Verdana" pitchFamily="34" charset="0"/>
                <a:cs typeface="Arial" charset="0"/>
              </a:rPr>
              <a:t> </a:t>
            </a:r>
            <a:r>
              <a:rPr lang="uk-UA" b="1" dirty="0">
                <a:latin typeface="Verdana" pitchFamily="34" charset="0"/>
                <a:cs typeface="Arial" charset="0"/>
              </a:rPr>
              <a:t>Надійшло </a:t>
            </a:r>
            <a:r>
              <a:rPr lang="uk-UA" b="1" dirty="0">
                <a:solidFill>
                  <a:srgbClr val="00CC00"/>
                </a:solidFill>
                <a:latin typeface="Verdana" pitchFamily="34" charset="0"/>
                <a:cs typeface="Arial" charset="0"/>
              </a:rPr>
              <a:t>3832</a:t>
            </a:r>
            <a:r>
              <a:rPr lang="uk-UA" b="1" dirty="0">
                <a:latin typeface="Verdana" pitchFamily="34" charset="0"/>
                <a:cs typeface="Arial" charset="0"/>
              </a:rPr>
              <a:t> звернення</a:t>
            </a:r>
          </a:p>
          <a:p>
            <a:pPr>
              <a:buClr>
                <a:srgbClr val="117E0C"/>
              </a:buClr>
              <a:buFont typeface="Wingdings" pitchFamily="2" charset="2"/>
              <a:buChar char="q"/>
              <a:defRPr/>
            </a:pPr>
            <a:endParaRPr lang="uk-UA" b="1" dirty="0">
              <a:latin typeface="Verdana" pitchFamily="34" charset="0"/>
              <a:cs typeface="Arial" charset="0"/>
            </a:endParaRPr>
          </a:p>
          <a:p>
            <a:pPr>
              <a:buClr>
                <a:srgbClr val="117E0C"/>
              </a:buClr>
              <a:buFont typeface="Wingdings" pitchFamily="2" charset="2"/>
              <a:buChar char="q"/>
              <a:defRPr/>
            </a:pPr>
            <a:r>
              <a:rPr lang="uk-UA" b="1" dirty="0">
                <a:latin typeface="Verdana" pitchFamily="34" charset="0"/>
                <a:cs typeface="Arial" charset="0"/>
              </a:rPr>
              <a:t> Звернення на особистому прийомі </a:t>
            </a:r>
            <a:r>
              <a:rPr lang="uk-UA" b="1" dirty="0">
                <a:solidFill>
                  <a:srgbClr val="00CC00"/>
                </a:solidFill>
                <a:latin typeface="Verdana" pitchFamily="34" charset="0"/>
                <a:cs typeface="Arial" charset="0"/>
              </a:rPr>
              <a:t>3824</a:t>
            </a:r>
          </a:p>
          <a:p>
            <a:pPr>
              <a:buClr>
                <a:srgbClr val="117E0C"/>
              </a:buClr>
              <a:buFont typeface="Wingdings" pitchFamily="2" charset="2"/>
              <a:buChar char="q"/>
              <a:defRPr/>
            </a:pPr>
            <a:endParaRPr lang="uk-UA" b="1" dirty="0">
              <a:latin typeface="Verdana" pitchFamily="34" charset="0"/>
              <a:cs typeface="Arial" charset="0"/>
            </a:endParaRPr>
          </a:p>
          <a:p>
            <a:pPr>
              <a:buClr>
                <a:srgbClr val="117E0C"/>
              </a:buClr>
              <a:buFont typeface="Wingdings" pitchFamily="2" charset="2"/>
              <a:buChar char="q"/>
              <a:defRPr/>
            </a:pPr>
            <a:r>
              <a:rPr lang="uk-UA" b="1" dirty="0">
                <a:latin typeface="Verdana" pitchFamily="34" charset="0"/>
                <a:cs typeface="Arial" charset="0"/>
              </a:rPr>
              <a:t> </a:t>
            </a:r>
            <a:r>
              <a:rPr lang="uk-UA" b="1" dirty="0">
                <a:solidFill>
                  <a:srgbClr val="00CC00"/>
                </a:solidFill>
                <a:latin typeface="Verdana" pitchFamily="34" charset="0"/>
                <a:cs typeface="Arial" charset="0"/>
              </a:rPr>
              <a:t>7</a:t>
            </a:r>
            <a:r>
              <a:rPr lang="uk-UA" b="1" dirty="0">
                <a:latin typeface="Verdana" pitchFamily="34" charset="0"/>
                <a:cs typeface="Arial" charset="0"/>
              </a:rPr>
              <a:t> звернень електронною поштою, з них </a:t>
            </a:r>
            <a:r>
              <a:rPr lang="uk-UA" b="1" dirty="0">
                <a:solidFill>
                  <a:srgbClr val="00CC00"/>
                </a:solidFill>
                <a:latin typeface="Verdana" pitchFamily="34" charset="0"/>
                <a:cs typeface="Arial" charset="0"/>
              </a:rPr>
              <a:t>4</a:t>
            </a:r>
            <a:r>
              <a:rPr lang="uk-UA" b="1" dirty="0">
                <a:latin typeface="Verdana" pitchFamily="34" charset="0"/>
                <a:cs typeface="Arial" charset="0"/>
              </a:rPr>
              <a:t> звернень з </a:t>
            </a:r>
            <a:r>
              <a:rPr lang="uk-UA" b="1" dirty="0" err="1">
                <a:latin typeface="Verdana" pitchFamily="34" charset="0"/>
                <a:cs typeface="Arial" charset="0"/>
              </a:rPr>
              <a:t>“гарячої</a:t>
            </a:r>
            <a:r>
              <a:rPr lang="uk-UA" b="1" dirty="0">
                <a:latin typeface="Verdana" pitchFamily="34" charset="0"/>
                <a:cs typeface="Arial" charset="0"/>
              </a:rPr>
              <a:t> </a:t>
            </a:r>
            <a:r>
              <a:rPr lang="uk-UA" b="1" dirty="0" err="1">
                <a:latin typeface="Verdana" pitchFamily="34" charset="0"/>
                <a:cs typeface="Arial" charset="0"/>
              </a:rPr>
              <a:t>лінії”</a:t>
            </a:r>
            <a:endParaRPr lang="uk-UA" b="1" dirty="0">
              <a:latin typeface="Verdana" pitchFamily="34" charset="0"/>
              <a:cs typeface="Arial" charset="0"/>
            </a:endParaRPr>
          </a:p>
          <a:p>
            <a:pPr>
              <a:buClr>
                <a:srgbClr val="117E0C"/>
              </a:buClr>
              <a:defRPr/>
            </a:pPr>
            <a:endParaRPr lang="uk-UA" sz="800" b="1" dirty="0">
              <a:latin typeface="Verdana" pitchFamily="34" charset="0"/>
              <a:cs typeface="Arial" charset="0"/>
            </a:endParaRPr>
          </a:p>
          <a:p>
            <a:pPr lvl="2">
              <a:buClr>
                <a:srgbClr val="117E0C"/>
              </a:buClr>
              <a:defRPr/>
            </a:pPr>
            <a:r>
              <a:rPr lang="uk-UA" dirty="0">
                <a:latin typeface="Verdana" pitchFamily="34" charset="0"/>
                <a:cs typeface="Arial" charset="0"/>
              </a:rPr>
              <a:t>   </a:t>
            </a:r>
            <a:r>
              <a:rPr lang="uk-UA" sz="1500" b="1" i="1" dirty="0">
                <a:latin typeface="Verdana" pitchFamily="34" charset="0"/>
                <a:cs typeface="Arial" charset="0"/>
              </a:rPr>
              <a:t>Найбільш порушувані питання: </a:t>
            </a:r>
          </a:p>
          <a:p>
            <a:pPr lvl="3">
              <a:buClr>
                <a:srgbClr val="117E0C"/>
              </a:buClr>
              <a:defRPr/>
            </a:pPr>
            <a:endParaRPr lang="uk-UA" sz="1000" dirty="0">
              <a:latin typeface="Verdana" pitchFamily="34" charset="0"/>
              <a:cs typeface="Arial" charset="0"/>
            </a:endParaRPr>
          </a:p>
          <a:p>
            <a:pPr lvl="3">
              <a:buClr>
                <a:srgbClr val="117E0C"/>
              </a:buClr>
              <a:buFont typeface="Wingdings" pitchFamily="2" charset="2"/>
              <a:buChar char="ü"/>
              <a:defRPr/>
            </a:pPr>
            <a:r>
              <a:rPr lang="uk-UA" sz="1500" dirty="0">
                <a:latin typeface="Verdana" pitchFamily="34" charset="0"/>
                <a:cs typeface="Arial" charset="0"/>
              </a:rPr>
              <a:t>   питання соціального захисту – </a:t>
            </a:r>
            <a:r>
              <a:rPr lang="uk-UA" sz="1500" b="1" dirty="0">
                <a:solidFill>
                  <a:srgbClr val="00CC00"/>
                </a:solidFill>
                <a:latin typeface="Verdana" pitchFamily="34" charset="0"/>
                <a:cs typeface="Arial" charset="0"/>
              </a:rPr>
              <a:t>1390</a:t>
            </a:r>
            <a:r>
              <a:rPr lang="uk-UA" sz="1500" dirty="0">
                <a:latin typeface="Verdana" pitchFamily="34" charset="0"/>
                <a:cs typeface="Arial" charset="0"/>
              </a:rPr>
              <a:t> звернень;</a:t>
            </a:r>
          </a:p>
          <a:p>
            <a:pPr lvl="3">
              <a:buClr>
                <a:srgbClr val="117E0C"/>
              </a:buClr>
              <a:buFont typeface="Wingdings" pitchFamily="2" charset="2"/>
              <a:buChar char="ü"/>
              <a:defRPr/>
            </a:pPr>
            <a:endParaRPr lang="uk-UA" sz="1000" dirty="0">
              <a:latin typeface="Verdana" pitchFamily="34" charset="0"/>
              <a:cs typeface="Arial" charset="0"/>
            </a:endParaRPr>
          </a:p>
          <a:p>
            <a:pPr lvl="3">
              <a:buClr>
                <a:srgbClr val="117E0C"/>
              </a:buClr>
              <a:buFont typeface="Wingdings" pitchFamily="2" charset="2"/>
              <a:buChar char="ü"/>
              <a:defRPr/>
            </a:pPr>
            <a:r>
              <a:rPr lang="uk-UA" sz="1500" dirty="0">
                <a:latin typeface="Verdana" pitchFamily="34" charset="0"/>
                <a:cs typeface="Arial" charset="0"/>
              </a:rPr>
              <a:t>   інші питання: щодо оформлення статусу внутрішньо-переміщеної особи, обстеження житла, пошкодженого внаслідок обстрілів російським агресором, отримання гуманітарної допомоги, тощо.</a:t>
            </a:r>
          </a:p>
          <a:p>
            <a:pPr lvl="5">
              <a:buClr>
                <a:srgbClr val="117E0C"/>
              </a:buClr>
              <a:buFont typeface="Wingdings" pitchFamily="2" charset="2"/>
              <a:buChar char="ü"/>
              <a:defRPr/>
            </a:pPr>
            <a:endParaRPr lang="uk-UA" b="1" dirty="0">
              <a:latin typeface="Verdana" pitchFamily="34" charset="0"/>
              <a:cs typeface="Arial" charset="0"/>
            </a:endParaRPr>
          </a:p>
          <a:p>
            <a:pPr lvl="7">
              <a:buClr>
                <a:srgbClr val="117E0C"/>
              </a:buClr>
              <a:defRPr/>
            </a:pPr>
            <a:endParaRPr lang="uk-UA" b="1" dirty="0">
              <a:latin typeface="Verdana" pitchFamily="34" charset="0"/>
              <a:cs typeface="Arial" charset="0"/>
            </a:endParaRPr>
          </a:p>
          <a:p>
            <a:pPr lvl="2">
              <a:buClr>
                <a:srgbClr val="117E0C"/>
              </a:buClr>
              <a:defRPr/>
            </a:pPr>
            <a:endParaRPr lang="uk-UA" b="1" dirty="0">
              <a:latin typeface="Verdana" pitchFamily="34" charset="0"/>
              <a:cs typeface="Arial" charset="0"/>
            </a:endParaRPr>
          </a:p>
          <a:p>
            <a:pPr>
              <a:buClr>
                <a:srgbClr val="117E0C"/>
              </a:buClr>
              <a:defRPr/>
            </a:pPr>
            <a:endParaRPr lang="uk-UA" b="1" dirty="0">
              <a:latin typeface="Verdana" pitchFamily="34" charset="0"/>
              <a:cs typeface="Arial" charset="0"/>
            </a:endParaRPr>
          </a:p>
        </p:txBody>
      </p:sp>
      <p:sp>
        <p:nvSpPr>
          <p:cNvPr id="10" name="Штриховая стрелка вправо 9">
            <a:extLst>
              <a:ext uri="{FF2B5EF4-FFF2-40B4-BE49-F238E27FC236}">
                <a16:creationId xmlns:a16="http://schemas.microsoft.com/office/drawing/2014/main" id="{2C40CAE8-5DF6-3026-7C9F-17CC6EC91A1D}"/>
              </a:ext>
            </a:extLst>
          </p:cNvPr>
          <p:cNvSpPr/>
          <p:nvPr/>
        </p:nvSpPr>
        <p:spPr>
          <a:xfrm>
            <a:off x="3357554" y="142852"/>
            <a:ext cx="5643602" cy="1143008"/>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b="1" cap="all" dirty="0">
                <a:ln w="0"/>
                <a:solidFill>
                  <a:schemeClr val="bg1"/>
                </a:solidFill>
                <a:effectLst>
                  <a:reflection blurRad="12700" stA="50000" endPos="50000" dist="5000" dir="5400000" sy="-100000" rotWithShape="0"/>
                </a:effectLst>
              </a:rPr>
              <a:t>Організація діловодства</a:t>
            </a:r>
            <a:endParaRPr lang="ru-RU" dirty="0">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id="{5117F3C4-3211-5E02-6060-5F34FAD5508C}"/>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37C39DB6-7AD2-B459-52BB-088D73FB9091}"/>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43012" name="Picture 6" descr="E:\Рисунок1-removebg-preview (1).png">
            <a:extLst>
              <a:ext uri="{FF2B5EF4-FFF2-40B4-BE49-F238E27FC236}">
                <a16:creationId xmlns:a16="http://schemas.microsoft.com/office/drawing/2014/main" id="{500F820E-4AE7-D23F-4379-F73FBB58D0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Штриховая стрелка вправо 7">
            <a:extLst>
              <a:ext uri="{FF2B5EF4-FFF2-40B4-BE49-F238E27FC236}">
                <a16:creationId xmlns:a16="http://schemas.microsoft.com/office/drawing/2014/main" id="{6697BA8A-E2BB-B4B8-1E94-7DC83D965B36}"/>
              </a:ext>
            </a:extLst>
          </p:cNvPr>
          <p:cNvSpPr/>
          <p:nvPr/>
        </p:nvSpPr>
        <p:spPr>
          <a:xfrm>
            <a:off x="2643188" y="0"/>
            <a:ext cx="6500812" cy="714375"/>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400" b="1" dirty="0" err="1"/>
              <a:t>Щасливський</a:t>
            </a:r>
            <a:r>
              <a:rPr lang="ru-RU" sz="2400" b="1" dirty="0"/>
              <a:t> </a:t>
            </a:r>
            <a:r>
              <a:rPr lang="ru-RU" sz="2400" b="1" dirty="0" err="1"/>
              <a:t>старостинський</a:t>
            </a:r>
            <a:r>
              <a:rPr lang="ru-RU" sz="2400" b="1" dirty="0"/>
              <a:t> округ №6</a:t>
            </a:r>
            <a:endParaRPr lang="ru-RU" sz="2400" dirty="0"/>
          </a:p>
        </p:txBody>
      </p:sp>
      <p:sp>
        <p:nvSpPr>
          <p:cNvPr id="43014" name="Прямоугольник 15">
            <a:extLst>
              <a:ext uri="{FF2B5EF4-FFF2-40B4-BE49-F238E27FC236}">
                <a16:creationId xmlns:a16="http://schemas.microsoft.com/office/drawing/2014/main" id="{94A573CF-BEEB-8BAE-9AF2-FB8BE20E8625}"/>
              </a:ext>
            </a:extLst>
          </p:cNvPr>
          <p:cNvSpPr>
            <a:spLocks noChangeArrowheads="1"/>
          </p:cNvSpPr>
          <p:nvPr/>
        </p:nvSpPr>
        <p:spPr bwMode="auto">
          <a:xfrm>
            <a:off x="827585" y="642938"/>
            <a:ext cx="4176216" cy="19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ctr" eaLnBrk="1" hangingPunct="1">
              <a:buClr>
                <a:srgbClr val="52C265"/>
              </a:buClr>
              <a:buFont typeface="Wingdings" panose="05000000000000000000" pitchFamily="2" charset="2"/>
              <a:buChar char="Ø"/>
            </a:pPr>
            <a:r>
              <a:rPr lang="uk-UA" altLang="en-US" sz="1400" dirty="0"/>
              <a:t>Внаслідок дієвого співробітництва Комишуваської селищної ради та Запорізької обласної військової адміністрації у грудні 2025 року було відремонтовано та відновлено дах, що зазнав пошкоджень в наслідок ворожого обстрілу двоповерхового багатоквартирного житлового будинку, за </a:t>
            </a:r>
            <a:r>
              <a:rPr lang="uk-UA" altLang="en-US" sz="1400" dirty="0" err="1"/>
              <a:t>адресою</a:t>
            </a:r>
            <a:r>
              <a:rPr lang="uk-UA" altLang="en-US" sz="1400" dirty="0"/>
              <a:t>: село Щасливе, вул. Молодіжна, будинок 33.</a:t>
            </a:r>
            <a:endParaRPr lang="ru-RU" altLang="en-US" sz="1400" dirty="0"/>
          </a:p>
          <a:p>
            <a:pPr eaLnBrk="1" hangingPunct="1"/>
            <a:endParaRPr lang="ru-RU" altLang="uk-UA" sz="1100" dirty="0"/>
          </a:p>
        </p:txBody>
      </p:sp>
      <p:sp>
        <p:nvSpPr>
          <p:cNvPr id="43015" name="AutoShape 17" descr="photo_2025-11-17_10-04-24.jpg">
            <a:extLst>
              <a:ext uri="{FF2B5EF4-FFF2-40B4-BE49-F238E27FC236}">
                <a16:creationId xmlns:a16="http://schemas.microsoft.com/office/drawing/2014/main" id="{4858B7DE-BC6B-7C48-1F5A-CA1E8FB102E0}"/>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p>
        </p:txBody>
      </p:sp>
      <p:sp>
        <p:nvSpPr>
          <p:cNvPr id="43016" name="AutoShape 19" descr="photo_2025-11-17_10-04-24.jpg">
            <a:extLst>
              <a:ext uri="{FF2B5EF4-FFF2-40B4-BE49-F238E27FC236}">
                <a16:creationId xmlns:a16="http://schemas.microsoft.com/office/drawing/2014/main" id="{087D6BFD-3F3B-0867-2859-0CDE1607378E}"/>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p>
        </p:txBody>
      </p:sp>
      <p:sp>
        <p:nvSpPr>
          <p:cNvPr id="43017" name="AutoShape 21" descr="photo_2025-11-17_10-04-24.jpg">
            <a:extLst>
              <a:ext uri="{FF2B5EF4-FFF2-40B4-BE49-F238E27FC236}">
                <a16:creationId xmlns:a16="http://schemas.microsoft.com/office/drawing/2014/main" id="{5BF0FC9F-B405-9645-142C-690D35D48422}"/>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p>
        </p:txBody>
      </p:sp>
      <p:pic>
        <p:nvPicPr>
          <p:cNvPr id="43018" name="Picture 22" descr="C:\Users\SV\Downloads\photo_2025-11-17_10-04-24.jpg">
            <a:extLst>
              <a:ext uri="{FF2B5EF4-FFF2-40B4-BE49-F238E27FC236}">
                <a16:creationId xmlns:a16="http://schemas.microsoft.com/office/drawing/2014/main" id="{106AE770-755E-7FBC-DBFC-C2592A1F9F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3800" y="692150"/>
            <a:ext cx="40005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9" name="Прямоугольник 19">
            <a:extLst>
              <a:ext uri="{FF2B5EF4-FFF2-40B4-BE49-F238E27FC236}">
                <a16:creationId xmlns:a16="http://schemas.microsoft.com/office/drawing/2014/main" id="{C021973D-9C4F-6064-589F-9F8FD9536152}"/>
              </a:ext>
            </a:extLst>
          </p:cNvPr>
          <p:cNvSpPr>
            <a:spLocks noChangeArrowheads="1"/>
          </p:cNvSpPr>
          <p:nvPr/>
        </p:nvSpPr>
        <p:spPr bwMode="auto">
          <a:xfrm>
            <a:off x="2343968" y="2639255"/>
            <a:ext cx="335756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ctr">
              <a:buClr>
                <a:srgbClr val="52C265"/>
              </a:buClr>
              <a:buFont typeface="Wingdings" panose="05000000000000000000" pitchFamily="2" charset="2"/>
              <a:buChar char="Ø"/>
            </a:pPr>
            <a:r>
              <a:rPr lang="uk-UA" altLang="en-US" sz="1600" dirty="0"/>
              <a:t>В 2025 році проведено ямковий ремонт асфальтованого дорожнього полотна дороги районного значення між населеними пунктами селище Комишуваха – село Щасливе – селище Калинівка.</a:t>
            </a:r>
            <a:endParaRPr lang="ru-RU" altLang="en-US" sz="1600" dirty="0"/>
          </a:p>
        </p:txBody>
      </p:sp>
      <p:pic>
        <p:nvPicPr>
          <p:cNvPr id="43020" name="Picture 23" descr="C:\Users\SV\Downloads\0-02-05-01b3eea156d62ac0a2860daf6d46ff9ae8238f0e3a073236c0257eec9339c68a_f822395add2f449.jpg">
            <a:extLst>
              <a:ext uri="{FF2B5EF4-FFF2-40B4-BE49-F238E27FC236}">
                <a16:creationId xmlns:a16="http://schemas.microsoft.com/office/drawing/2014/main" id="{C6100C1E-ACA4-3EE2-DA7D-917220A1D5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3038" y="2628097"/>
            <a:ext cx="1080418" cy="1921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24" descr="C:\Users\SV\Downloads\0-02-05-f6b72f87eaf7884bdc52d7d040c178b3880fb3ae67e658b6d50b48e43872881a_46fec4596b6c070c.jpg">
            <a:extLst>
              <a:ext uri="{FF2B5EF4-FFF2-40B4-BE49-F238E27FC236}">
                <a16:creationId xmlns:a16="http://schemas.microsoft.com/office/drawing/2014/main" id="{2C516649-388C-FE57-0AF8-6217CD3F01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2947" y="2694492"/>
            <a:ext cx="1224136" cy="217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25" descr="C:\Users\SV\Downloads\0-02-05-ff9bc764b2b1193544a66badc591274bcea68379c1bb29b41ee7d62e49eb15db_bedd36bed4a5d54.jpg">
            <a:extLst>
              <a:ext uri="{FF2B5EF4-FFF2-40B4-BE49-F238E27FC236}">
                <a16:creationId xmlns:a16="http://schemas.microsoft.com/office/drawing/2014/main" id="{50C764B5-27B9-C633-A8D5-7ACE8CC6890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07764" y="2748895"/>
            <a:ext cx="1545359" cy="184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11">
            <a:extLst>
              <a:ext uri="{FF2B5EF4-FFF2-40B4-BE49-F238E27FC236}">
                <a16:creationId xmlns:a16="http://schemas.microsoft.com/office/drawing/2014/main" id="{F8AFFF88-CD67-A613-AA80-7880EE11C9C7}"/>
              </a:ext>
            </a:extLst>
          </p:cNvPr>
          <p:cNvSpPr>
            <a:spLocks noChangeArrowheads="1"/>
          </p:cNvSpPr>
          <p:nvPr/>
        </p:nvSpPr>
        <p:spPr bwMode="auto">
          <a:xfrm>
            <a:off x="1214438" y="4702444"/>
            <a:ext cx="501374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ctr">
              <a:buClr>
                <a:srgbClr val="52C265"/>
              </a:buClr>
              <a:buFont typeface="Wingdings" panose="05000000000000000000" pitchFamily="2" charset="2"/>
              <a:buChar char="Ø"/>
            </a:pPr>
            <a:r>
              <a:rPr lang="ru-RU" altLang="en-US" sz="1600" dirty="0"/>
              <a:t>В рамках </a:t>
            </a:r>
            <a:r>
              <a:rPr lang="ru-RU" altLang="en-US" sz="1600" dirty="0" err="1"/>
              <a:t>другої</a:t>
            </a:r>
            <a:r>
              <a:rPr lang="ru-RU" altLang="en-US" sz="1600" dirty="0"/>
              <a:t> </a:t>
            </a:r>
            <a:r>
              <a:rPr lang="ru-RU" altLang="en-US" sz="1600" dirty="0" err="1"/>
              <a:t>фази</a:t>
            </a:r>
            <a:r>
              <a:rPr lang="ru-RU" altLang="en-US" sz="1600" dirty="0"/>
              <a:t> Проекту </a:t>
            </a:r>
            <a:r>
              <a:rPr lang="ru-RU" altLang="en-US" sz="1600" dirty="0" err="1"/>
              <a:t>міжнародної</a:t>
            </a:r>
            <a:r>
              <a:rPr lang="ru-RU" altLang="en-US" sz="1600" dirty="0"/>
              <a:t> </a:t>
            </a:r>
            <a:r>
              <a:rPr lang="ru-RU" altLang="en-US" sz="1600" dirty="0" err="1"/>
              <a:t>технічної</a:t>
            </a:r>
            <a:r>
              <a:rPr lang="ru-RU" altLang="en-US" sz="1600" dirty="0"/>
              <a:t> </a:t>
            </a:r>
            <a:r>
              <a:rPr lang="ru-RU" altLang="en-US" sz="1600" dirty="0" err="1"/>
              <a:t>допомоги</a:t>
            </a:r>
            <a:r>
              <a:rPr lang="ru-RU" altLang="en-US" sz="1600" dirty="0"/>
              <a:t> </a:t>
            </a:r>
            <a:r>
              <a:rPr lang="ru-RU" altLang="en-US" sz="1600" dirty="0" err="1"/>
              <a:t>від</a:t>
            </a:r>
            <a:r>
              <a:rPr lang="ru-RU" altLang="en-US" sz="1600" dirty="0"/>
              <a:t> Фонду "Партнерство за </a:t>
            </a:r>
            <a:r>
              <a:rPr lang="ru-RU" altLang="en-US" sz="1600" dirty="0" err="1"/>
              <a:t>Сильну</a:t>
            </a:r>
            <a:r>
              <a:rPr lang="ru-RU" altLang="en-US" sz="1600" dirty="0"/>
              <a:t> </a:t>
            </a:r>
            <a:r>
              <a:rPr lang="ru-RU" altLang="en-US" sz="1600" dirty="0" err="1"/>
              <a:t>Україну</a:t>
            </a:r>
            <a:r>
              <a:rPr lang="ru-RU" altLang="en-US" sz="1600" dirty="0"/>
              <a:t>" </a:t>
            </a:r>
            <a:r>
              <a:rPr lang="en-US" altLang="en-US" sz="1600" dirty="0" err="1"/>
              <a:t>Chemonics</a:t>
            </a:r>
            <a:r>
              <a:rPr lang="en-US" altLang="en-US" sz="1600" dirty="0"/>
              <a:t> Group UK Ltd </a:t>
            </a:r>
            <a:r>
              <a:rPr lang="ru-RU" altLang="en-US" sz="1600" dirty="0" err="1"/>
              <a:t>придбали</a:t>
            </a:r>
            <a:r>
              <a:rPr lang="ru-RU" altLang="en-US" sz="1600" dirty="0"/>
              <a:t> для </a:t>
            </a:r>
            <a:r>
              <a:rPr lang="ru-RU" altLang="en-US" sz="1600" dirty="0" err="1"/>
              <a:t>Комишуваської</a:t>
            </a:r>
            <a:r>
              <a:rPr lang="ru-RU" altLang="en-US" sz="1600" dirty="0"/>
              <a:t> </a:t>
            </a:r>
            <a:r>
              <a:rPr lang="ru-RU" altLang="en-US" sz="1600" dirty="0" err="1"/>
              <a:t>громади</a:t>
            </a:r>
            <a:r>
              <a:rPr lang="ru-RU" altLang="en-US" sz="1600" dirty="0"/>
              <a:t> </a:t>
            </a:r>
            <a:r>
              <a:rPr lang="ru-RU" altLang="en-US" sz="1600" dirty="0" err="1"/>
              <a:t>автомобіль</a:t>
            </a:r>
            <a:r>
              <a:rPr lang="ru-RU" altLang="en-US" sz="1600" dirty="0"/>
              <a:t> </a:t>
            </a:r>
            <a:r>
              <a:rPr lang="ru-RU" altLang="en-US" sz="1600" dirty="0" err="1"/>
              <a:t>вантажопасажирський</a:t>
            </a:r>
            <a:r>
              <a:rPr lang="ru-RU" altLang="en-US" sz="1600" dirty="0"/>
              <a:t> (</a:t>
            </a:r>
            <a:r>
              <a:rPr lang="ru-RU" altLang="en-US" sz="1600" dirty="0" err="1"/>
              <a:t>багатоцільового</a:t>
            </a:r>
            <a:r>
              <a:rPr lang="ru-RU" altLang="en-US" sz="1600" dirty="0"/>
              <a:t> </a:t>
            </a:r>
            <a:r>
              <a:rPr lang="ru-RU" altLang="en-US" sz="1600" dirty="0" err="1"/>
              <a:t>призначення</a:t>
            </a:r>
            <a:r>
              <a:rPr lang="ru-RU" altLang="en-US" sz="1600" dirty="0"/>
              <a:t>).</a:t>
            </a:r>
          </a:p>
          <a:p>
            <a:pPr algn="ctr"/>
            <a:r>
              <a:rPr lang="en-US" altLang="en-US" sz="1600" dirty="0"/>
              <a:t>✅ </a:t>
            </a:r>
            <a:r>
              <a:rPr lang="ru-RU" altLang="en-US" sz="1600" dirty="0" err="1"/>
              <a:t>Транспортний</a:t>
            </a:r>
            <a:r>
              <a:rPr lang="ru-RU" altLang="en-US" sz="1600" dirty="0"/>
              <a:t> </a:t>
            </a:r>
            <a:r>
              <a:rPr lang="ru-RU" altLang="en-US" sz="1600" dirty="0" err="1"/>
              <a:t>засіб</a:t>
            </a:r>
            <a:r>
              <a:rPr lang="ru-RU" altLang="en-US" sz="1600" dirty="0"/>
              <a:t> передано </a:t>
            </a:r>
            <a:r>
              <a:rPr lang="ru-RU" altLang="en-US" sz="1600" dirty="0" err="1"/>
              <a:t>Щасливському</a:t>
            </a:r>
            <a:r>
              <a:rPr lang="ru-RU" altLang="en-US" sz="1600" dirty="0"/>
              <a:t> </a:t>
            </a:r>
            <a:r>
              <a:rPr lang="ru-RU" altLang="en-US" sz="1600" dirty="0" err="1"/>
              <a:t>старостинському</a:t>
            </a:r>
            <a:r>
              <a:rPr lang="ru-RU" altLang="en-US" sz="1600" dirty="0"/>
              <a:t> округу</a:t>
            </a:r>
          </a:p>
        </p:txBody>
      </p:sp>
      <p:pic>
        <p:nvPicPr>
          <p:cNvPr id="16" name="Picture 3">
            <a:extLst>
              <a:ext uri="{FF2B5EF4-FFF2-40B4-BE49-F238E27FC236}">
                <a16:creationId xmlns:a16="http://schemas.microsoft.com/office/drawing/2014/main" id="{1B3782C6-6405-8010-259B-E51576B4AE1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16827" b="26569"/>
          <a:stretch>
            <a:fillRect/>
          </a:stretch>
        </p:blipFill>
        <p:spPr bwMode="auto">
          <a:xfrm>
            <a:off x="6290180" y="4957381"/>
            <a:ext cx="2304883" cy="173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3">
            <a:extLst>
              <a:ext uri="{FF2B5EF4-FFF2-40B4-BE49-F238E27FC236}">
                <a16:creationId xmlns:a16="http://schemas.microsoft.com/office/drawing/2014/main" id="{1985F586-98AD-2797-2C0F-C14EDCB5785C}"/>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99F12E40-4455-C650-BC59-556C9D1E54CC}"/>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44036" name="Picture 6" descr="E:\Рисунок1-removebg-preview (1).png">
            <a:extLst>
              <a:ext uri="{FF2B5EF4-FFF2-40B4-BE49-F238E27FC236}">
                <a16:creationId xmlns:a16="http://schemas.microsoft.com/office/drawing/2014/main" id="{8ECCF626-3AB7-66DD-1E52-2F0DEC26CC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Штриховая стрелка вправо 7">
            <a:extLst>
              <a:ext uri="{FF2B5EF4-FFF2-40B4-BE49-F238E27FC236}">
                <a16:creationId xmlns:a16="http://schemas.microsoft.com/office/drawing/2014/main" id="{A86DE641-CB1C-958C-F8DA-F057E6D143E4}"/>
              </a:ext>
            </a:extLst>
          </p:cNvPr>
          <p:cNvSpPr/>
          <p:nvPr/>
        </p:nvSpPr>
        <p:spPr>
          <a:xfrm>
            <a:off x="2571750" y="0"/>
            <a:ext cx="6572250"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400" b="1" dirty="0" err="1"/>
              <a:t>Яснополянський</a:t>
            </a:r>
            <a:r>
              <a:rPr lang="ru-RU" sz="2400" b="1" dirty="0"/>
              <a:t> </a:t>
            </a:r>
            <a:r>
              <a:rPr lang="ru-RU" sz="2400" b="1" dirty="0" err="1"/>
              <a:t>старостинський</a:t>
            </a:r>
            <a:r>
              <a:rPr lang="ru-RU" sz="2400" b="1" dirty="0"/>
              <a:t> округ №7</a:t>
            </a:r>
            <a:endParaRPr lang="ru-RU" sz="2400" dirty="0"/>
          </a:p>
        </p:txBody>
      </p:sp>
      <p:sp>
        <p:nvSpPr>
          <p:cNvPr id="44038" name="Прямоугольник 5">
            <a:extLst>
              <a:ext uri="{FF2B5EF4-FFF2-40B4-BE49-F238E27FC236}">
                <a16:creationId xmlns:a16="http://schemas.microsoft.com/office/drawing/2014/main" id="{9B825E22-A050-C3E0-0DEE-B97515B2A3C0}"/>
              </a:ext>
            </a:extLst>
          </p:cNvPr>
          <p:cNvSpPr>
            <a:spLocks noChangeArrowheads="1"/>
          </p:cNvSpPr>
          <p:nvPr/>
        </p:nvSpPr>
        <p:spPr bwMode="auto">
          <a:xfrm>
            <a:off x="1357313" y="714375"/>
            <a:ext cx="1512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uk-UA" sz="1400"/>
              <a:t>Площа – 5787</a:t>
            </a:r>
            <a:r>
              <a:rPr lang="uk-UA" altLang="uk-UA" sz="1400"/>
              <a:t> га.</a:t>
            </a:r>
            <a:endParaRPr lang="ru-RU" altLang="uk-UA" sz="1400"/>
          </a:p>
        </p:txBody>
      </p:sp>
      <p:sp>
        <p:nvSpPr>
          <p:cNvPr id="44039" name="Прямоугольник 8">
            <a:extLst>
              <a:ext uri="{FF2B5EF4-FFF2-40B4-BE49-F238E27FC236}">
                <a16:creationId xmlns:a16="http://schemas.microsoft.com/office/drawing/2014/main" id="{F3298EF9-0C1E-0F06-6FDE-3586E1E0CE0A}"/>
              </a:ext>
            </a:extLst>
          </p:cNvPr>
          <p:cNvSpPr>
            <a:spLocks noChangeArrowheads="1"/>
          </p:cNvSpPr>
          <p:nvPr/>
        </p:nvSpPr>
        <p:spPr bwMode="auto">
          <a:xfrm>
            <a:off x="4357688" y="714375"/>
            <a:ext cx="50720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uk-UA" sz="1200"/>
              <a:t>Чисельність населення </a:t>
            </a:r>
            <a:r>
              <a:rPr lang="ru-RU" altLang="uk-UA" sz="1200" b="1">
                <a:solidFill>
                  <a:srgbClr val="00CC00"/>
                </a:solidFill>
              </a:rPr>
              <a:t>– 284 чол</a:t>
            </a:r>
            <a:r>
              <a:rPr lang="ru-RU" altLang="uk-UA" sz="1200"/>
              <a:t>,</a:t>
            </a:r>
          </a:p>
          <a:p>
            <a:r>
              <a:rPr lang="ru-RU" altLang="uk-UA" sz="1200"/>
              <a:t> з них на території проживають: </a:t>
            </a:r>
          </a:p>
          <a:p>
            <a:pPr>
              <a:buClr>
                <a:srgbClr val="00CC00"/>
              </a:buClr>
              <a:buFont typeface="Wingdings" panose="05000000000000000000" pitchFamily="2" charset="2"/>
              <a:buChar char="§"/>
            </a:pPr>
            <a:r>
              <a:rPr lang="ru-RU" altLang="uk-UA" sz="1200"/>
              <a:t> пенсіонерів 97 чол, </a:t>
            </a:r>
          </a:p>
          <a:p>
            <a:pPr>
              <a:buClr>
                <a:srgbClr val="00CC00"/>
              </a:buClr>
              <a:buFont typeface="Wingdings" panose="05000000000000000000" pitchFamily="2" charset="2"/>
              <a:buChar char="§"/>
            </a:pPr>
            <a:r>
              <a:rPr lang="ru-RU" altLang="uk-UA" sz="1200"/>
              <a:t> діти до 18 років – 39 чол,</a:t>
            </a:r>
          </a:p>
          <a:p>
            <a:pPr>
              <a:buClr>
                <a:srgbClr val="00CC00"/>
              </a:buClr>
              <a:buFont typeface="Wingdings" panose="05000000000000000000" pitchFamily="2" charset="2"/>
              <a:buChar char="§"/>
            </a:pPr>
            <a:r>
              <a:rPr lang="ru-RU" altLang="uk-UA" sz="1200"/>
              <a:t> діти шкільного віку – 33 чол, </a:t>
            </a:r>
          </a:p>
          <a:p>
            <a:pPr>
              <a:buClr>
                <a:srgbClr val="00CC00"/>
              </a:buClr>
              <a:buFont typeface="Wingdings" panose="05000000000000000000" pitchFamily="2" charset="2"/>
              <a:buChar char="§"/>
            </a:pPr>
            <a:r>
              <a:rPr lang="ru-RU" altLang="uk-UA" sz="1200"/>
              <a:t> працездатне населення – 148 чол. </a:t>
            </a:r>
          </a:p>
        </p:txBody>
      </p:sp>
      <p:pic>
        <p:nvPicPr>
          <p:cNvPr id="44040" name="Picture 2" descr="Нормування та оптимізація персоналу: як спланувати оптимальну чисельність  персоналу. Курс у Mike Pritula Academy">
            <a:extLst>
              <a:ext uri="{FF2B5EF4-FFF2-40B4-BE49-F238E27FC236}">
                <a16:creationId xmlns:a16="http://schemas.microsoft.com/office/drawing/2014/main" id="{6C208644-6742-82C1-3474-9B3C8FEC1C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1750" y="642938"/>
            <a:ext cx="1852613"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Прямоугольник 9">
            <a:extLst>
              <a:ext uri="{FF2B5EF4-FFF2-40B4-BE49-F238E27FC236}">
                <a16:creationId xmlns:a16="http://schemas.microsoft.com/office/drawing/2014/main" id="{BE598858-414A-35B5-B8B8-07B890B54E2D}"/>
              </a:ext>
            </a:extLst>
          </p:cNvPr>
          <p:cNvSpPr>
            <a:spLocks noChangeArrowheads="1"/>
          </p:cNvSpPr>
          <p:nvPr/>
        </p:nvSpPr>
        <p:spPr bwMode="auto">
          <a:xfrm>
            <a:off x="1214438" y="2071688"/>
            <a:ext cx="7534275" cy="423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Clr>
                <a:srgbClr val="00CC00"/>
              </a:buClr>
              <a:buFont typeface="Wingdings" panose="05000000000000000000" pitchFamily="2" charset="2"/>
              <a:buChar char="Ø"/>
            </a:pPr>
            <a:r>
              <a:rPr lang="uk-UA" altLang="uk-UA" sz="1300" dirty="0"/>
              <a:t> </a:t>
            </a:r>
            <a:r>
              <a:rPr lang="ru-RU" altLang="uk-UA" sz="1400" dirty="0"/>
              <a:t>Здійснюють </a:t>
            </a:r>
            <a:r>
              <a:rPr lang="ru-RU" altLang="uk-UA" sz="1400" dirty="0" err="1"/>
              <a:t>сільськогосподарську</a:t>
            </a:r>
            <a:r>
              <a:rPr lang="ru-RU" altLang="uk-UA" sz="1400" dirty="0"/>
              <a:t> </a:t>
            </a:r>
            <a:r>
              <a:rPr lang="ru-RU" altLang="uk-UA" sz="1400" dirty="0" err="1"/>
              <a:t>діяльність</a:t>
            </a:r>
            <a:r>
              <a:rPr lang="ru-RU" altLang="uk-UA" sz="1400" dirty="0"/>
              <a:t>: 10 </a:t>
            </a:r>
            <a:r>
              <a:rPr lang="ru-RU" altLang="uk-UA" sz="1400" dirty="0" err="1"/>
              <a:t>осіб</a:t>
            </a:r>
            <a:endParaRPr lang="uk-UA" altLang="uk-UA" sz="700" dirty="0"/>
          </a:p>
          <a:p>
            <a:pPr>
              <a:buClr>
                <a:srgbClr val="00CC00"/>
              </a:buClr>
              <a:buFont typeface="Wingdings" panose="05000000000000000000" pitchFamily="2" charset="2"/>
              <a:buChar char="Ø"/>
            </a:pPr>
            <a:r>
              <a:rPr lang="uk-UA" altLang="uk-UA" sz="1300" dirty="0"/>
              <a:t> </a:t>
            </a:r>
            <a:r>
              <a:rPr lang="ru-RU" altLang="uk-UA" sz="1300" dirty="0" err="1"/>
              <a:t>Прийнято</a:t>
            </a:r>
            <a:r>
              <a:rPr lang="ru-RU" altLang="uk-UA" sz="1300" dirty="0"/>
              <a:t> </a:t>
            </a:r>
            <a:r>
              <a:rPr lang="ru-RU" altLang="uk-UA" sz="1300" dirty="0" err="1"/>
              <a:t>заяв</a:t>
            </a:r>
            <a:r>
              <a:rPr lang="ru-RU" altLang="uk-UA" sz="1300" dirty="0"/>
              <a:t> та </a:t>
            </a:r>
            <a:r>
              <a:rPr lang="ru-RU" altLang="uk-UA" sz="1300" dirty="0" err="1"/>
              <a:t>звернень</a:t>
            </a:r>
            <a:r>
              <a:rPr lang="ru-RU" altLang="uk-UA" sz="1300" dirty="0"/>
              <a:t> – 52</a:t>
            </a:r>
          </a:p>
          <a:p>
            <a:pPr>
              <a:buClr>
                <a:srgbClr val="00CC00"/>
              </a:buClr>
              <a:buFont typeface="Wingdings" panose="05000000000000000000" pitchFamily="2" charset="2"/>
              <a:buChar char="Ø"/>
            </a:pPr>
            <a:endParaRPr lang="uk-UA" altLang="uk-UA" sz="700" dirty="0"/>
          </a:p>
          <a:p>
            <a:pPr>
              <a:buClr>
                <a:srgbClr val="00CC00"/>
              </a:buClr>
              <a:buFont typeface="Wingdings" panose="05000000000000000000" pitchFamily="2" charset="2"/>
              <a:buChar char="Ø"/>
            </a:pPr>
            <a:r>
              <a:rPr lang="uk-UA" altLang="uk-UA" sz="1300" dirty="0"/>
              <a:t> </a:t>
            </a:r>
            <a:r>
              <a:rPr lang="ru-RU" altLang="uk-UA" sz="1300" dirty="0"/>
              <a:t>Видано </a:t>
            </a:r>
            <a:r>
              <a:rPr lang="ru-RU" altLang="uk-UA" sz="1300" dirty="0" err="1"/>
              <a:t>довідок</a:t>
            </a:r>
            <a:r>
              <a:rPr lang="ru-RU" altLang="uk-UA" sz="1300" dirty="0"/>
              <a:t> – 122</a:t>
            </a:r>
          </a:p>
          <a:p>
            <a:pPr>
              <a:buClr>
                <a:srgbClr val="00CC00"/>
              </a:buClr>
              <a:buFont typeface="Wingdings" panose="05000000000000000000" pitchFamily="2" charset="2"/>
              <a:buChar char="Ø"/>
            </a:pPr>
            <a:endParaRPr lang="uk-UA" altLang="uk-UA" sz="700" dirty="0"/>
          </a:p>
          <a:p>
            <a:pPr>
              <a:buClr>
                <a:srgbClr val="00CC00"/>
              </a:buClr>
              <a:buFont typeface="Wingdings" panose="05000000000000000000" pitchFamily="2" charset="2"/>
              <a:buChar char="Ø"/>
            </a:pPr>
            <a:r>
              <a:rPr lang="ru-RU" altLang="uk-UA" sz="1300" dirty="0"/>
              <a:t> </a:t>
            </a:r>
            <a:r>
              <a:rPr lang="ru-RU" altLang="uk-UA" sz="1300" dirty="0" err="1"/>
              <a:t>Складено</a:t>
            </a:r>
            <a:r>
              <a:rPr lang="ru-RU" altLang="uk-UA" sz="1300" dirty="0"/>
              <a:t> </a:t>
            </a:r>
            <a:r>
              <a:rPr lang="ru-RU" altLang="uk-UA" sz="1300" dirty="0" err="1"/>
              <a:t>заповітів</a:t>
            </a:r>
            <a:r>
              <a:rPr lang="ru-RU" altLang="uk-UA" sz="1300" dirty="0"/>
              <a:t> та </a:t>
            </a:r>
            <a:r>
              <a:rPr lang="ru-RU" altLang="uk-UA" sz="1300" dirty="0" err="1"/>
              <a:t>інших</a:t>
            </a:r>
            <a:r>
              <a:rPr lang="ru-RU" altLang="uk-UA" sz="1300" dirty="0"/>
              <a:t> </a:t>
            </a:r>
            <a:r>
              <a:rPr lang="ru-RU" altLang="uk-UA" sz="1300" dirty="0" err="1"/>
              <a:t>видів</a:t>
            </a:r>
            <a:r>
              <a:rPr lang="ru-RU" altLang="uk-UA" sz="1300" dirty="0"/>
              <a:t> </a:t>
            </a:r>
            <a:r>
              <a:rPr lang="ru-RU" altLang="uk-UA" sz="1300" dirty="0" err="1"/>
              <a:t>нотаріальних</a:t>
            </a:r>
            <a:r>
              <a:rPr lang="ru-RU" altLang="uk-UA" sz="1300" dirty="0"/>
              <a:t> </a:t>
            </a:r>
            <a:r>
              <a:rPr lang="ru-RU" altLang="uk-UA" sz="1300" dirty="0" err="1"/>
              <a:t>дій</a:t>
            </a:r>
            <a:r>
              <a:rPr lang="ru-RU" altLang="uk-UA" sz="1300" dirty="0"/>
              <a:t> –   37</a:t>
            </a:r>
          </a:p>
          <a:p>
            <a:pPr>
              <a:buClr>
                <a:srgbClr val="00CC00"/>
              </a:buClr>
              <a:buFont typeface="Wingdings" panose="05000000000000000000" pitchFamily="2" charset="2"/>
              <a:buChar char="Ø"/>
            </a:pPr>
            <a:endParaRPr lang="uk-UA" altLang="uk-UA" sz="700" dirty="0"/>
          </a:p>
          <a:p>
            <a:pPr>
              <a:buClr>
                <a:srgbClr val="00CC00"/>
              </a:buClr>
              <a:buFont typeface="Wingdings" panose="05000000000000000000" pitchFamily="2" charset="2"/>
              <a:buChar char="Ø"/>
            </a:pPr>
            <a:r>
              <a:rPr lang="uk-UA" altLang="uk-UA" sz="1300" dirty="0"/>
              <a:t> </a:t>
            </a:r>
            <a:r>
              <a:rPr lang="ru-RU" altLang="uk-UA" sz="1300" dirty="0" err="1"/>
              <a:t>Затверджено</a:t>
            </a:r>
            <a:r>
              <a:rPr lang="ru-RU" altLang="uk-UA" sz="1300" dirty="0"/>
              <a:t> </a:t>
            </a:r>
            <a:r>
              <a:rPr lang="ru-RU" altLang="uk-UA" sz="1300" dirty="0" err="1"/>
              <a:t>різного</a:t>
            </a:r>
            <a:r>
              <a:rPr lang="ru-RU" altLang="uk-UA" sz="1300" dirty="0"/>
              <a:t> виду </a:t>
            </a:r>
            <a:r>
              <a:rPr lang="ru-RU" altLang="uk-UA" sz="1300" dirty="0" err="1"/>
              <a:t>актів</a:t>
            </a:r>
            <a:r>
              <a:rPr lang="ru-RU" altLang="uk-UA" sz="1300" dirty="0"/>
              <a:t>, </a:t>
            </a:r>
            <a:r>
              <a:rPr lang="ru-RU" altLang="uk-UA" sz="1300" dirty="0" err="1"/>
              <a:t>щодо</a:t>
            </a:r>
            <a:r>
              <a:rPr lang="ru-RU" altLang="uk-UA" sz="1300" dirty="0"/>
              <a:t> </a:t>
            </a:r>
            <a:r>
              <a:rPr lang="ru-RU" altLang="uk-UA" sz="1300" dirty="0" err="1"/>
              <a:t>забезпечення</a:t>
            </a:r>
            <a:r>
              <a:rPr lang="ru-RU" altLang="uk-UA" sz="1300" dirty="0"/>
              <a:t> </a:t>
            </a:r>
            <a:r>
              <a:rPr lang="ru-RU" altLang="uk-UA" sz="1300" dirty="0" err="1"/>
              <a:t>соціального</a:t>
            </a:r>
            <a:r>
              <a:rPr lang="ru-RU" altLang="uk-UA" sz="1300" dirty="0"/>
              <a:t> </a:t>
            </a:r>
            <a:r>
              <a:rPr lang="ru-RU" altLang="uk-UA" sz="1300" dirty="0" err="1"/>
              <a:t>захисту</a:t>
            </a:r>
            <a:r>
              <a:rPr lang="ru-RU" altLang="uk-UA" sz="1300" dirty="0"/>
              <a:t> </a:t>
            </a:r>
            <a:r>
              <a:rPr lang="ru-RU" altLang="uk-UA" sz="1300" dirty="0" err="1"/>
              <a:t>населення</a:t>
            </a:r>
            <a:r>
              <a:rPr lang="ru-RU" altLang="uk-UA" sz="1300" dirty="0"/>
              <a:t> – 28</a:t>
            </a:r>
          </a:p>
          <a:p>
            <a:pPr>
              <a:buClr>
                <a:srgbClr val="00CC00"/>
              </a:buClr>
              <a:buFont typeface="Wingdings" panose="05000000000000000000" pitchFamily="2" charset="2"/>
              <a:buChar char="Ø"/>
            </a:pPr>
            <a:endParaRPr lang="uk-UA" altLang="uk-UA" sz="700" dirty="0"/>
          </a:p>
          <a:p>
            <a:pPr>
              <a:buClr>
                <a:srgbClr val="00CC00"/>
              </a:buClr>
              <a:buFont typeface="Wingdings" panose="05000000000000000000" pitchFamily="2" charset="2"/>
              <a:buChar char="Ø"/>
            </a:pPr>
            <a:r>
              <a:rPr lang="uk-UA" altLang="uk-UA" sz="1300" dirty="0"/>
              <a:t>  </a:t>
            </a:r>
            <a:r>
              <a:rPr lang="ru-RU" altLang="uk-UA" sz="1300" dirty="0" err="1"/>
              <a:t>Складено</a:t>
            </a:r>
            <a:r>
              <a:rPr lang="ru-RU" altLang="uk-UA" sz="1300" dirty="0"/>
              <a:t> </a:t>
            </a:r>
            <a:r>
              <a:rPr lang="ru-RU" altLang="uk-UA" sz="1300" dirty="0" err="1"/>
              <a:t>листів</a:t>
            </a:r>
            <a:r>
              <a:rPr lang="ru-RU" altLang="uk-UA" sz="1300" dirty="0"/>
              <a:t> до </a:t>
            </a:r>
            <a:r>
              <a:rPr lang="ru-RU" altLang="uk-UA" sz="1300" dirty="0" err="1"/>
              <a:t>підприємств</a:t>
            </a:r>
            <a:r>
              <a:rPr lang="ru-RU" altLang="uk-UA" sz="1300" dirty="0"/>
              <a:t> та </a:t>
            </a:r>
            <a:r>
              <a:rPr lang="ru-RU" altLang="uk-UA" sz="1300" dirty="0" err="1"/>
              <a:t>установ</a:t>
            </a:r>
            <a:r>
              <a:rPr lang="ru-RU" altLang="uk-UA" sz="1300" dirty="0"/>
              <a:t> – 4</a:t>
            </a:r>
          </a:p>
          <a:p>
            <a:endParaRPr lang="ru-RU" altLang="uk-UA" sz="1200" b="1" i="1" dirty="0">
              <a:solidFill>
                <a:srgbClr val="52C265"/>
              </a:solidFill>
            </a:endParaRPr>
          </a:p>
          <a:p>
            <a:r>
              <a:rPr lang="ru-RU" altLang="uk-UA" sz="1200" b="1" i="1" dirty="0" err="1">
                <a:solidFill>
                  <a:srgbClr val="52C265"/>
                </a:solidFill>
              </a:rPr>
              <a:t>Грошову</a:t>
            </a:r>
            <a:r>
              <a:rPr lang="ru-RU" altLang="uk-UA" sz="1200" b="1" i="1" dirty="0">
                <a:solidFill>
                  <a:srgbClr val="52C265"/>
                </a:solidFill>
              </a:rPr>
              <a:t> </a:t>
            </a:r>
            <a:r>
              <a:rPr lang="ru-RU" altLang="uk-UA" sz="1200" b="1" i="1" dirty="0" err="1">
                <a:solidFill>
                  <a:srgbClr val="52C265"/>
                </a:solidFill>
              </a:rPr>
              <a:t>допомогу</a:t>
            </a:r>
            <a:r>
              <a:rPr lang="ru-RU" altLang="uk-UA" sz="1200" b="1" i="1" dirty="0">
                <a:solidFill>
                  <a:srgbClr val="52C265"/>
                </a:solidFill>
              </a:rPr>
              <a:t> для </a:t>
            </a:r>
            <a:r>
              <a:rPr lang="ru-RU" altLang="uk-UA" sz="1200" b="1" i="1" dirty="0" err="1">
                <a:solidFill>
                  <a:srgbClr val="52C265"/>
                </a:solidFill>
              </a:rPr>
              <a:t>придбання</a:t>
            </a:r>
            <a:r>
              <a:rPr lang="ru-RU" altLang="uk-UA" sz="1200" b="1" i="1" dirty="0">
                <a:solidFill>
                  <a:srgbClr val="52C265"/>
                </a:solidFill>
              </a:rPr>
              <a:t> </a:t>
            </a:r>
            <a:r>
              <a:rPr lang="ru-RU" altLang="uk-UA" sz="1200" b="1" i="1" dirty="0" err="1">
                <a:solidFill>
                  <a:srgbClr val="52C265"/>
                </a:solidFill>
              </a:rPr>
              <a:t>паливної</a:t>
            </a:r>
            <a:r>
              <a:rPr lang="ru-RU" altLang="uk-UA" sz="1200" b="1" i="1" dirty="0">
                <a:solidFill>
                  <a:srgbClr val="52C265"/>
                </a:solidFill>
              </a:rPr>
              <a:t> </a:t>
            </a:r>
            <a:r>
              <a:rPr lang="ru-RU" altLang="uk-UA" sz="1200" b="1" i="1" dirty="0" err="1">
                <a:solidFill>
                  <a:srgbClr val="52C265"/>
                </a:solidFill>
              </a:rPr>
              <a:t>деревини</a:t>
            </a:r>
            <a:r>
              <a:rPr lang="ru-RU" altLang="uk-UA" sz="1200" b="1" i="1" dirty="0">
                <a:solidFill>
                  <a:srgbClr val="52C265"/>
                </a:solidFill>
              </a:rPr>
              <a:t> </a:t>
            </a:r>
            <a:r>
              <a:rPr lang="ru-RU" altLang="uk-UA" sz="1200" dirty="0"/>
              <a:t>(19 400 </a:t>
            </a:r>
            <a:r>
              <a:rPr lang="ru-RU" altLang="uk-UA" sz="1200" dirty="0" err="1"/>
              <a:t>тис.грн</a:t>
            </a:r>
            <a:r>
              <a:rPr lang="ru-RU" altLang="uk-UA" sz="1200" dirty="0"/>
              <a:t>) </a:t>
            </a:r>
            <a:r>
              <a:rPr lang="ru-RU" altLang="uk-UA" sz="1200" dirty="0" err="1"/>
              <a:t>отримали</a:t>
            </a:r>
            <a:r>
              <a:rPr lang="ru-RU" altLang="uk-UA" sz="1200" dirty="0"/>
              <a:t> – </a:t>
            </a:r>
            <a:r>
              <a:rPr lang="ru-RU" altLang="uk-UA" sz="1600" b="1" dirty="0">
                <a:solidFill>
                  <a:srgbClr val="52C265"/>
                </a:solidFill>
              </a:rPr>
              <a:t>90</a:t>
            </a:r>
            <a:r>
              <a:rPr lang="ru-RU" altLang="uk-UA" sz="1200" dirty="0"/>
              <a:t> </a:t>
            </a:r>
            <a:r>
              <a:rPr lang="ru-RU" altLang="uk-UA" sz="1200" dirty="0" err="1"/>
              <a:t>домогосподарства</a:t>
            </a:r>
            <a:endParaRPr lang="uk-UA" altLang="uk-UA" sz="1200" b="1" i="1" dirty="0">
              <a:solidFill>
                <a:srgbClr val="00CC00"/>
              </a:solidFill>
            </a:endParaRPr>
          </a:p>
          <a:p>
            <a:endParaRPr lang="uk-UA" altLang="uk-UA" sz="1200" dirty="0"/>
          </a:p>
          <a:p>
            <a:pPr>
              <a:buClr>
                <a:srgbClr val="00CC00"/>
              </a:buClr>
              <a:buFont typeface="Wingdings" panose="05000000000000000000" pitchFamily="2" charset="2"/>
              <a:buChar char="Ø"/>
            </a:pPr>
            <a:endParaRPr lang="ru-RU" altLang="uk-UA" sz="1300" dirty="0"/>
          </a:p>
          <a:p>
            <a:pPr>
              <a:buClr>
                <a:srgbClr val="00CC00"/>
              </a:buClr>
              <a:buFont typeface="Wingdings" panose="05000000000000000000" pitchFamily="2" charset="2"/>
              <a:buChar char="Ø"/>
            </a:pPr>
            <a:endParaRPr lang="uk-UA" altLang="uk-UA" sz="800" dirty="0"/>
          </a:p>
          <a:p>
            <a:pPr>
              <a:buClr>
                <a:srgbClr val="00CC00"/>
              </a:buClr>
            </a:pPr>
            <a:r>
              <a:rPr lang="uk-UA" altLang="uk-UA" sz="1300" b="1" dirty="0">
                <a:solidFill>
                  <a:srgbClr val="52C265"/>
                </a:solidFill>
              </a:rPr>
              <a:t>БЛАГОУСТРІЙ:</a:t>
            </a:r>
            <a:endParaRPr lang="ru-RU" altLang="uk-UA" sz="1300" b="1" dirty="0">
              <a:solidFill>
                <a:srgbClr val="52C265"/>
              </a:solidFill>
            </a:endParaRPr>
          </a:p>
          <a:p>
            <a:pPr>
              <a:buFont typeface="Wingdings" panose="05000000000000000000" pitchFamily="2" charset="2"/>
              <a:buChar char="Ø"/>
            </a:pPr>
            <a:r>
              <a:rPr lang="ru-RU" altLang="en-US" sz="1400" dirty="0"/>
              <a:t> </a:t>
            </a:r>
            <a:r>
              <a:rPr lang="ru-RU" altLang="en-US" sz="1400" dirty="0" err="1"/>
              <a:t>Скошування</a:t>
            </a:r>
            <a:r>
              <a:rPr lang="ru-RU" altLang="en-US" sz="1400" dirty="0"/>
              <a:t> </a:t>
            </a:r>
            <a:r>
              <a:rPr lang="ru-RU" altLang="en-US" sz="1400" dirty="0" err="1"/>
              <a:t>трав’яної</a:t>
            </a:r>
            <a:r>
              <a:rPr lang="ru-RU" altLang="en-US" sz="1400" dirty="0"/>
              <a:t> </a:t>
            </a:r>
            <a:r>
              <a:rPr lang="ru-RU" altLang="en-US" sz="1400" dirty="0" err="1"/>
              <a:t>рослинності</a:t>
            </a:r>
            <a:r>
              <a:rPr lang="ru-RU" altLang="en-US" sz="1400" dirty="0"/>
              <a:t> на </a:t>
            </a:r>
            <a:r>
              <a:rPr lang="ru-RU" altLang="en-US" sz="1400" dirty="0" err="1"/>
              <a:t>території</a:t>
            </a:r>
            <a:r>
              <a:rPr lang="ru-RU" altLang="en-US" sz="1400" dirty="0"/>
              <a:t> </a:t>
            </a:r>
            <a:r>
              <a:rPr lang="ru-RU" altLang="en-US" sz="1400" dirty="0" err="1"/>
              <a:t>населених</a:t>
            </a:r>
            <a:r>
              <a:rPr lang="ru-RU" altLang="en-US" sz="1400" dirty="0"/>
              <a:t> </a:t>
            </a:r>
            <a:r>
              <a:rPr lang="ru-RU" altLang="en-US" sz="1400" dirty="0" err="1"/>
              <a:t>пунктів</a:t>
            </a:r>
            <a:r>
              <a:rPr lang="ru-RU" altLang="en-US" sz="1400" dirty="0"/>
              <a:t> -4 га</a:t>
            </a:r>
          </a:p>
          <a:p>
            <a:pPr>
              <a:buFont typeface="Wingdings" panose="05000000000000000000" pitchFamily="2" charset="2"/>
              <a:buChar char="Ø"/>
            </a:pPr>
            <a:r>
              <a:rPr lang="ru-RU" altLang="en-US" sz="1400" dirty="0"/>
              <a:t> </a:t>
            </a:r>
            <a:r>
              <a:rPr lang="ru-RU" altLang="en-US" sz="1400" dirty="0" err="1"/>
              <a:t>Планування</a:t>
            </a:r>
            <a:r>
              <a:rPr lang="ru-RU" altLang="en-US" sz="1400" dirty="0"/>
              <a:t> </a:t>
            </a:r>
            <a:r>
              <a:rPr lang="ru-RU" altLang="en-US" sz="1400" dirty="0" err="1"/>
              <a:t>дорожнього</a:t>
            </a:r>
            <a:r>
              <a:rPr lang="ru-RU" altLang="en-US" sz="1400" dirty="0"/>
              <a:t> полотна – 3200 м</a:t>
            </a:r>
            <a:r>
              <a:rPr lang="ru-RU" altLang="en-US" sz="1400" baseline="30000" dirty="0"/>
              <a:t>2</a:t>
            </a:r>
            <a:endParaRPr lang="ru-RU" altLang="en-US" sz="1400" dirty="0"/>
          </a:p>
          <a:p>
            <a:pPr>
              <a:buFont typeface="Wingdings" panose="05000000000000000000" pitchFamily="2" charset="2"/>
              <a:buChar char="Ø"/>
            </a:pPr>
            <a:r>
              <a:rPr lang="ru-RU" altLang="en-US" sz="1400" dirty="0"/>
              <a:t> </a:t>
            </a:r>
            <a:r>
              <a:rPr lang="ru-RU" altLang="en-US" sz="1400" dirty="0" err="1"/>
              <a:t>Укладання</a:t>
            </a:r>
            <a:r>
              <a:rPr lang="ru-RU" altLang="en-US" sz="1400" dirty="0"/>
              <a:t> </a:t>
            </a:r>
            <a:r>
              <a:rPr lang="ru-RU" altLang="en-US" sz="1400" dirty="0" err="1"/>
              <a:t>підсипного</a:t>
            </a:r>
            <a:r>
              <a:rPr lang="ru-RU" altLang="en-US" sz="1400" dirty="0"/>
              <a:t> </a:t>
            </a:r>
            <a:r>
              <a:rPr lang="ru-RU" altLang="en-US" sz="1400" dirty="0" err="1"/>
              <a:t>матеріалу</a:t>
            </a:r>
            <a:r>
              <a:rPr lang="ru-RU" altLang="en-US" sz="1400" dirty="0"/>
              <a:t> -360 м</a:t>
            </a:r>
            <a:r>
              <a:rPr lang="ru-RU" altLang="en-US" sz="1400" baseline="30000" dirty="0"/>
              <a:t>2</a:t>
            </a:r>
            <a:endParaRPr lang="ru-RU" altLang="en-US" sz="1400" dirty="0"/>
          </a:p>
          <a:p>
            <a:pPr>
              <a:buFont typeface="Wingdings" panose="05000000000000000000" pitchFamily="2" charset="2"/>
              <a:buChar char="Ø"/>
            </a:pPr>
            <a:r>
              <a:rPr lang="ru-RU" altLang="en-US" sz="1400" dirty="0"/>
              <a:t> </a:t>
            </a:r>
            <a:r>
              <a:rPr lang="ru-RU" altLang="en-US" sz="1400" dirty="0" err="1"/>
              <a:t>Очищення</a:t>
            </a:r>
            <a:r>
              <a:rPr lang="ru-RU" altLang="en-US" sz="1400" dirty="0"/>
              <a:t> дороги </a:t>
            </a:r>
            <a:r>
              <a:rPr lang="ru-RU" altLang="en-US" sz="1400" dirty="0" err="1"/>
              <a:t>від</a:t>
            </a:r>
            <a:r>
              <a:rPr lang="ru-RU" altLang="en-US" sz="1400" dirty="0"/>
              <a:t> </a:t>
            </a:r>
            <a:r>
              <a:rPr lang="ru-RU" altLang="en-US" sz="1400" dirty="0" err="1"/>
              <a:t>намивної</a:t>
            </a:r>
            <a:r>
              <a:rPr lang="ru-RU" altLang="en-US" sz="1400" dirty="0"/>
              <a:t> </a:t>
            </a:r>
            <a:r>
              <a:rPr lang="ru-RU" altLang="en-US" sz="1400" dirty="0" err="1"/>
              <a:t>землі</a:t>
            </a:r>
            <a:r>
              <a:rPr lang="ru-RU" altLang="en-US" sz="1400" dirty="0"/>
              <a:t> </a:t>
            </a:r>
            <a:r>
              <a:rPr lang="ru-RU" altLang="en-US" sz="1400" dirty="0" err="1"/>
              <a:t>після</a:t>
            </a:r>
            <a:r>
              <a:rPr lang="ru-RU" altLang="en-US" sz="1400" dirty="0"/>
              <a:t> </a:t>
            </a:r>
            <a:r>
              <a:rPr lang="ru-RU" altLang="en-US" sz="1400" dirty="0" err="1"/>
              <a:t>повені</a:t>
            </a:r>
            <a:r>
              <a:rPr lang="ru-RU" altLang="en-US" sz="1400" dirty="0"/>
              <a:t> - 0</a:t>
            </a:r>
          </a:p>
          <a:p>
            <a:pPr>
              <a:buFont typeface="Wingdings" panose="05000000000000000000" pitchFamily="2" charset="2"/>
              <a:buChar char="Ø"/>
            </a:pPr>
            <a:r>
              <a:rPr lang="ru-RU" altLang="en-US" sz="1400" dirty="0"/>
              <a:t> </a:t>
            </a:r>
            <a:r>
              <a:rPr lang="ru-RU" altLang="en-US" sz="1400" dirty="0" err="1"/>
              <a:t>Планування</a:t>
            </a:r>
            <a:r>
              <a:rPr lang="ru-RU" altLang="en-US" sz="1400" dirty="0"/>
              <a:t> </a:t>
            </a:r>
            <a:r>
              <a:rPr lang="ru-RU" altLang="en-US" sz="1400" dirty="0" err="1"/>
              <a:t>узбіччя</a:t>
            </a:r>
            <a:r>
              <a:rPr lang="ru-RU" altLang="en-US" sz="1400" dirty="0"/>
              <a:t> – 5 га</a:t>
            </a:r>
          </a:p>
          <a:p>
            <a:pPr>
              <a:buClr>
                <a:srgbClr val="52C265"/>
              </a:buClr>
              <a:buFont typeface="Wingdings" panose="05000000000000000000" pitchFamily="2" charset="2"/>
              <a:buChar char="Ø"/>
            </a:pPr>
            <a:endParaRPr lang="ru-RU" altLang="uk-UA"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3">
            <a:extLst>
              <a:ext uri="{FF2B5EF4-FFF2-40B4-BE49-F238E27FC236}">
                <a16:creationId xmlns:a16="http://schemas.microsoft.com/office/drawing/2014/main" id="{DB91FFE5-5AB6-8740-2970-03AC0BA47C0A}"/>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DD728415-93FD-8B67-6073-C48A422B5400}"/>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45060" name="Picture 6" descr="E:\Рисунок1-removebg-preview (1).png">
            <a:extLst>
              <a:ext uri="{FF2B5EF4-FFF2-40B4-BE49-F238E27FC236}">
                <a16:creationId xmlns:a16="http://schemas.microsoft.com/office/drawing/2014/main" id="{BB2DEAC4-6202-3910-2D80-DF56C675D7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BB83A1D7-54BF-6F9C-1706-A1BB475DE869}"/>
              </a:ext>
            </a:extLst>
          </p:cNvPr>
          <p:cNvSpPr/>
          <p:nvPr/>
        </p:nvSpPr>
        <p:spPr>
          <a:xfrm>
            <a:off x="1214438" y="1347211"/>
            <a:ext cx="7534026" cy="3416320"/>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ru-RU" sz="5400" b="1" cap="all" dirty="0">
                <a:ln w="0">
                  <a:solidFill>
                    <a:srgbClr val="00CC00"/>
                  </a:solidFill>
                </a:ln>
                <a:solidFill>
                  <a:srgbClr val="00CC00"/>
                </a:solidFill>
                <a:effectLst>
                  <a:reflection blurRad="12700" stA="50000" endPos="50000" dist="5000" dir="5400000" sy="-100000" rotWithShape="0"/>
                </a:effectLst>
                <a:cs typeface="Arial" charset="0"/>
              </a:rPr>
              <a:t>Робота в </a:t>
            </a: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галузі</a:t>
            </a:r>
            <a:r>
              <a:rPr lang="ru-RU" sz="5400" b="1" cap="all" dirty="0">
                <a:ln w="0">
                  <a:solidFill>
                    <a:srgbClr val="00CC00"/>
                  </a:solidFill>
                </a:ln>
                <a:solidFill>
                  <a:srgbClr val="00CC00"/>
                </a:solidFill>
                <a:effectLst>
                  <a:reflection blurRad="12700" stA="50000" endPos="50000" dist="5000" dir="5400000" sy="-100000" rotWithShape="0"/>
                </a:effectLst>
                <a:cs typeface="Arial" charset="0"/>
              </a:rPr>
              <a:t> </a:t>
            </a: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освіти</a:t>
            </a:r>
            <a:r>
              <a:rPr lang="ru-RU" sz="5400" b="1" cap="all" dirty="0">
                <a:ln w="0">
                  <a:solidFill>
                    <a:srgbClr val="00CC00"/>
                  </a:solidFill>
                </a:ln>
                <a:solidFill>
                  <a:srgbClr val="00CC00"/>
                </a:solidFill>
                <a:effectLst>
                  <a:reflection blurRad="12700" stA="50000" endPos="50000" dist="5000" dir="5400000" sy="-100000" rotWithShape="0"/>
                </a:effectLst>
                <a:cs typeface="Arial" charset="0"/>
              </a:rPr>
              <a:t>, </a:t>
            </a: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оздоровлення</a:t>
            </a:r>
            <a:r>
              <a:rPr lang="ru-RU" sz="5400" b="1" cap="all" dirty="0">
                <a:ln w="0">
                  <a:solidFill>
                    <a:srgbClr val="00CC00"/>
                  </a:solidFill>
                </a:ln>
                <a:solidFill>
                  <a:srgbClr val="00CC00"/>
                </a:solidFill>
                <a:effectLst>
                  <a:reflection blurRad="12700" stA="50000" endPos="50000" dist="5000" dir="5400000" sy="-100000" rotWithShape="0"/>
                </a:effectLst>
                <a:cs typeface="Arial" charset="0"/>
              </a:rPr>
              <a:t> та </a:t>
            </a: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відпочинку</a:t>
            </a:r>
            <a:r>
              <a:rPr lang="ru-RU" sz="5400" b="1" cap="all" dirty="0">
                <a:ln w="0">
                  <a:solidFill>
                    <a:srgbClr val="00CC00"/>
                  </a:solidFill>
                </a:ln>
                <a:solidFill>
                  <a:srgbClr val="00CC00"/>
                </a:solidFill>
                <a:effectLst>
                  <a:reflection blurRad="12700" stA="50000" endPos="50000" dist="5000" dir="5400000" sy="-100000" rotWithShape="0"/>
                </a:effectLst>
                <a:cs typeface="Arial" charset="0"/>
              </a:rPr>
              <a:t> </a:t>
            </a: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дітей</a:t>
            </a:r>
            <a:endParaRPr lang="ru-RU" sz="5400" b="1" cap="all" dirty="0">
              <a:ln w="0">
                <a:solidFill>
                  <a:srgbClr val="00CC00"/>
                </a:solidFill>
              </a:ln>
              <a:solidFill>
                <a:srgbClr val="00CC00"/>
              </a:solidFill>
              <a:effectLst>
                <a:reflection blurRad="12700" stA="50000" endPos="50000" dist="5000" dir="5400000" sy="-100000" rotWithShape="0"/>
              </a:effectLst>
              <a:cs typeface="Arial"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3">
            <a:extLst>
              <a:ext uri="{FF2B5EF4-FFF2-40B4-BE49-F238E27FC236}">
                <a16:creationId xmlns:a16="http://schemas.microsoft.com/office/drawing/2014/main" id="{4295C1AB-DE68-6AC1-8E12-5D6709F1B63C}"/>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0DBC6D30-E648-B055-BE8F-EAB834316F16}"/>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46084" name="Picture 6" descr="E:\Рисунок1-removebg-preview (1).png">
            <a:extLst>
              <a:ext uri="{FF2B5EF4-FFF2-40B4-BE49-F238E27FC236}">
                <a16:creationId xmlns:a16="http://schemas.microsoft.com/office/drawing/2014/main" id="{0528FA24-A8CF-B632-164E-D82D13F790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Штриховая стрелка вправо 4">
            <a:extLst>
              <a:ext uri="{FF2B5EF4-FFF2-40B4-BE49-F238E27FC236}">
                <a16:creationId xmlns:a16="http://schemas.microsoft.com/office/drawing/2014/main" id="{009E7317-5BF4-06C1-764E-43FE0B68EE21}"/>
              </a:ext>
            </a:extLst>
          </p:cNvPr>
          <p:cNvSpPr/>
          <p:nvPr/>
        </p:nvSpPr>
        <p:spPr>
          <a:xfrm>
            <a:off x="7596188" y="0"/>
            <a:ext cx="1547812" cy="671513"/>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400" b="1" dirty="0" err="1"/>
              <a:t>Діти</a:t>
            </a:r>
            <a:endParaRPr lang="ru-RU" sz="2400" dirty="0"/>
          </a:p>
        </p:txBody>
      </p:sp>
      <p:sp>
        <p:nvSpPr>
          <p:cNvPr id="46086" name="Прямоугольник 12">
            <a:extLst>
              <a:ext uri="{FF2B5EF4-FFF2-40B4-BE49-F238E27FC236}">
                <a16:creationId xmlns:a16="http://schemas.microsoft.com/office/drawing/2014/main" id="{C9579CB9-5733-831F-0324-C28111FF0F0A}"/>
              </a:ext>
            </a:extLst>
          </p:cNvPr>
          <p:cNvSpPr>
            <a:spLocks noChangeArrowheads="1"/>
          </p:cNvSpPr>
          <p:nvPr/>
        </p:nvSpPr>
        <p:spPr bwMode="auto">
          <a:xfrm>
            <a:off x="3707904" y="110962"/>
            <a:ext cx="4968551"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buClr>
                <a:srgbClr val="52C265"/>
              </a:buClr>
              <a:buFont typeface="Wingdings" panose="05000000000000000000" pitchFamily="2" charset="2"/>
              <a:buChar char="Ø"/>
            </a:pPr>
            <a:r>
              <a:rPr lang="ru-RU" altLang="en-US" sz="1400" dirty="0"/>
              <a:t> </a:t>
            </a:r>
            <a:r>
              <a:rPr lang="uk-UA" altLang="en-US" sz="1200" dirty="0"/>
              <a:t>У </a:t>
            </a:r>
            <a:r>
              <a:rPr lang="ru-RU" altLang="en-US" sz="1200" dirty="0"/>
              <a:t>рамках </a:t>
            </a:r>
            <a:r>
              <a:rPr lang="ru-RU" altLang="en-US" sz="1200" dirty="0" err="1"/>
              <a:t>національного</a:t>
            </a:r>
            <a:r>
              <a:rPr lang="ru-RU" altLang="en-US" sz="1200" dirty="0"/>
              <a:t> </a:t>
            </a:r>
            <a:r>
              <a:rPr lang="ru-RU" altLang="en-US" sz="1200" dirty="0" err="1"/>
              <a:t>проєкту</a:t>
            </a:r>
            <a:r>
              <a:rPr lang="ru-RU" altLang="en-US" sz="1200" dirty="0"/>
              <a:t> «</a:t>
            </a:r>
            <a:r>
              <a:rPr lang="ru-RU" altLang="en-US" sz="1200" dirty="0" err="1"/>
              <a:t>Пліч</a:t>
            </a:r>
            <a:r>
              <a:rPr lang="ru-RU" altLang="en-US" sz="1200" dirty="0"/>
              <a:t>-о-</a:t>
            </a:r>
            <a:r>
              <a:rPr lang="ru-RU" altLang="en-US" sz="1200" dirty="0" err="1"/>
              <a:t>пліч</a:t>
            </a:r>
            <a:r>
              <a:rPr lang="ru-RU" altLang="en-US" sz="1200" dirty="0"/>
              <a:t>: </a:t>
            </a:r>
          </a:p>
          <a:p>
            <a:r>
              <a:rPr lang="ru-RU" altLang="en-US" sz="1200" dirty="0" err="1"/>
              <a:t>згуртовані</a:t>
            </a:r>
            <a:r>
              <a:rPr lang="ru-RU" altLang="en-US" sz="1200" dirty="0"/>
              <a:t> </a:t>
            </a:r>
            <a:r>
              <a:rPr lang="ru-RU" altLang="en-US" sz="1200" dirty="0" err="1"/>
              <a:t>громади</a:t>
            </a:r>
            <a:r>
              <a:rPr lang="ru-RU" altLang="en-US" sz="1200" dirty="0"/>
              <a:t>» та </a:t>
            </a:r>
            <a:r>
              <a:rPr lang="ru-RU" altLang="en-US" sz="1200" dirty="0" err="1"/>
              <a:t>завдяки</a:t>
            </a:r>
            <a:r>
              <a:rPr lang="ru-RU" altLang="en-US" sz="1200" dirty="0"/>
              <a:t> </a:t>
            </a:r>
            <a:r>
              <a:rPr lang="ru-RU" altLang="en-US" sz="1200" dirty="0" err="1"/>
              <a:t>підтримці</a:t>
            </a:r>
            <a:r>
              <a:rPr lang="ru-RU" altLang="en-US" sz="1200" dirty="0"/>
              <a:t> </a:t>
            </a:r>
          </a:p>
          <a:p>
            <a:pPr algn="ctr"/>
            <a:r>
              <a:rPr lang="ru-RU" altLang="en-US" sz="1200" dirty="0" err="1"/>
              <a:t>громади</a:t>
            </a:r>
            <a:r>
              <a:rPr lang="ru-RU" altLang="en-US" sz="1200" dirty="0"/>
              <a:t>- партнера </a:t>
            </a:r>
            <a:r>
              <a:rPr lang="ru-RU" altLang="en-US" sz="1200" dirty="0" err="1"/>
              <a:t>Борщагівської</a:t>
            </a:r>
            <a:r>
              <a:rPr lang="ru-RU" altLang="en-US" sz="1200" dirty="0"/>
              <a:t> </a:t>
            </a:r>
            <a:r>
              <a:rPr lang="ru-RU" altLang="en-US" sz="1200" dirty="0" err="1"/>
              <a:t>сільської</a:t>
            </a:r>
            <a:r>
              <a:rPr lang="ru-RU" altLang="en-US" sz="1200" dirty="0"/>
              <a:t> </a:t>
            </a:r>
            <a:r>
              <a:rPr lang="ru-RU" altLang="en-US" sz="1200" dirty="0" err="1"/>
              <a:t>територіальної</a:t>
            </a:r>
            <a:r>
              <a:rPr lang="ru-RU" altLang="en-US" sz="1200" dirty="0"/>
              <a:t> </a:t>
            </a:r>
            <a:r>
              <a:rPr lang="ru-RU" altLang="en-US" sz="1200" dirty="0" err="1"/>
              <a:t>громади</a:t>
            </a:r>
            <a:r>
              <a:rPr lang="ru-RU" altLang="en-US" sz="1200" dirty="0"/>
              <a:t> </a:t>
            </a:r>
            <a:r>
              <a:rPr lang="ru-RU" altLang="en-US" sz="1200" dirty="0" err="1"/>
              <a:t>Київської</a:t>
            </a:r>
            <a:r>
              <a:rPr lang="ru-RU" altLang="en-US" sz="1200" dirty="0"/>
              <a:t> </a:t>
            </a:r>
            <a:r>
              <a:rPr lang="ru-RU" altLang="en-US" sz="1200" dirty="0" err="1"/>
              <a:t>області</a:t>
            </a:r>
            <a:r>
              <a:rPr lang="ru-RU" altLang="en-US" sz="1200" dirty="0"/>
              <a:t> </a:t>
            </a:r>
            <a:r>
              <a:rPr lang="ru-RU" altLang="en-US" sz="1200" dirty="0" err="1"/>
              <a:t>почався</a:t>
            </a:r>
            <a:r>
              <a:rPr lang="ru-RU" altLang="en-US" sz="1200" dirty="0"/>
              <a:t> </a:t>
            </a:r>
            <a:r>
              <a:rPr lang="ru-RU" altLang="en-US" sz="1400" b="1" dirty="0">
                <a:solidFill>
                  <a:srgbClr val="52C265"/>
                </a:solidFill>
                <a:highlight>
                  <a:srgbClr val="FFFF00"/>
                </a:highlight>
              </a:rPr>
              <a:t>перший </a:t>
            </a:r>
            <a:r>
              <a:rPr lang="ru-RU" altLang="en-US" sz="1400" b="1" dirty="0" err="1">
                <a:solidFill>
                  <a:srgbClr val="52C265"/>
                </a:solidFill>
                <a:highlight>
                  <a:srgbClr val="FFFF00"/>
                </a:highlight>
              </a:rPr>
              <a:t>заїзд</a:t>
            </a:r>
            <a:r>
              <a:rPr lang="ru-RU" altLang="en-US" sz="1400" b="1" dirty="0">
                <a:solidFill>
                  <a:srgbClr val="52C265"/>
                </a:solidFill>
              </a:rPr>
              <a:t> в </a:t>
            </a:r>
            <a:r>
              <a:rPr lang="ru-RU" altLang="en-US" sz="1400" b="1" dirty="0" err="1">
                <a:solidFill>
                  <a:srgbClr val="52C265"/>
                </a:solidFill>
              </a:rPr>
              <a:t>дитячому</a:t>
            </a:r>
            <a:r>
              <a:rPr lang="ru-RU" altLang="en-US" sz="1400" b="1" dirty="0">
                <a:solidFill>
                  <a:srgbClr val="52C265"/>
                </a:solidFill>
              </a:rPr>
              <a:t> </a:t>
            </a:r>
            <a:r>
              <a:rPr lang="ru-RU" altLang="en-US" sz="1400" b="1" dirty="0" err="1">
                <a:solidFill>
                  <a:srgbClr val="52C265"/>
                </a:solidFill>
              </a:rPr>
              <a:t>таборі</a:t>
            </a:r>
            <a:r>
              <a:rPr lang="ru-RU" altLang="en-US" sz="1400" b="1" dirty="0">
                <a:solidFill>
                  <a:srgbClr val="52C265"/>
                </a:solidFill>
              </a:rPr>
              <a:t> для </a:t>
            </a:r>
            <a:r>
              <a:rPr lang="ru-RU" altLang="en-US" sz="1400" b="1" dirty="0" err="1">
                <a:solidFill>
                  <a:srgbClr val="52C265"/>
                </a:solidFill>
              </a:rPr>
              <a:t>учнів</a:t>
            </a:r>
            <a:r>
              <a:rPr lang="ru-RU" altLang="en-US" sz="1400" dirty="0"/>
              <a:t> </a:t>
            </a:r>
            <a:r>
              <a:rPr lang="ru-RU" altLang="en-US" sz="1200" dirty="0"/>
              <a:t>9,10,11 </a:t>
            </a:r>
            <a:r>
              <a:rPr lang="ru-RU" altLang="en-US" sz="1200" dirty="0" err="1"/>
              <a:t>класів</a:t>
            </a:r>
            <a:r>
              <a:rPr lang="ru-RU" altLang="en-US" sz="1200" dirty="0"/>
              <a:t>. </a:t>
            </a:r>
          </a:p>
          <a:p>
            <a:pPr algn="ctr"/>
            <a:r>
              <a:rPr lang="ru-RU" altLang="en-US" sz="1200" dirty="0"/>
              <a:t>🏔 7 </a:t>
            </a:r>
            <a:r>
              <a:rPr lang="ru-RU" altLang="en-US" sz="1200" dirty="0" err="1"/>
              <a:t>днів</a:t>
            </a:r>
            <a:r>
              <a:rPr lang="ru-RU" altLang="en-US" sz="1200" dirty="0"/>
              <a:t> </a:t>
            </a:r>
            <a:r>
              <a:rPr lang="ru-RU" altLang="en-US" sz="1200" dirty="0" err="1"/>
              <a:t>діти</a:t>
            </a:r>
            <a:r>
              <a:rPr lang="ru-RU" altLang="en-US" sz="1200" dirty="0"/>
              <a:t> </a:t>
            </a:r>
            <a:r>
              <a:rPr lang="ru-RU" altLang="en-US" sz="1200" dirty="0" err="1"/>
              <a:t>проведуть</a:t>
            </a:r>
            <a:r>
              <a:rPr lang="ru-RU" altLang="en-US" sz="1200" dirty="0"/>
              <a:t> в </a:t>
            </a:r>
            <a:r>
              <a:rPr lang="ru-RU" altLang="en-US" sz="1200" dirty="0" err="1"/>
              <a:t>компанії</a:t>
            </a:r>
            <a:r>
              <a:rPr lang="ru-RU" altLang="en-US" sz="1200" dirty="0"/>
              <a:t> </a:t>
            </a:r>
            <a:r>
              <a:rPr lang="ru-RU" altLang="en-US" sz="1200" dirty="0" err="1"/>
              <a:t>однокласників</a:t>
            </a:r>
            <a:r>
              <a:rPr lang="ru-RU" altLang="en-US" sz="1200" dirty="0"/>
              <a:t>, </a:t>
            </a:r>
            <a:r>
              <a:rPr lang="ru-RU" altLang="en-US" sz="1200" dirty="0" err="1"/>
              <a:t>однолітків</a:t>
            </a:r>
            <a:r>
              <a:rPr lang="ru-RU" altLang="en-US" sz="1200" dirty="0"/>
              <a:t> та </a:t>
            </a:r>
            <a:r>
              <a:rPr lang="ru-RU" altLang="en-US" sz="1200" dirty="0" err="1"/>
              <a:t>вчителів</a:t>
            </a:r>
            <a:r>
              <a:rPr lang="ru-RU" altLang="en-US" sz="1200" dirty="0"/>
              <a:t> в </a:t>
            </a:r>
            <a:r>
              <a:rPr lang="ru-RU" altLang="en-US" sz="1200" dirty="0" err="1"/>
              <a:t>оточенні</a:t>
            </a:r>
            <a:r>
              <a:rPr lang="ru-RU" altLang="en-US" sz="1200" dirty="0"/>
              <a:t> </a:t>
            </a:r>
            <a:r>
              <a:rPr lang="ru-RU" altLang="en-US" sz="1200" dirty="0" err="1"/>
              <a:t>величних</a:t>
            </a:r>
            <a:r>
              <a:rPr lang="ru-RU" altLang="en-US" sz="1200" dirty="0"/>
              <a:t> Карпат та </a:t>
            </a:r>
            <a:r>
              <a:rPr lang="ru-RU" altLang="en-US" sz="1200" dirty="0" err="1"/>
              <a:t>лісів</a:t>
            </a:r>
            <a:r>
              <a:rPr lang="ru-RU" altLang="en-US" sz="1200" dirty="0"/>
              <a:t>. </a:t>
            </a:r>
          </a:p>
          <a:p>
            <a:r>
              <a:rPr lang="en-US" altLang="en-US" sz="1200" dirty="0"/>
              <a:t>✅ </a:t>
            </a:r>
            <a:r>
              <a:rPr lang="ru-RU" altLang="en-US" sz="1200" dirty="0" err="1"/>
              <a:t>Програма</a:t>
            </a:r>
            <a:r>
              <a:rPr lang="ru-RU" altLang="en-US" sz="1200" dirty="0"/>
              <a:t> </a:t>
            </a:r>
            <a:r>
              <a:rPr lang="ru-RU" altLang="en-US" sz="1200" dirty="0" err="1"/>
              <a:t>відпочинку</a:t>
            </a:r>
            <a:r>
              <a:rPr lang="ru-RU" altLang="en-US" sz="1200" dirty="0"/>
              <a:t> </a:t>
            </a:r>
            <a:r>
              <a:rPr lang="ru-RU" altLang="en-US" sz="1200" dirty="0" err="1"/>
              <a:t>насичена</a:t>
            </a:r>
            <a:r>
              <a:rPr lang="ru-RU" altLang="en-US" sz="1200" dirty="0"/>
              <a:t> </a:t>
            </a:r>
            <a:r>
              <a:rPr lang="ru-RU" altLang="en-US" sz="1200" dirty="0" err="1"/>
              <a:t>зимовими</a:t>
            </a:r>
            <a:r>
              <a:rPr lang="ru-RU" altLang="en-US" sz="1200" dirty="0"/>
              <a:t> </a:t>
            </a:r>
            <a:r>
              <a:rPr lang="ru-RU" altLang="en-US" sz="1200" dirty="0" err="1"/>
              <a:t>розвагами</a:t>
            </a:r>
            <a:r>
              <a:rPr lang="ru-RU" altLang="en-US" sz="1200" dirty="0"/>
              <a:t>, </a:t>
            </a:r>
            <a:r>
              <a:rPr lang="ru-RU" altLang="en-US" sz="1200" dirty="0" err="1"/>
              <a:t>екскурсіями</a:t>
            </a:r>
            <a:r>
              <a:rPr lang="ru-RU" altLang="en-US" sz="1200" dirty="0"/>
              <a:t>, квестами та </a:t>
            </a:r>
            <a:r>
              <a:rPr lang="ru-RU" altLang="en-US" sz="1200" dirty="0" err="1"/>
              <a:t>багато</a:t>
            </a:r>
            <a:r>
              <a:rPr lang="ru-RU" altLang="en-US" sz="1200" dirty="0"/>
              <a:t> </a:t>
            </a:r>
            <a:r>
              <a:rPr lang="ru-RU" altLang="en-US" sz="1200" dirty="0" err="1"/>
              <a:t>чим</a:t>
            </a:r>
            <a:r>
              <a:rPr lang="ru-RU" altLang="en-US" sz="1200" dirty="0"/>
              <a:t> </a:t>
            </a:r>
            <a:r>
              <a:rPr lang="ru-RU" altLang="en-US" sz="1200" dirty="0" err="1"/>
              <a:t>іншим</a:t>
            </a:r>
            <a:r>
              <a:rPr lang="ru-RU" altLang="en-US" sz="1200" dirty="0"/>
              <a:t>. </a:t>
            </a:r>
          </a:p>
          <a:p>
            <a:pPr algn="ctr"/>
            <a:r>
              <a:rPr lang="ru-RU" altLang="en-US" sz="1200" dirty="0"/>
              <a:t>🇺🇦 </a:t>
            </a:r>
            <a:r>
              <a:rPr lang="ru-RU" altLang="en-US" sz="1200" dirty="0" err="1"/>
              <a:t>Навіть</a:t>
            </a:r>
            <a:r>
              <a:rPr lang="ru-RU" altLang="en-US" sz="1200" dirty="0"/>
              <a:t> у </a:t>
            </a:r>
            <a:r>
              <a:rPr lang="ru-RU" altLang="en-US" sz="1200" dirty="0" err="1"/>
              <a:t>складні</a:t>
            </a:r>
            <a:r>
              <a:rPr lang="ru-RU" altLang="en-US" sz="1200" dirty="0"/>
              <a:t> </a:t>
            </a:r>
            <a:r>
              <a:rPr lang="ru-RU" altLang="en-US" sz="1200" dirty="0" err="1"/>
              <a:t>часи</a:t>
            </a:r>
            <a:r>
              <a:rPr lang="ru-RU" altLang="en-US" sz="1200" dirty="0"/>
              <a:t> </a:t>
            </a:r>
            <a:r>
              <a:rPr lang="ru-RU" altLang="en-US" sz="1200" dirty="0" err="1"/>
              <a:t>турбота</a:t>
            </a:r>
            <a:r>
              <a:rPr lang="ru-RU" altLang="en-US" sz="1200" dirty="0"/>
              <a:t> про </a:t>
            </a:r>
            <a:r>
              <a:rPr lang="ru-RU" altLang="en-US" sz="1200" dirty="0" err="1"/>
              <a:t>дітей</a:t>
            </a:r>
            <a:r>
              <a:rPr lang="ru-RU" altLang="en-US" sz="1200" dirty="0"/>
              <a:t> - </a:t>
            </a:r>
            <a:r>
              <a:rPr lang="ru-RU" altLang="en-US" sz="1200" dirty="0" err="1"/>
              <a:t>це</a:t>
            </a:r>
            <a:r>
              <a:rPr lang="ru-RU" altLang="en-US" sz="1200" dirty="0"/>
              <a:t> </a:t>
            </a:r>
            <a:r>
              <a:rPr lang="ru-RU" altLang="en-US" sz="1200" dirty="0" err="1"/>
              <a:t>внесок</a:t>
            </a:r>
            <a:r>
              <a:rPr lang="ru-RU" altLang="en-US" sz="1200" dirty="0"/>
              <a:t> в </a:t>
            </a:r>
            <a:r>
              <a:rPr lang="ru-RU" altLang="en-US" sz="1200" dirty="0" err="1"/>
              <a:t>майбутнє</a:t>
            </a:r>
            <a:r>
              <a:rPr lang="ru-RU" altLang="en-US" sz="1200" dirty="0"/>
              <a:t> </a:t>
            </a:r>
            <a:r>
              <a:rPr lang="ru-RU" altLang="en-US" sz="1200" dirty="0" err="1"/>
              <a:t>нашої</a:t>
            </a:r>
            <a:r>
              <a:rPr lang="ru-RU" altLang="en-US" sz="1200" dirty="0"/>
              <a:t> </a:t>
            </a:r>
            <a:r>
              <a:rPr lang="ru-RU" altLang="en-US" sz="1200" dirty="0" err="1"/>
              <a:t>громади</a:t>
            </a:r>
            <a:r>
              <a:rPr lang="ru-RU" altLang="en-US" sz="1200" dirty="0"/>
              <a:t>!</a:t>
            </a:r>
          </a:p>
        </p:txBody>
      </p:sp>
      <p:pic>
        <p:nvPicPr>
          <p:cNvPr id="46087" name="Picture 13">
            <a:extLst>
              <a:ext uri="{FF2B5EF4-FFF2-40B4-BE49-F238E27FC236}">
                <a16:creationId xmlns:a16="http://schemas.microsoft.com/office/drawing/2014/main" id="{7321085F-2BEF-9AE9-9BC2-AF31DF4F01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8190" y="149719"/>
            <a:ext cx="2448570" cy="241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Прямоугольник 14">
            <a:extLst>
              <a:ext uri="{FF2B5EF4-FFF2-40B4-BE49-F238E27FC236}">
                <a16:creationId xmlns:a16="http://schemas.microsoft.com/office/drawing/2014/main" id="{920E4903-1ECB-9618-1FFE-18C3B543F085}"/>
              </a:ext>
            </a:extLst>
          </p:cNvPr>
          <p:cNvSpPr>
            <a:spLocks noChangeArrowheads="1"/>
          </p:cNvSpPr>
          <p:nvPr/>
        </p:nvSpPr>
        <p:spPr bwMode="auto">
          <a:xfrm>
            <a:off x="3612398" y="2553568"/>
            <a:ext cx="506449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171450" indent="-171450">
              <a:buClr>
                <a:srgbClr val="52C265"/>
              </a:buClr>
              <a:buFont typeface="Wingdings" panose="05000000000000000000" pitchFamily="2" charset="2"/>
              <a:buChar char="Ø"/>
            </a:pPr>
            <a:r>
              <a:rPr lang="ru-RU" altLang="en-US" sz="1200" dirty="0"/>
              <a:t>У рамках </a:t>
            </a:r>
            <a:r>
              <a:rPr lang="ru-RU" altLang="en-US" sz="1200" dirty="0" err="1"/>
              <a:t>національного</a:t>
            </a:r>
            <a:r>
              <a:rPr lang="ru-RU" altLang="en-US" sz="1200" dirty="0"/>
              <a:t> </a:t>
            </a:r>
            <a:r>
              <a:rPr lang="ru-RU" altLang="en-US" sz="1200" dirty="0" err="1"/>
              <a:t>проєкту</a:t>
            </a:r>
            <a:r>
              <a:rPr lang="ru-RU" altLang="en-US" sz="1200" dirty="0"/>
              <a:t> «</a:t>
            </a:r>
            <a:r>
              <a:rPr lang="ru-RU" altLang="en-US" sz="1200" dirty="0" err="1"/>
              <a:t>Пліч</a:t>
            </a:r>
            <a:r>
              <a:rPr lang="ru-RU" altLang="en-US" sz="1200" dirty="0"/>
              <a:t>-о-</a:t>
            </a:r>
            <a:r>
              <a:rPr lang="ru-RU" altLang="en-US" sz="1200" dirty="0" err="1"/>
              <a:t>пліч</a:t>
            </a:r>
            <a:r>
              <a:rPr lang="ru-RU" altLang="en-US" sz="1200" dirty="0"/>
              <a:t>: </a:t>
            </a:r>
            <a:r>
              <a:rPr lang="ru-RU" altLang="en-US" sz="1200" dirty="0" err="1"/>
              <a:t>згуртовані</a:t>
            </a:r>
            <a:r>
              <a:rPr lang="ru-RU" altLang="en-US" sz="1200" dirty="0"/>
              <a:t> </a:t>
            </a:r>
            <a:r>
              <a:rPr lang="ru-RU" altLang="en-US" sz="1200" dirty="0" err="1"/>
              <a:t>громади</a:t>
            </a:r>
            <a:r>
              <a:rPr lang="ru-RU" altLang="en-US" sz="1200" dirty="0"/>
              <a:t>» та </a:t>
            </a:r>
            <a:r>
              <a:rPr lang="ru-RU" altLang="en-US" sz="1200" dirty="0" err="1"/>
              <a:t>завдяки</a:t>
            </a:r>
            <a:r>
              <a:rPr lang="ru-RU" altLang="en-US" sz="1200" dirty="0"/>
              <a:t> </a:t>
            </a:r>
            <a:r>
              <a:rPr lang="ru-RU" altLang="en-US" sz="1200" dirty="0" err="1"/>
              <a:t>підтримці</a:t>
            </a:r>
            <a:r>
              <a:rPr lang="ru-RU" altLang="en-US" sz="1200" dirty="0"/>
              <a:t> </a:t>
            </a:r>
            <a:r>
              <a:rPr lang="ru-RU" altLang="en-US" sz="1200" dirty="0" err="1"/>
              <a:t>громади</a:t>
            </a:r>
            <a:r>
              <a:rPr lang="ru-RU" altLang="en-US" sz="1200" dirty="0"/>
              <a:t>- партнера </a:t>
            </a:r>
            <a:r>
              <a:rPr lang="ru-RU" altLang="en-US" sz="1200" dirty="0" err="1"/>
              <a:t>Борщагівської</a:t>
            </a:r>
            <a:r>
              <a:rPr lang="ru-RU" altLang="en-US" sz="1200" dirty="0"/>
              <a:t> </a:t>
            </a:r>
            <a:r>
              <a:rPr lang="ru-RU" altLang="en-US" sz="1200" dirty="0" err="1"/>
              <a:t>сільської</a:t>
            </a:r>
            <a:r>
              <a:rPr lang="ru-RU" altLang="en-US" sz="1200" dirty="0"/>
              <a:t> </a:t>
            </a:r>
            <a:r>
              <a:rPr lang="ru-RU" altLang="en-US" sz="1200" dirty="0" err="1"/>
              <a:t>територіальної</a:t>
            </a:r>
            <a:r>
              <a:rPr lang="ru-RU" altLang="en-US" sz="1200" dirty="0"/>
              <a:t> </a:t>
            </a:r>
            <a:r>
              <a:rPr lang="ru-RU" altLang="en-US" sz="1200" dirty="0" err="1"/>
              <a:t>громади</a:t>
            </a:r>
            <a:r>
              <a:rPr lang="ru-RU" altLang="en-US" sz="1200" dirty="0"/>
              <a:t> </a:t>
            </a:r>
            <a:r>
              <a:rPr lang="ru-RU" altLang="en-US" sz="1200" dirty="0" err="1"/>
              <a:t>Київської</a:t>
            </a:r>
            <a:r>
              <a:rPr lang="ru-RU" altLang="en-US" sz="1200" dirty="0"/>
              <a:t> </a:t>
            </a:r>
            <a:r>
              <a:rPr lang="ru-RU" altLang="en-US" sz="1200" dirty="0" err="1"/>
              <a:t>області</a:t>
            </a:r>
            <a:r>
              <a:rPr lang="ru-RU" altLang="en-US" sz="1200" dirty="0"/>
              <a:t> </a:t>
            </a:r>
            <a:r>
              <a:rPr lang="ru-RU" altLang="en-US" sz="1200" dirty="0" err="1"/>
              <a:t>відбувся</a:t>
            </a:r>
            <a:r>
              <a:rPr lang="ru-RU" altLang="en-US" sz="1200" dirty="0"/>
              <a:t> </a:t>
            </a:r>
            <a:r>
              <a:rPr lang="ru-RU" altLang="en-US" sz="1400" b="1" dirty="0" err="1">
                <a:solidFill>
                  <a:srgbClr val="52C265"/>
                </a:solidFill>
                <a:highlight>
                  <a:srgbClr val="FFFF00"/>
                </a:highlight>
              </a:rPr>
              <a:t>другий</a:t>
            </a:r>
            <a:r>
              <a:rPr lang="ru-RU" altLang="en-US" sz="1400" b="1" dirty="0">
                <a:solidFill>
                  <a:srgbClr val="52C265"/>
                </a:solidFill>
                <a:highlight>
                  <a:srgbClr val="FFFF00"/>
                </a:highlight>
              </a:rPr>
              <a:t> </a:t>
            </a:r>
            <a:r>
              <a:rPr lang="ru-RU" altLang="en-US" sz="1400" b="1" dirty="0" err="1">
                <a:solidFill>
                  <a:srgbClr val="52C265"/>
                </a:solidFill>
                <a:highlight>
                  <a:srgbClr val="FFFF00"/>
                </a:highlight>
              </a:rPr>
              <a:t>заїзд</a:t>
            </a:r>
            <a:r>
              <a:rPr lang="ru-RU" altLang="en-US" sz="1400" b="1" dirty="0">
                <a:solidFill>
                  <a:srgbClr val="52C265"/>
                </a:solidFill>
                <a:highlight>
                  <a:srgbClr val="FFFF00"/>
                </a:highlight>
              </a:rPr>
              <a:t> </a:t>
            </a:r>
            <a:r>
              <a:rPr lang="ru-RU" altLang="en-US" sz="1400" b="1" dirty="0">
                <a:solidFill>
                  <a:srgbClr val="52C265"/>
                </a:solidFill>
              </a:rPr>
              <a:t>в </a:t>
            </a:r>
            <a:r>
              <a:rPr lang="ru-RU" altLang="en-US" sz="1400" b="1" dirty="0" err="1">
                <a:solidFill>
                  <a:srgbClr val="52C265"/>
                </a:solidFill>
              </a:rPr>
              <a:t>дитячому</a:t>
            </a:r>
            <a:r>
              <a:rPr lang="ru-RU" altLang="en-US" sz="1400" b="1" dirty="0">
                <a:solidFill>
                  <a:srgbClr val="52C265"/>
                </a:solidFill>
              </a:rPr>
              <a:t> </a:t>
            </a:r>
            <a:r>
              <a:rPr lang="ru-RU" altLang="en-US" sz="1400" b="1" dirty="0" err="1">
                <a:solidFill>
                  <a:srgbClr val="52C265"/>
                </a:solidFill>
              </a:rPr>
              <a:t>таборі</a:t>
            </a:r>
            <a:r>
              <a:rPr lang="ru-RU" altLang="en-US" sz="1400" b="1" dirty="0">
                <a:solidFill>
                  <a:srgbClr val="52C265"/>
                </a:solidFill>
              </a:rPr>
              <a:t> для </a:t>
            </a:r>
            <a:r>
              <a:rPr lang="ru-RU" altLang="en-US" sz="1400" b="1" dirty="0" err="1">
                <a:solidFill>
                  <a:srgbClr val="52C265"/>
                </a:solidFill>
              </a:rPr>
              <a:t>учнів</a:t>
            </a:r>
            <a:r>
              <a:rPr lang="ru-RU" altLang="en-US" sz="1400" b="1" dirty="0">
                <a:solidFill>
                  <a:srgbClr val="52C265"/>
                </a:solidFill>
              </a:rPr>
              <a:t> </a:t>
            </a:r>
            <a:r>
              <a:rPr lang="ru-RU" altLang="en-US" sz="1200" dirty="0"/>
              <a:t>7 та 8 </a:t>
            </a:r>
            <a:r>
              <a:rPr lang="ru-RU" altLang="en-US" sz="1200" dirty="0" err="1"/>
              <a:t>класів</a:t>
            </a:r>
            <a:r>
              <a:rPr lang="ru-RU" altLang="en-US" sz="1200" dirty="0"/>
              <a:t>. </a:t>
            </a:r>
          </a:p>
          <a:p>
            <a:r>
              <a:rPr lang="ru-RU" altLang="en-US" sz="1200" dirty="0"/>
              <a:t>🌲 На 7 </a:t>
            </a:r>
            <a:r>
              <a:rPr lang="ru-RU" altLang="en-US" sz="1200" dirty="0" err="1"/>
              <a:t>днів</a:t>
            </a:r>
            <a:r>
              <a:rPr lang="ru-RU" altLang="en-US" sz="1200" dirty="0"/>
              <a:t> </a:t>
            </a:r>
            <a:r>
              <a:rPr lang="ru-RU" altLang="en-US" sz="1200" dirty="0" err="1"/>
              <a:t>діти</a:t>
            </a:r>
            <a:r>
              <a:rPr lang="ru-RU" altLang="en-US" sz="1200" dirty="0"/>
              <a:t> </a:t>
            </a:r>
            <a:r>
              <a:rPr lang="ru-RU" altLang="en-US" sz="1200" dirty="0" err="1"/>
              <a:t>поринули</a:t>
            </a:r>
            <a:r>
              <a:rPr lang="ru-RU" altLang="en-US" sz="1200" dirty="0"/>
              <a:t> у вир </a:t>
            </a:r>
            <a:r>
              <a:rPr lang="ru-RU" altLang="en-US" sz="1200" dirty="0" err="1"/>
              <a:t>спілкування</a:t>
            </a:r>
            <a:r>
              <a:rPr lang="ru-RU" altLang="en-US" sz="1200" dirty="0"/>
              <a:t> та </a:t>
            </a:r>
            <a:r>
              <a:rPr lang="ru-RU" altLang="en-US" sz="1200" dirty="0" err="1"/>
              <a:t>дивовижних</a:t>
            </a:r>
            <a:r>
              <a:rPr lang="ru-RU" altLang="en-US" sz="1200" dirty="0"/>
              <a:t> </a:t>
            </a:r>
            <a:r>
              <a:rPr lang="ru-RU" altLang="en-US" sz="1200" dirty="0" err="1"/>
              <a:t>вражень</a:t>
            </a:r>
            <a:r>
              <a:rPr lang="ru-RU" altLang="en-US" sz="1200" dirty="0"/>
              <a:t> у </a:t>
            </a:r>
            <a:r>
              <a:rPr lang="ru-RU" altLang="en-US" sz="1200" dirty="0" err="1"/>
              <a:t>компанії</a:t>
            </a:r>
            <a:r>
              <a:rPr lang="ru-RU" altLang="en-US" sz="1200" dirty="0"/>
              <a:t> </a:t>
            </a:r>
            <a:r>
              <a:rPr lang="ru-RU" altLang="en-US" sz="1200" dirty="0" err="1"/>
              <a:t>однокласників</a:t>
            </a:r>
            <a:r>
              <a:rPr lang="ru-RU" altLang="en-US" sz="1200" dirty="0"/>
              <a:t>, </a:t>
            </a:r>
            <a:r>
              <a:rPr lang="ru-RU" altLang="en-US" sz="1200" dirty="0" err="1"/>
              <a:t>однолітків</a:t>
            </a:r>
            <a:r>
              <a:rPr lang="ru-RU" altLang="en-US" sz="1200" dirty="0"/>
              <a:t> та </a:t>
            </a:r>
            <a:r>
              <a:rPr lang="ru-RU" altLang="en-US" sz="1200" dirty="0" err="1"/>
              <a:t>вчителів</a:t>
            </a:r>
            <a:r>
              <a:rPr lang="ru-RU" altLang="en-US" sz="1200" dirty="0"/>
              <a:t>. І </a:t>
            </a:r>
            <a:r>
              <a:rPr lang="ru-RU" altLang="en-US" sz="1200" dirty="0" err="1"/>
              <a:t>звісно</a:t>
            </a:r>
            <a:r>
              <a:rPr lang="ru-RU" altLang="en-US" sz="1200" dirty="0"/>
              <a:t> все </a:t>
            </a:r>
            <a:r>
              <a:rPr lang="ru-RU" altLang="en-US" sz="1200" dirty="0" err="1"/>
              <a:t>це</a:t>
            </a:r>
            <a:r>
              <a:rPr lang="ru-RU" altLang="en-US" sz="1200" dirty="0"/>
              <a:t> </a:t>
            </a:r>
            <a:r>
              <a:rPr lang="ru-RU" altLang="en-US" sz="1200" dirty="0" err="1"/>
              <a:t>відбувалось</a:t>
            </a:r>
            <a:r>
              <a:rPr lang="ru-RU" altLang="en-US" sz="1200" dirty="0"/>
              <a:t> </a:t>
            </a:r>
            <a:r>
              <a:rPr lang="ru-RU" altLang="en-US" sz="1200" dirty="0" err="1"/>
              <a:t>серед</a:t>
            </a:r>
            <a:r>
              <a:rPr lang="ru-RU" altLang="en-US" sz="1200" dirty="0"/>
              <a:t> </a:t>
            </a:r>
            <a:r>
              <a:rPr lang="ru-RU" altLang="en-US" sz="1200" dirty="0" err="1"/>
              <a:t>Карпатських</a:t>
            </a:r>
            <a:r>
              <a:rPr lang="ru-RU" altLang="en-US" sz="1200" dirty="0"/>
              <a:t> </a:t>
            </a:r>
            <a:r>
              <a:rPr lang="ru-RU" altLang="en-US" sz="1200" dirty="0" err="1"/>
              <a:t>гір</a:t>
            </a:r>
            <a:r>
              <a:rPr lang="ru-RU" altLang="en-US" sz="1200" dirty="0"/>
              <a:t>, </a:t>
            </a:r>
            <a:r>
              <a:rPr lang="ru-RU" altLang="en-US" sz="1200" dirty="0" err="1"/>
              <a:t>лісів</a:t>
            </a:r>
            <a:r>
              <a:rPr lang="ru-RU" altLang="en-US" sz="1200" dirty="0"/>
              <a:t> та </a:t>
            </a:r>
            <a:r>
              <a:rPr lang="ru-RU" altLang="en-US" sz="1200" dirty="0" err="1"/>
              <a:t>рік</a:t>
            </a:r>
            <a:r>
              <a:rPr lang="ru-RU" altLang="en-US" sz="1200" dirty="0"/>
              <a:t>. </a:t>
            </a:r>
            <a:r>
              <a:rPr lang="ru-RU" altLang="en-US" sz="1200" dirty="0" err="1"/>
              <a:t>Програма</a:t>
            </a:r>
            <a:r>
              <a:rPr lang="ru-RU" altLang="en-US" sz="1200" dirty="0"/>
              <a:t> </a:t>
            </a:r>
            <a:r>
              <a:rPr lang="ru-RU" altLang="en-US" sz="1200" dirty="0" err="1"/>
              <a:t>відпочинку</a:t>
            </a:r>
            <a:r>
              <a:rPr lang="ru-RU" altLang="en-US" sz="1200" dirty="0"/>
              <a:t> </a:t>
            </a:r>
            <a:r>
              <a:rPr lang="ru-RU" altLang="en-US" sz="1200" dirty="0" err="1"/>
              <a:t>насичена</a:t>
            </a:r>
            <a:r>
              <a:rPr lang="ru-RU" altLang="en-US" sz="1200" dirty="0"/>
              <a:t> </a:t>
            </a:r>
            <a:r>
              <a:rPr lang="ru-RU" altLang="en-US" sz="1200" dirty="0" err="1"/>
              <a:t>зимовими</a:t>
            </a:r>
            <a:r>
              <a:rPr lang="ru-RU" altLang="en-US" sz="1200" dirty="0"/>
              <a:t> </a:t>
            </a:r>
            <a:r>
              <a:rPr lang="ru-RU" altLang="en-US" sz="1200" dirty="0" err="1"/>
              <a:t>розвагами</a:t>
            </a:r>
            <a:r>
              <a:rPr lang="ru-RU" altLang="en-US" sz="1200" dirty="0"/>
              <a:t>, </a:t>
            </a:r>
            <a:r>
              <a:rPr lang="ru-RU" altLang="en-US" sz="1200" dirty="0" err="1"/>
              <a:t>екскурсіями</a:t>
            </a:r>
            <a:r>
              <a:rPr lang="ru-RU" altLang="en-US" sz="1200" dirty="0"/>
              <a:t>, квестами та </a:t>
            </a:r>
            <a:r>
              <a:rPr lang="ru-RU" altLang="en-US" sz="1200" dirty="0" err="1"/>
              <a:t>чудовим</a:t>
            </a:r>
            <a:r>
              <a:rPr lang="ru-RU" altLang="en-US" sz="1200" dirty="0"/>
              <a:t> </a:t>
            </a:r>
            <a:r>
              <a:rPr lang="ru-RU" altLang="en-US" sz="1200" dirty="0" err="1"/>
              <a:t>настроєм</a:t>
            </a:r>
            <a:r>
              <a:rPr lang="ru-RU" altLang="en-US" sz="1200" dirty="0"/>
              <a:t>!</a:t>
            </a:r>
          </a:p>
        </p:txBody>
      </p:sp>
      <p:pic>
        <p:nvPicPr>
          <p:cNvPr id="46089" name="Picture 14">
            <a:extLst>
              <a:ext uri="{FF2B5EF4-FFF2-40B4-BE49-F238E27FC236}">
                <a16:creationId xmlns:a16="http://schemas.microsoft.com/office/drawing/2014/main" id="{A421252D-B99A-E04E-272C-DE2696115B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2582374"/>
            <a:ext cx="1909675" cy="143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узырек для мыслей: облако 7">
            <a:extLst>
              <a:ext uri="{FF2B5EF4-FFF2-40B4-BE49-F238E27FC236}">
                <a16:creationId xmlns:a16="http://schemas.microsoft.com/office/drawing/2014/main" id="{E58BF98D-2F00-4214-B3FC-B482DAF70CBD}"/>
              </a:ext>
            </a:extLst>
          </p:cNvPr>
          <p:cNvSpPr/>
          <p:nvPr/>
        </p:nvSpPr>
        <p:spPr>
          <a:xfrm rot="2081128">
            <a:off x="8365208" y="979580"/>
            <a:ext cx="727268" cy="569875"/>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uk-UA" sz="1100" dirty="0"/>
          </a:p>
          <a:p>
            <a:pPr algn="ctr"/>
            <a:r>
              <a:rPr lang="uk-UA" sz="1000" dirty="0"/>
              <a:t>108 дітей</a:t>
            </a:r>
            <a:endParaRPr lang="ru-UA" sz="1000" dirty="0"/>
          </a:p>
          <a:p>
            <a:pPr algn="ctr"/>
            <a:endParaRPr lang="ru-UA" sz="1200" dirty="0"/>
          </a:p>
        </p:txBody>
      </p:sp>
      <p:sp>
        <p:nvSpPr>
          <p:cNvPr id="15" name="Пузырек для мыслей: облако 14">
            <a:extLst>
              <a:ext uri="{FF2B5EF4-FFF2-40B4-BE49-F238E27FC236}">
                <a16:creationId xmlns:a16="http://schemas.microsoft.com/office/drawing/2014/main" id="{86C1AFB9-6CE5-4AEA-BFE6-63115E259D43}"/>
              </a:ext>
            </a:extLst>
          </p:cNvPr>
          <p:cNvSpPr/>
          <p:nvPr/>
        </p:nvSpPr>
        <p:spPr>
          <a:xfrm rot="2081128">
            <a:off x="8365208" y="2889831"/>
            <a:ext cx="727268" cy="569875"/>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uk-UA" sz="1100" dirty="0"/>
          </a:p>
          <a:p>
            <a:pPr algn="ctr"/>
            <a:r>
              <a:rPr lang="uk-UA" sz="1000" dirty="0"/>
              <a:t>100 дітей</a:t>
            </a:r>
            <a:endParaRPr lang="ru-UA" sz="1000" dirty="0"/>
          </a:p>
          <a:p>
            <a:pPr algn="ctr"/>
            <a:endParaRPr lang="ru-UA" sz="1200" dirty="0"/>
          </a:p>
        </p:txBody>
      </p:sp>
      <p:sp>
        <p:nvSpPr>
          <p:cNvPr id="18" name="TextBox 17">
            <a:extLst>
              <a:ext uri="{FF2B5EF4-FFF2-40B4-BE49-F238E27FC236}">
                <a16:creationId xmlns:a16="http://schemas.microsoft.com/office/drawing/2014/main" id="{A5815C60-657D-4BD6-BE2A-060D3DC5647F}"/>
              </a:ext>
            </a:extLst>
          </p:cNvPr>
          <p:cNvSpPr txBox="1"/>
          <p:nvPr/>
        </p:nvSpPr>
        <p:spPr>
          <a:xfrm>
            <a:off x="1201605" y="4268377"/>
            <a:ext cx="3912646" cy="2185214"/>
          </a:xfrm>
          <a:prstGeom prst="rect">
            <a:avLst/>
          </a:prstGeom>
          <a:noFill/>
        </p:spPr>
        <p:txBody>
          <a:bodyPr wrap="square">
            <a:spAutoFit/>
          </a:bodyPr>
          <a:lstStyle/>
          <a:p>
            <a:pPr algn="ctr"/>
            <a:r>
              <a:rPr lang="uk-UA" sz="1200" dirty="0"/>
              <a:t>У рамках національного </a:t>
            </a:r>
            <a:r>
              <a:rPr lang="uk-UA" sz="1200" dirty="0" err="1"/>
              <a:t>проєкту</a:t>
            </a:r>
            <a:r>
              <a:rPr lang="uk-UA" sz="1200" dirty="0"/>
              <a:t> «Пліч-о-пліч: згуртовані громади» та завдяки підтримці громади- партнера Борщагівської сільської територіальної громади Київської області відбувся </a:t>
            </a:r>
            <a:r>
              <a:rPr lang="uk-UA" sz="1400" b="1" dirty="0">
                <a:solidFill>
                  <a:srgbClr val="52C265"/>
                </a:solidFill>
                <a:highlight>
                  <a:srgbClr val="FFFF00"/>
                </a:highlight>
              </a:rPr>
              <a:t>третій заїзд </a:t>
            </a:r>
            <a:r>
              <a:rPr lang="uk-UA" sz="1400" b="1" dirty="0">
                <a:solidFill>
                  <a:srgbClr val="52C265"/>
                </a:solidFill>
              </a:rPr>
              <a:t>в дитячому таборі</a:t>
            </a:r>
            <a:r>
              <a:rPr lang="uk-UA" sz="1200" dirty="0"/>
              <a:t>.</a:t>
            </a:r>
            <a:br>
              <a:rPr lang="uk-UA" sz="1200" dirty="0"/>
            </a:br>
            <a:r>
              <a:rPr lang="uk-UA" sz="1200" dirty="0"/>
              <a:t>На 7 днів діти 4, 5 та 6 класів поринули у вир спокою, щастя та вражень у веселій компанії . Атмосфера Карпатських гір, лісів та рік надихали дітей на нові звершення. Програма відпочинку насичена розвагами, екскурсіями, квестами та чудовим настроєм!</a:t>
            </a:r>
            <a:br>
              <a:rPr lang="uk-UA" sz="1200" dirty="0"/>
            </a:br>
            <a:r>
              <a:rPr lang="uk-UA" sz="1200" dirty="0"/>
              <a:t>Турбота про дітей- впевненість у майбутнє громади!</a:t>
            </a:r>
            <a:endParaRPr lang="ru-UA" sz="1200" dirty="0"/>
          </a:p>
        </p:txBody>
      </p:sp>
      <p:pic>
        <p:nvPicPr>
          <p:cNvPr id="12" name="Рисунок 11">
            <a:extLst>
              <a:ext uri="{FF2B5EF4-FFF2-40B4-BE49-F238E27FC236}">
                <a16:creationId xmlns:a16="http://schemas.microsoft.com/office/drawing/2014/main" id="{88FA3C5D-4EB5-4636-A0B1-E723B1C0C718}"/>
              </a:ext>
            </a:extLst>
          </p:cNvPr>
          <p:cNvPicPr>
            <a:picLocks noChangeAspect="1"/>
          </p:cNvPicPr>
          <p:nvPr/>
        </p:nvPicPr>
        <p:blipFill>
          <a:blip r:embed="rId5"/>
          <a:stretch>
            <a:fillRect/>
          </a:stretch>
        </p:blipFill>
        <p:spPr>
          <a:xfrm>
            <a:off x="5851258" y="4300612"/>
            <a:ext cx="1495031" cy="1993375"/>
          </a:xfrm>
          <a:prstGeom prst="rect">
            <a:avLst/>
          </a:prstGeom>
        </p:spPr>
      </p:pic>
      <p:pic>
        <p:nvPicPr>
          <p:cNvPr id="14" name="Рисунок 13">
            <a:extLst>
              <a:ext uri="{FF2B5EF4-FFF2-40B4-BE49-F238E27FC236}">
                <a16:creationId xmlns:a16="http://schemas.microsoft.com/office/drawing/2014/main" id="{29F2C052-1212-416F-A8B8-2011B37445D0}"/>
              </a:ext>
            </a:extLst>
          </p:cNvPr>
          <p:cNvPicPr>
            <a:picLocks noChangeAspect="1"/>
          </p:cNvPicPr>
          <p:nvPr/>
        </p:nvPicPr>
        <p:blipFill>
          <a:blip r:embed="rId6"/>
          <a:stretch>
            <a:fillRect/>
          </a:stretch>
        </p:blipFill>
        <p:spPr>
          <a:xfrm>
            <a:off x="7385893" y="4437112"/>
            <a:ext cx="1562497" cy="2083329"/>
          </a:xfrm>
          <a:prstGeom prst="rect">
            <a:avLst/>
          </a:prstGeom>
        </p:spPr>
      </p:pic>
      <p:sp>
        <p:nvSpPr>
          <p:cNvPr id="23" name="Пузырек для мыслей: облако 22">
            <a:extLst>
              <a:ext uri="{FF2B5EF4-FFF2-40B4-BE49-F238E27FC236}">
                <a16:creationId xmlns:a16="http://schemas.microsoft.com/office/drawing/2014/main" id="{129FCDBB-72E4-4CF0-A2D6-6204E9908EC6}"/>
              </a:ext>
            </a:extLst>
          </p:cNvPr>
          <p:cNvSpPr/>
          <p:nvPr/>
        </p:nvSpPr>
        <p:spPr>
          <a:xfrm rot="2081128">
            <a:off x="4964114" y="5076047"/>
            <a:ext cx="727268" cy="569875"/>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uk-UA" sz="1100" dirty="0"/>
          </a:p>
          <a:p>
            <a:pPr algn="ctr"/>
            <a:r>
              <a:rPr lang="uk-UA" sz="1000" dirty="0"/>
              <a:t>111 дітей</a:t>
            </a:r>
            <a:endParaRPr lang="ru-UA" sz="1000" dirty="0"/>
          </a:p>
          <a:p>
            <a:pPr algn="ctr"/>
            <a:endParaRPr lang="ru-UA" sz="12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E2CFD1FF-6A32-C535-1601-D004966CCE71}"/>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BB4C3CB8-6922-ADBC-1575-C98B4375936C}"/>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49157" name="Picture 6" descr="E:\Рисунок1-removebg-preview (1).png">
            <a:extLst>
              <a:ext uri="{FF2B5EF4-FFF2-40B4-BE49-F238E27FC236}">
                <a16:creationId xmlns:a16="http://schemas.microsoft.com/office/drawing/2014/main" id="{A704A210-DA27-3549-C6FB-C17F826135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Штриховая стрелка вправо 4">
            <a:extLst>
              <a:ext uri="{FF2B5EF4-FFF2-40B4-BE49-F238E27FC236}">
                <a16:creationId xmlns:a16="http://schemas.microsoft.com/office/drawing/2014/main" id="{B6002F39-5805-CEA6-C604-EEC6989C3A6D}"/>
              </a:ext>
            </a:extLst>
          </p:cNvPr>
          <p:cNvSpPr/>
          <p:nvPr/>
        </p:nvSpPr>
        <p:spPr>
          <a:xfrm>
            <a:off x="7885113" y="0"/>
            <a:ext cx="1258887" cy="6921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400" b="1" dirty="0"/>
              <a:t>ДІТИ</a:t>
            </a:r>
            <a:endParaRPr lang="ru-RU" sz="2400" dirty="0"/>
          </a:p>
        </p:txBody>
      </p:sp>
      <p:sp>
        <p:nvSpPr>
          <p:cNvPr id="49159" name="Прямоугольник 8">
            <a:extLst>
              <a:ext uri="{FF2B5EF4-FFF2-40B4-BE49-F238E27FC236}">
                <a16:creationId xmlns:a16="http://schemas.microsoft.com/office/drawing/2014/main" id="{0C411B8C-E3FF-B393-4B9C-DF51AA7B3439}"/>
              </a:ext>
            </a:extLst>
          </p:cNvPr>
          <p:cNvSpPr>
            <a:spLocks noChangeArrowheads="1"/>
          </p:cNvSpPr>
          <p:nvPr/>
        </p:nvSpPr>
        <p:spPr bwMode="auto">
          <a:xfrm>
            <a:off x="3995936" y="326363"/>
            <a:ext cx="338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171450" indent="-171450" algn="ctr">
              <a:buClr>
                <a:srgbClr val="52C265"/>
              </a:buClr>
              <a:buFont typeface="Wingdings" panose="05000000000000000000" pitchFamily="2" charset="2"/>
              <a:buChar char="Ø"/>
            </a:pPr>
            <a:r>
              <a:rPr lang="ru-RU" altLang="en-US" sz="1200" dirty="0"/>
              <a:t>У рамках </a:t>
            </a:r>
            <a:r>
              <a:rPr lang="ru-RU" altLang="en-US" sz="1200" dirty="0" err="1"/>
              <a:t>національного</a:t>
            </a:r>
            <a:r>
              <a:rPr lang="ru-RU" altLang="en-US" sz="1200" dirty="0"/>
              <a:t> </a:t>
            </a:r>
            <a:r>
              <a:rPr lang="ru-RU" altLang="en-US" sz="1200" dirty="0" err="1"/>
              <a:t>проєкту</a:t>
            </a:r>
            <a:r>
              <a:rPr lang="ru-RU" altLang="en-US" sz="1200" dirty="0"/>
              <a:t> «</a:t>
            </a:r>
            <a:r>
              <a:rPr lang="ru-RU" altLang="en-US" sz="1200" dirty="0" err="1"/>
              <a:t>Пліч-о-пліч</a:t>
            </a:r>
            <a:r>
              <a:rPr lang="ru-RU" altLang="en-US" sz="1200" dirty="0"/>
              <a:t>: </a:t>
            </a:r>
            <a:r>
              <a:rPr lang="ru-RU" altLang="en-US" sz="1200" dirty="0" err="1"/>
              <a:t>згуртовані</a:t>
            </a:r>
            <a:r>
              <a:rPr lang="ru-RU" altLang="en-US" sz="1200" dirty="0"/>
              <a:t> </a:t>
            </a:r>
            <a:r>
              <a:rPr lang="ru-RU" altLang="en-US" sz="1200" dirty="0" err="1"/>
              <a:t>громади</a:t>
            </a:r>
            <a:r>
              <a:rPr lang="ru-RU" altLang="en-US" sz="1200" dirty="0"/>
              <a:t>» та </a:t>
            </a:r>
            <a:r>
              <a:rPr lang="ru-RU" altLang="en-US" sz="1200" dirty="0" err="1"/>
              <a:t>завдяки</a:t>
            </a:r>
            <a:r>
              <a:rPr lang="ru-RU" altLang="en-US" sz="1200" dirty="0"/>
              <a:t> </a:t>
            </a:r>
            <a:r>
              <a:rPr lang="ru-RU" altLang="en-US" sz="1200" dirty="0" err="1"/>
              <a:t>підтримці</a:t>
            </a:r>
            <a:r>
              <a:rPr lang="ru-RU" altLang="en-US" sz="1200" dirty="0"/>
              <a:t> </a:t>
            </a:r>
            <a:r>
              <a:rPr lang="ru-RU" altLang="en-US" sz="1200" dirty="0" err="1"/>
              <a:t>громади</a:t>
            </a:r>
            <a:r>
              <a:rPr lang="ru-RU" altLang="en-US" sz="1200" dirty="0"/>
              <a:t>- партнера </a:t>
            </a:r>
            <a:r>
              <a:rPr lang="ru-RU" altLang="en-US" sz="1200" dirty="0" err="1"/>
              <a:t>Борщагівської</a:t>
            </a:r>
            <a:r>
              <a:rPr lang="ru-RU" altLang="en-US" sz="1200" dirty="0"/>
              <a:t> </a:t>
            </a:r>
            <a:r>
              <a:rPr lang="ru-RU" altLang="en-US" sz="1200" dirty="0" err="1"/>
              <a:t>сільської</a:t>
            </a:r>
            <a:r>
              <a:rPr lang="ru-RU" altLang="en-US" sz="1200" dirty="0"/>
              <a:t> </a:t>
            </a:r>
            <a:r>
              <a:rPr lang="ru-RU" altLang="en-US" sz="1200" dirty="0" err="1"/>
              <a:t>територіальної</a:t>
            </a:r>
            <a:r>
              <a:rPr lang="ru-RU" altLang="en-US" sz="1200" dirty="0"/>
              <a:t> </a:t>
            </a:r>
            <a:r>
              <a:rPr lang="ru-RU" altLang="en-US" sz="1200" dirty="0" err="1"/>
              <a:t>громади</a:t>
            </a:r>
            <a:r>
              <a:rPr lang="ru-RU" altLang="en-US" sz="1200" dirty="0"/>
              <a:t> </a:t>
            </a:r>
            <a:r>
              <a:rPr lang="ru-RU" altLang="en-US" sz="1200" dirty="0" err="1"/>
              <a:t>Київської</a:t>
            </a:r>
            <a:r>
              <a:rPr lang="ru-RU" altLang="en-US" sz="1200" dirty="0"/>
              <a:t> </a:t>
            </a:r>
            <a:r>
              <a:rPr lang="ru-RU" altLang="en-US" sz="1200" dirty="0" err="1"/>
              <a:t>області</a:t>
            </a:r>
            <a:r>
              <a:rPr lang="ru-RU" altLang="en-US" sz="1200" dirty="0"/>
              <a:t> </a:t>
            </a:r>
            <a:r>
              <a:rPr lang="ru-RU" altLang="en-US" sz="1200" dirty="0" err="1"/>
              <a:t>відбувся</a:t>
            </a:r>
            <a:r>
              <a:rPr lang="ru-RU" altLang="en-US" sz="1200" dirty="0"/>
              <a:t> </a:t>
            </a:r>
            <a:r>
              <a:rPr lang="ru-RU" altLang="en-US" sz="1200" b="1" dirty="0" err="1">
                <a:solidFill>
                  <a:srgbClr val="52C265"/>
                </a:solidFill>
                <a:highlight>
                  <a:srgbClr val="FFFF00"/>
                </a:highlight>
              </a:rPr>
              <a:t>четвертий</a:t>
            </a:r>
            <a:r>
              <a:rPr lang="ru-RU" altLang="en-US" sz="1200" b="1" dirty="0">
                <a:solidFill>
                  <a:srgbClr val="52C265"/>
                </a:solidFill>
                <a:highlight>
                  <a:srgbClr val="FFFF00"/>
                </a:highlight>
              </a:rPr>
              <a:t> </a:t>
            </a:r>
            <a:r>
              <a:rPr lang="ru-RU" altLang="en-US" sz="1200" b="1" dirty="0" err="1">
                <a:solidFill>
                  <a:srgbClr val="52C265"/>
                </a:solidFill>
                <a:highlight>
                  <a:srgbClr val="FFFF00"/>
                </a:highlight>
              </a:rPr>
              <a:t>заїзд</a:t>
            </a:r>
            <a:r>
              <a:rPr lang="ru-RU" altLang="en-US" sz="1200" b="1" dirty="0">
                <a:solidFill>
                  <a:srgbClr val="52C265"/>
                </a:solidFill>
                <a:highlight>
                  <a:srgbClr val="FFFF00"/>
                </a:highlight>
              </a:rPr>
              <a:t> </a:t>
            </a:r>
            <a:r>
              <a:rPr lang="ru-RU" altLang="en-US" sz="1200" b="1" dirty="0">
                <a:solidFill>
                  <a:srgbClr val="52C265"/>
                </a:solidFill>
              </a:rPr>
              <a:t>в </a:t>
            </a:r>
            <a:r>
              <a:rPr lang="ru-RU" altLang="en-US" sz="1200" b="1" dirty="0" err="1">
                <a:solidFill>
                  <a:srgbClr val="52C265"/>
                </a:solidFill>
              </a:rPr>
              <a:t>дитячому</a:t>
            </a:r>
            <a:r>
              <a:rPr lang="ru-RU" altLang="en-US" sz="1200" b="1" dirty="0">
                <a:solidFill>
                  <a:srgbClr val="52C265"/>
                </a:solidFill>
              </a:rPr>
              <a:t> </a:t>
            </a:r>
            <a:r>
              <a:rPr lang="ru-RU" altLang="en-US" sz="1200" b="1" dirty="0" err="1">
                <a:solidFill>
                  <a:srgbClr val="52C265"/>
                </a:solidFill>
              </a:rPr>
              <a:t>таборі</a:t>
            </a:r>
            <a:r>
              <a:rPr lang="ru-RU" altLang="en-US" sz="1200" dirty="0"/>
              <a:t>.</a:t>
            </a:r>
          </a:p>
        </p:txBody>
      </p:sp>
      <p:pic>
        <p:nvPicPr>
          <p:cNvPr id="49160" name="Picture 2">
            <a:extLst>
              <a:ext uri="{FF2B5EF4-FFF2-40B4-BE49-F238E27FC236}">
                <a16:creationId xmlns:a16="http://schemas.microsoft.com/office/drawing/2014/main" id="{940461D5-676A-0511-CB55-2F4F2F929E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6375" y="188914"/>
            <a:ext cx="2519561" cy="188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узырек для мыслей: облако 11">
            <a:extLst>
              <a:ext uri="{FF2B5EF4-FFF2-40B4-BE49-F238E27FC236}">
                <a16:creationId xmlns:a16="http://schemas.microsoft.com/office/drawing/2014/main" id="{91DEFE6E-D36F-4F9E-87DD-7E228673AB48}"/>
              </a:ext>
            </a:extLst>
          </p:cNvPr>
          <p:cNvSpPr/>
          <p:nvPr/>
        </p:nvSpPr>
        <p:spPr>
          <a:xfrm rot="2081128">
            <a:off x="7253097" y="509753"/>
            <a:ext cx="727268" cy="569875"/>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uk-UA" sz="1100" dirty="0"/>
          </a:p>
          <a:p>
            <a:pPr algn="ctr"/>
            <a:r>
              <a:rPr lang="uk-UA" sz="1000" dirty="0"/>
              <a:t>122 дітей</a:t>
            </a:r>
            <a:endParaRPr lang="ru-UA" sz="1000" dirty="0"/>
          </a:p>
          <a:p>
            <a:pPr algn="ctr"/>
            <a:endParaRPr lang="ru-UA" sz="1200" dirty="0"/>
          </a:p>
        </p:txBody>
      </p:sp>
      <p:sp>
        <p:nvSpPr>
          <p:cNvPr id="13" name="Прямоугольник 15">
            <a:extLst>
              <a:ext uri="{FF2B5EF4-FFF2-40B4-BE49-F238E27FC236}">
                <a16:creationId xmlns:a16="http://schemas.microsoft.com/office/drawing/2014/main" id="{5E018DBB-EC69-4354-996F-DEF1E2C7E660}"/>
              </a:ext>
            </a:extLst>
          </p:cNvPr>
          <p:cNvSpPr>
            <a:spLocks noChangeArrowheads="1"/>
          </p:cNvSpPr>
          <p:nvPr/>
        </p:nvSpPr>
        <p:spPr bwMode="auto">
          <a:xfrm>
            <a:off x="4427984" y="4666861"/>
            <a:ext cx="457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171450" indent="-171450" algn="ctr">
              <a:buClr>
                <a:srgbClr val="52C265"/>
              </a:buClr>
              <a:buFont typeface="Wingdings" panose="05000000000000000000" pitchFamily="2" charset="2"/>
              <a:buChar char="Ø"/>
            </a:pPr>
            <a:r>
              <a:rPr lang="ru-RU" altLang="en-US" sz="1200" dirty="0"/>
              <a:t>В рамках </a:t>
            </a:r>
            <a:r>
              <a:rPr lang="ru-RU" altLang="en-US" sz="1200" dirty="0" err="1"/>
              <a:t>національного</a:t>
            </a:r>
            <a:r>
              <a:rPr lang="ru-RU" altLang="en-US" sz="1200" dirty="0"/>
              <a:t> </a:t>
            </a:r>
            <a:r>
              <a:rPr lang="ru-RU" altLang="en-US" sz="1200" dirty="0" err="1"/>
              <a:t>проєкту</a:t>
            </a:r>
            <a:r>
              <a:rPr lang="ru-RU" altLang="en-US" sz="1200" dirty="0"/>
              <a:t> "</a:t>
            </a:r>
            <a:r>
              <a:rPr lang="ru-RU" altLang="en-US" sz="1200" dirty="0" err="1"/>
              <a:t>Пліч</a:t>
            </a:r>
            <a:r>
              <a:rPr lang="ru-RU" altLang="en-US" sz="1200" dirty="0"/>
              <a:t>-о-</a:t>
            </a:r>
            <a:r>
              <a:rPr lang="ru-RU" altLang="en-US" sz="1200" dirty="0" err="1"/>
              <a:t>пліч</a:t>
            </a:r>
            <a:r>
              <a:rPr lang="ru-RU" altLang="en-US" sz="1200" dirty="0"/>
              <a:t>" </a:t>
            </a:r>
            <a:r>
              <a:rPr lang="ru-RU" altLang="en-US" sz="1200" dirty="0" err="1"/>
              <a:t>діти</a:t>
            </a:r>
            <a:r>
              <a:rPr lang="ru-RU" altLang="en-US" sz="1200" dirty="0"/>
              <a:t> з батьками Комишуваської </a:t>
            </a:r>
            <a:r>
              <a:rPr lang="ru-RU" altLang="en-US" sz="1200" dirty="0" err="1"/>
              <a:t>громади</a:t>
            </a:r>
            <a:r>
              <a:rPr lang="ru-RU" altLang="en-US" sz="1200" dirty="0"/>
              <a:t> </a:t>
            </a:r>
            <a:r>
              <a:rPr lang="ru-RU" altLang="en-US" sz="1200" dirty="0" err="1"/>
              <a:t>відвідали</a:t>
            </a:r>
            <a:r>
              <a:rPr lang="ru-RU" altLang="en-US" sz="1200" dirty="0"/>
              <a:t> </a:t>
            </a:r>
            <a:r>
              <a:rPr lang="ru-RU" altLang="en-US" sz="1200" dirty="0" err="1"/>
              <a:t>місто</a:t>
            </a:r>
            <a:r>
              <a:rPr lang="ru-RU" altLang="en-US" sz="1200" dirty="0"/>
              <a:t> </a:t>
            </a:r>
            <a:r>
              <a:rPr lang="ru-RU" altLang="en-US" sz="1200" dirty="0" err="1"/>
              <a:t>Київ</a:t>
            </a:r>
            <a:r>
              <a:rPr lang="ru-RU" altLang="en-US" sz="1200" dirty="0"/>
              <a:t>. </a:t>
            </a:r>
          </a:p>
          <a:p>
            <a:pPr algn="ctr"/>
            <a:r>
              <a:rPr lang="en-US" altLang="en-US" sz="1200" dirty="0"/>
              <a:t>✅ </a:t>
            </a:r>
            <a:r>
              <a:rPr lang="ru-RU" altLang="en-US" sz="1200" dirty="0" err="1"/>
              <a:t>Учасники</a:t>
            </a:r>
            <a:r>
              <a:rPr lang="ru-RU" altLang="en-US" sz="1200" dirty="0"/>
              <a:t> </a:t>
            </a:r>
            <a:r>
              <a:rPr lang="ru-RU" altLang="en-US" sz="1200" dirty="0" err="1"/>
              <a:t>одноденного</a:t>
            </a:r>
            <a:r>
              <a:rPr lang="ru-RU" altLang="en-US" sz="1200" dirty="0"/>
              <a:t> </a:t>
            </a:r>
            <a:r>
              <a:rPr lang="ru-RU" altLang="en-US" sz="1200" dirty="0" err="1"/>
              <a:t>візиту</a:t>
            </a:r>
            <a:r>
              <a:rPr lang="ru-RU" altLang="en-US" sz="1200" dirty="0"/>
              <a:t> </a:t>
            </a:r>
            <a:r>
              <a:rPr lang="ru-RU" altLang="en-US" sz="1200" dirty="0" err="1"/>
              <a:t>мали</a:t>
            </a:r>
            <a:r>
              <a:rPr lang="ru-RU" altLang="en-US" sz="1200" dirty="0"/>
              <a:t> </a:t>
            </a:r>
            <a:r>
              <a:rPr lang="ru-RU" altLang="en-US" sz="1200" dirty="0" err="1"/>
              <a:t>дуже</a:t>
            </a:r>
            <a:r>
              <a:rPr lang="ru-RU" altLang="en-US" sz="1200" dirty="0"/>
              <a:t> </a:t>
            </a:r>
            <a:r>
              <a:rPr lang="ru-RU" altLang="en-US" sz="1200" dirty="0" err="1"/>
              <a:t>насичений</a:t>
            </a:r>
            <a:r>
              <a:rPr lang="ru-RU" altLang="en-US" sz="1200" dirty="0"/>
              <a:t> та </a:t>
            </a:r>
            <a:r>
              <a:rPr lang="ru-RU" altLang="en-US" sz="1200" dirty="0" err="1"/>
              <a:t>цікавий</a:t>
            </a:r>
            <a:r>
              <a:rPr lang="ru-RU" altLang="en-US" sz="1200" dirty="0"/>
              <a:t> день:</a:t>
            </a:r>
          </a:p>
          <a:p>
            <a:pPr algn="ctr"/>
            <a:r>
              <a:rPr lang="ru-RU" altLang="en-US" sz="1200" dirty="0"/>
              <a:t>- </a:t>
            </a:r>
            <a:r>
              <a:rPr lang="ru-RU" altLang="en-US" sz="1200" dirty="0" err="1"/>
              <a:t>виставка</a:t>
            </a:r>
            <a:r>
              <a:rPr lang="ru-RU" altLang="en-US" sz="1200" dirty="0"/>
              <a:t> </a:t>
            </a:r>
            <a:r>
              <a:rPr lang="en-US" altLang="en-US" sz="1200" dirty="0" err="1"/>
              <a:t>Ukrainewow</a:t>
            </a:r>
            <a:r>
              <a:rPr lang="en-US" altLang="en-US" sz="1200" dirty="0"/>
              <a:t>;</a:t>
            </a:r>
          </a:p>
          <a:p>
            <a:pPr algn="ctr"/>
            <a:r>
              <a:rPr lang="en-US" altLang="en-US" sz="1200" dirty="0"/>
              <a:t>- </a:t>
            </a:r>
            <a:r>
              <a:rPr lang="ru-RU" altLang="en-US" sz="1200" dirty="0" err="1"/>
              <a:t>піша</a:t>
            </a:r>
            <a:r>
              <a:rPr lang="ru-RU" altLang="en-US" sz="1200" dirty="0"/>
              <a:t> </a:t>
            </a:r>
            <a:r>
              <a:rPr lang="ru-RU" altLang="en-US" sz="1200" dirty="0" err="1"/>
              <a:t>прогулянка</a:t>
            </a:r>
            <a:r>
              <a:rPr lang="ru-RU" altLang="en-US" sz="1200" dirty="0"/>
              <a:t> Хрещатиком;</a:t>
            </a:r>
          </a:p>
          <a:p>
            <a:pPr algn="ctr"/>
            <a:r>
              <a:rPr lang="ru-RU" altLang="en-US" sz="1200" dirty="0"/>
              <a:t>- </a:t>
            </a:r>
            <a:r>
              <a:rPr lang="ru-RU" altLang="en-US" sz="1200" dirty="0" err="1"/>
              <a:t>Київський</a:t>
            </a:r>
            <a:r>
              <a:rPr lang="ru-RU" altLang="en-US" sz="1200" dirty="0"/>
              <a:t> зоопарк;</a:t>
            </a:r>
          </a:p>
          <a:p>
            <a:pPr algn="ctr"/>
            <a:r>
              <a:rPr lang="ru-RU" altLang="en-US" sz="1200" dirty="0"/>
              <a:t>- дитячий </a:t>
            </a:r>
            <a:r>
              <a:rPr lang="ru-RU" altLang="en-US" sz="1200" dirty="0" err="1"/>
              <a:t>інтерактивний</a:t>
            </a:r>
            <a:r>
              <a:rPr lang="ru-RU" altLang="en-US" sz="1200" dirty="0"/>
              <a:t> </a:t>
            </a:r>
            <a:r>
              <a:rPr lang="ru-RU" altLang="en-US" sz="1200" dirty="0" err="1"/>
              <a:t>простір</a:t>
            </a:r>
            <a:r>
              <a:rPr lang="ru-RU" altLang="en-US" sz="1200" dirty="0"/>
              <a:t>.</a:t>
            </a:r>
          </a:p>
        </p:txBody>
      </p:sp>
      <p:pic>
        <p:nvPicPr>
          <p:cNvPr id="14" name="Picture 3">
            <a:extLst>
              <a:ext uri="{FF2B5EF4-FFF2-40B4-BE49-F238E27FC236}">
                <a16:creationId xmlns:a16="http://schemas.microsoft.com/office/drawing/2014/main" id="{CB3D76F9-D555-4AA8-8836-E5F6D8DE9A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4596" y="4543022"/>
            <a:ext cx="2808287"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11">
            <a:extLst>
              <a:ext uri="{FF2B5EF4-FFF2-40B4-BE49-F238E27FC236}">
                <a16:creationId xmlns:a16="http://schemas.microsoft.com/office/drawing/2014/main" id="{B1D730E5-C392-42E4-AC9E-CE8D4FEC38AE}"/>
              </a:ext>
            </a:extLst>
          </p:cNvPr>
          <p:cNvSpPr>
            <a:spLocks noChangeArrowheads="1"/>
          </p:cNvSpPr>
          <p:nvPr/>
        </p:nvSpPr>
        <p:spPr bwMode="auto">
          <a:xfrm>
            <a:off x="1160658" y="2209421"/>
            <a:ext cx="4147494"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171450" indent="-171450" algn="ctr">
              <a:buClr>
                <a:srgbClr val="52C265"/>
              </a:buClr>
              <a:buFont typeface="Wingdings" panose="05000000000000000000" pitchFamily="2" charset="2"/>
              <a:buChar char="Ø"/>
            </a:pPr>
            <a:r>
              <a:rPr lang="uk-UA" sz="1200" dirty="0"/>
              <a:t>У рамках національного </a:t>
            </a:r>
            <a:r>
              <a:rPr lang="uk-UA" sz="1200" dirty="0" err="1"/>
              <a:t>проєкту</a:t>
            </a:r>
            <a:r>
              <a:rPr lang="uk-UA" sz="1200" dirty="0"/>
              <a:t> «Пліч-о-пліч: згуртовані громади» та завдяки підтримці громади- партнера Борщагівської сільської територіальної громади Київської області відбувся останній </a:t>
            </a:r>
            <a:r>
              <a:rPr lang="uk-UA" sz="1200" b="1" dirty="0">
                <a:solidFill>
                  <a:srgbClr val="52C265"/>
                </a:solidFill>
                <a:highlight>
                  <a:srgbClr val="FFFF00"/>
                </a:highlight>
              </a:rPr>
              <a:t>п’ятий заїзд</a:t>
            </a:r>
            <a:r>
              <a:rPr lang="uk-UA" sz="1200" b="1" dirty="0">
                <a:solidFill>
                  <a:srgbClr val="52C265"/>
                </a:solidFill>
              </a:rPr>
              <a:t> в дитячому таборі</a:t>
            </a:r>
            <a:r>
              <a:rPr lang="uk-UA" sz="1200" dirty="0"/>
              <a:t>.</a:t>
            </a:r>
            <a:br>
              <a:rPr lang="uk-UA" sz="1200" dirty="0"/>
            </a:br>
            <a:r>
              <a:rPr lang="uk-UA" sz="1200" dirty="0"/>
              <a:t>На 7 днів діти відпочивали, творили та знайомилися з красою Закарпаття! Весела компанія та дбайливі, творчі вожаті створювали незабутні враження. Атмосфера Карпатських гір, лісів та рік подарували дітям любов до красот України. Програма відпочинку насичена розвагами, екскурсіями, квестами та чудовим настроєм!</a:t>
            </a:r>
            <a:br>
              <a:rPr lang="uk-UA" sz="1200" dirty="0"/>
            </a:br>
            <a:r>
              <a:rPr lang="uk-UA" sz="1200" dirty="0"/>
              <a:t>Турбота про дітей- впевненість у майбутнє громади!</a:t>
            </a:r>
            <a:endParaRPr lang="ru-RU" altLang="en-US" sz="1200" dirty="0"/>
          </a:p>
        </p:txBody>
      </p:sp>
      <p:pic>
        <p:nvPicPr>
          <p:cNvPr id="16" name="Picture 3">
            <a:extLst>
              <a:ext uri="{FF2B5EF4-FFF2-40B4-BE49-F238E27FC236}">
                <a16:creationId xmlns:a16="http://schemas.microsoft.com/office/drawing/2014/main" id="{4D03D1B8-BB86-4485-880B-8C8B29C203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3680" y="1978232"/>
            <a:ext cx="29765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Пузырек для мыслей: облако 16">
            <a:extLst>
              <a:ext uri="{FF2B5EF4-FFF2-40B4-BE49-F238E27FC236}">
                <a16:creationId xmlns:a16="http://schemas.microsoft.com/office/drawing/2014/main" id="{5CFDAF58-4262-40D3-9A60-8396C09004BD}"/>
              </a:ext>
            </a:extLst>
          </p:cNvPr>
          <p:cNvSpPr/>
          <p:nvPr/>
        </p:nvSpPr>
        <p:spPr>
          <a:xfrm rot="2081128">
            <a:off x="5105600" y="2802235"/>
            <a:ext cx="727268" cy="584021"/>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uk-UA" sz="1100" dirty="0"/>
          </a:p>
          <a:p>
            <a:pPr algn="ctr"/>
            <a:r>
              <a:rPr lang="uk-UA" sz="1000" dirty="0"/>
              <a:t>25 дітей</a:t>
            </a:r>
            <a:endParaRPr lang="ru-UA" sz="1000" dirty="0"/>
          </a:p>
          <a:p>
            <a:pPr algn="ctr"/>
            <a:endParaRPr lang="ru-UA" sz="1200" dirty="0"/>
          </a:p>
        </p:txBody>
      </p:sp>
    </p:spTree>
    <p:extLst>
      <p:ext uri="{BB962C8B-B14F-4D97-AF65-F5344CB8AC3E}">
        <p14:creationId xmlns:p14="http://schemas.microsoft.com/office/powerpoint/2010/main" val="23188436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E2CFD1FF-6A32-C535-1601-D004966CCE71}"/>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BB4C3CB8-6922-ADBC-1575-C98B4375936C}"/>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49157" name="Picture 6" descr="E:\Рисунок1-removebg-preview (1).png">
            <a:extLst>
              <a:ext uri="{FF2B5EF4-FFF2-40B4-BE49-F238E27FC236}">
                <a16:creationId xmlns:a16="http://schemas.microsoft.com/office/drawing/2014/main" id="{A704A210-DA27-3549-C6FB-C17F826135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Штриховая стрелка вправо 4">
            <a:extLst>
              <a:ext uri="{FF2B5EF4-FFF2-40B4-BE49-F238E27FC236}">
                <a16:creationId xmlns:a16="http://schemas.microsoft.com/office/drawing/2014/main" id="{B6002F39-5805-CEA6-C604-EEC6989C3A6D}"/>
              </a:ext>
            </a:extLst>
          </p:cNvPr>
          <p:cNvSpPr/>
          <p:nvPr/>
        </p:nvSpPr>
        <p:spPr>
          <a:xfrm>
            <a:off x="7885113" y="0"/>
            <a:ext cx="1258887" cy="6921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400" b="1" dirty="0"/>
              <a:t>ДІТИ</a:t>
            </a:r>
            <a:endParaRPr lang="ru-RU" sz="2400" dirty="0"/>
          </a:p>
        </p:txBody>
      </p:sp>
      <p:sp>
        <p:nvSpPr>
          <p:cNvPr id="18" name="TextBox 17">
            <a:extLst>
              <a:ext uri="{FF2B5EF4-FFF2-40B4-BE49-F238E27FC236}">
                <a16:creationId xmlns:a16="http://schemas.microsoft.com/office/drawing/2014/main" id="{4817957E-DDD5-43A5-ACDB-2CF3CA3C5B84}"/>
              </a:ext>
            </a:extLst>
          </p:cNvPr>
          <p:cNvSpPr txBox="1"/>
          <p:nvPr/>
        </p:nvSpPr>
        <p:spPr>
          <a:xfrm>
            <a:off x="1331640" y="116632"/>
            <a:ext cx="3312368" cy="1292662"/>
          </a:xfrm>
          <a:prstGeom prst="rect">
            <a:avLst/>
          </a:prstGeom>
          <a:noFill/>
        </p:spPr>
        <p:txBody>
          <a:bodyPr wrap="square">
            <a:spAutoFit/>
          </a:bodyPr>
          <a:lstStyle/>
          <a:p>
            <a:pPr marL="285750" indent="-285750" algn="ctr">
              <a:buClr>
                <a:srgbClr val="52C265"/>
              </a:buClr>
              <a:buFont typeface="Wingdings" panose="05000000000000000000" pitchFamily="2" charset="2"/>
              <a:buChar char="Ø"/>
            </a:pPr>
            <a:r>
              <a:rPr lang="uk-UA" sz="1300" dirty="0"/>
              <a:t>В рамках національного </a:t>
            </a:r>
            <a:r>
              <a:rPr lang="uk-UA" sz="1300" dirty="0" err="1"/>
              <a:t>проєкту</a:t>
            </a:r>
            <a:r>
              <a:rPr lang="uk-UA" sz="1300" dirty="0"/>
              <a:t> «Пліч-о-пліч всеукраїнські шкільні ліги» учні Комишуваської громади за запрошенням </a:t>
            </a:r>
            <a:r>
              <a:rPr lang="uk-UA" sz="1300" dirty="0" err="1"/>
              <a:t>Борщавівської</a:t>
            </a:r>
            <a:r>
              <a:rPr lang="uk-UA" sz="1300" dirty="0"/>
              <a:t> громади нашої громади - партнера провели дружні ігри з ГАНДБОЛУ та РЕГБІ-5</a:t>
            </a:r>
            <a:endParaRPr lang="ru-UA" sz="1300" dirty="0"/>
          </a:p>
        </p:txBody>
      </p:sp>
      <p:pic>
        <p:nvPicPr>
          <p:cNvPr id="4" name="Рисунок 3">
            <a:extLst>
              <a:ext uri="{FF2B5EF4-FFF2-40B4-BE49-F238E27FC236}">
                <a16:creationId xmlns:a16="http://schemas.microsoft.com/office/drawing/2014/main" id="{2FAB6A78-9943-440D-BCE6-95A481C99EFF}"/>
              </a:ext>
            </a:extLst>
          </p:cNvPr>
          <p:cNvPicPr>
            <a:picLocks noChangeAspect="1"/>
          </p:cNvPicPr>
          <p:nvPr/>
        </p:nvPicPr>
        <p:blipFill>
          <a:blip r:embed="rId3"/>
          <a:stretch>
            <a:fillRect/>
          </a:stretch>
        </p:blipFill>
        <p:spPr>
          <a:xfrm>
            <a:off x="4572000" y="133035"/>
            <a:ext cx="1979712" cy="1484784"/>
          </a:xfrm>
          <a:prstGeom prst="rect">
            <a:avLst/>
          </a:prstGeom>
        </p:spPr>
      </p:pic>
      <p:pic>
        <p:nvPicPr>
          <p:cNvPr id="8" name="Рисунок 7">
            <a:extLst>
              <a:ext uri="{FF2B5EF4-FFF2-40B4-BE49-F238E27FC236}">
                <a16:creationId xmlns:a16="http://schemas.microsoft.com/office/drawing/2014/main" id="{A00FEB9F-5F8D-4993-820D-484E133AA0FB}"/>
              </a:ext>
            </a:extLst>
          </p:cNvPr>
          <p:cNvPicPr>
            <a:picLocks noChangeAspect="1"/>
          </p:cNvPicPr>
          <p:nvPr/>
        </p:nvPicPr>
        <p:blipFill>
          <a:blip r:embed="rId4"/>
          <a:stretch>
            <a:fillRect/>
          </a:stretch>
        </p:blipFill>
        <p:spPr>
          <a:xfrm>
            <a:off x="6648191" y="641685"/>
            <a:ext cx="2089663" cy="1394197"/>
          </a:xfrm>
          <a:prstGeom prst="rect">
            <a:avLst/>
          </a:prstGeom>
        </p:spPr>
      </p:pic>
      <p:sp>
        <p:nvSpPr>
          <p:cNvPr id="21" name="TextBox 20">
            <a:extLst>
              <a:ext uri="{FF2B5EF4-FFF2-40B4-BE49-F238E27FC236}">
                <a16:creationId xmlns:a16="http://schemas.microsoft.com/office/drawing/2014/main" id="{E6A2EF1F-F58D-44C0-8AF9-E8856D6E8802}"/>
              </a:ext>
            </a:extLst>
          </p:cNvPr>
          <p:cNvSpPr txBox="1"/>
          <p:nvPr/>
        </p:nvSpPr>
        <p:spPr>
          <a:xfrm>
            <a:off x="1216128" y="1617819"/>
            <a:ext cx="4435992" cy="1569660"/>
          </a:xfrm>
          <a:prstGeom prst="rect">
            <a:avLst/>
          </a:prstGeom>
          <a:noFill/>
        </p:spPr>
        <p:txBody>
          <a:bodyPr wrap="square">
            <a:spAutoFit/>
          </a:bodyPr>
          <a:lstStyle/>
          <a:p>
            <a:pPr marL="171450" indent="-171450" algn="ctr">
              <a:buClr>
                <a:srgbClr val="52C265"/>
              </a:buClr>
              <a:buFont typeface="Wingdings" panose="05000000000000000000" pitchFamily="2" charset="2"/>
              <a:buChar char="Ø"/>
            </a:pPr>
            <a:r>
              <a:rPr lang="uk-UA" sz="1200" dirty="0"/>
              <a:t>Три РІЗДВЯНІ дні провели діти Комишуваської громади в Борщагівській громаді! </a:t>
            </a:r>
            <a:br>
              <a:rPr lang="uk-UA" sz="1200" dirty="0"/>
            </a:br>
            <a:r>
              <a:rPr lang="uk-UA" sz="1200" dirty="0"/>
              <a:t>Учні відвідали заклади освіти Борщагівської громади, де познайомилися з дітьми ліцеїв. Учнівські делегації проходили квести, відвідували екскурсії та майстер-класи, а ще спілкувалися, сміялися та розважалися. </a:t>
            </a:r>
            <a:br>
              <a:rPr lang="uk-UA" sz="1200" dirty="0"/>
            </a:br>
            <a:r>
              <a:rPr lang="uk-UA" sz="1200" dirty="0"/>
              <a:t>Додому наші діти повернулися не лише з подарунками, а й з новими друзями!</a:t>
            </a:r>
            <a:endParaRPr lang="ru-UA" sz="1200" dirty="0"/>
          </a:p>
        </p:txBody>
      </p:sp>
      <p:pic>
        <p:nvPicPr>
          <p:cNvPr id="11" name="Рисунок 10">
            <a:extLst>
              <a:ext uri="{FF2B5EF4-FFF2-40B4-BE49-F238E27FC236}">
                <a16:creationId xmlns:a16="http://schemas.microsoft.com/office/drawing/2014/main" id="{FEED4513-5395-4697-913D-21075AB1F209}"/>
              </a:ext>
            </a:extLst>
          </p:cNvPr>
          <p:cNvPicPr>
            <a:picLocks noChangeAspect="1"/>
          </p:cNvPicPr>
          <p:nvPr/>
        </p:nvPicPr>
        <p:blipFill>
          <a:blip r:embed="rId5"/>
          <a:stretch>
            <a:fillRect/>
          </a:stretch>
        </p:blipFill>
        <p:spPr>
          <a:xfrm>
            <a:off x="5868144" y="2014981"/>
            <a:ext cx="2352758" cy="1764568"/>
          </a:xfrm>
          <a:prstGeom prst="rect">
            <a:avLst/>
          </a:prstGeom>
        </p:spPr>
      </p:pic>
      <p:pic>
        <p:nvPicPr>
          <p:cNvPr id="20" name="Рисунок 19">
            <a:extLst>
              <a:ext uri="{FF2B5EF4-FFF2-40B4-BE49-F238E27FC236}">
                <a16:creationId xmlns:a16="http://schemas.microsoft.com/office/drawing/2014/main" id="{1F2DB2D3-B2BD-4669-A24B-8E6C75E6DE7C}"/>
              </a:ext>
            </a:extLst>
          </p:cNvPr>
          <p:cNvPicPr>
            <a:picLocks noChangeAspect="1"/>
          </p:cNvPicPr>
          <p:nvPr/>
        </p:nvPicPr>
        <p:blipFill>
          <a:blip r:embed="rId6"/>
          <a:stretch>
            <a:fillRect/>
          </a:stretch>
        </p:blipFill>
        <p:spPr>
          <a:xfrm>
            <a:off x="1297333" y="3172172"/>
            <a:ext cx="1619672" cy="1214754"/>
          </a:xfrm>
          <a:prstGeom prst="rect">
            <a:avLst/>
          </a:prstGeom>
        </p:spPr>
      </p:pic>
      <p:pic>
        <p:nvPicPr>
          <p:cNvPr id="23" name="Рисунок 22">
            <a:extLst>
              <a:ext uri="{FF2B5EF4-FFF2-40B4-BE49-F238E27FC236}">
                <a16:creationId xmlns:a16="http://schemas.microsoft.com/office/drawing/2014/main" id="{2A3CAFD8-8FE1-4E88-9722-285D34C98767}"/>
              </a:ext>
            </a:extLst>
          </p:cNvPr>
          <p:cNvPicPr>
            <a:picLocks noChangeAspect="1"/>
          </p:cNvPicPr>
          <p:nvPr/>
        </p:nvPicPr>
        <p:blipFill>
          <a:blip r:embed="rId7"/>
          <a:stretch>
            <a:fillRect/>
          </a:stretch>
        </p:blipFill>
        <p:spPr>
          <a:xfrm>
            <a:off x="2835308" y="3550213"/>
            <a:ext cx="1656184" cy="1242138"/>
          </a:xfrm>
          <a:prstGeom prst="rect">
            <a:avLst/>
          </a:prstGeom>
        </p:spPr>
      </p:pic>
      <p:pic>
        <p:nvPicPr>
          <p:cNvPr id="25" name="Рисунок 24">
            <a:extLst>
              <a:ext uri="{FF2B5EF4-FFF2-40B4-BE49-F238E27FC236}">
                <a16:creationId xmlns:a16="http://schemas.microsoft.com/office/drawing/2014/main" id="{5E5F85DA-429E-447F-BE5B-EEEB9AEA4C03}"/>
              </a:ext>
            </a:extLst>
          </p:cNvPr>
          <p:cNvPicPr>
            <a:picLocks noChangeAspect="1"/>
          </p:cNvPicPr>
          <p:nvPr/>
        </p:nvPicPr>
        <p:blipFill>
          <a:blip r:embed="rId8"/>
          <a:stretch>
            <a:fillRect/>
          </a:stretch>
        </p:blipFill>
        <p:spPr>
          <a:xfrm>
            <a:off x="4516080" y="3033333"/>
            <a:ext cx="1208997" cy="1611996"/>
          </a:xfrm>
          <a:prstGeom prst="rect">
            <a:avLst/>
          </a:prstGeom>
        </p:spPr>
      </p:pic>
      <p:sp>
        <p:nvSpPr>
          <p:cNvPr id="31" name="TextBox 30">
            <a:extLst>
              <a:ext uri="{FF2B5EF4-FFF2-40B4-BE49-F238E27FC236}">
                <a16:creationId xmlns:a16="http://schemas.microsoft.com/office/drawing/2014/main" id="{5C0ED33F-A225-46E2-9247-718568666A83}"/>
              </a:ext>
            </a:extLst>
          </p:cNvPr>
          <p:cNvSpPr txBox="1"/>
          <p:nvPr/>
        </p:nvSpPr>
        <p:spPr>
          <a:xfrm>
            <a:off x="1331640" y="4949549"/>
            <a:ext cx="4320480" cy="1200329"/>
          </a:xfrm>
          <a:prstGeom prst="rect">
            <a:avLst/>
          </a:prstGeom>
          <a:noFill/>
        </p:spPr>
        <p:txBody>
          <a:bodyPr wrap="square">
            <a:spAutoFit/>
          </a:bodyPr>
          <a:lstStyle/>
          <a:p>
            <a:pPr algn="ctr"/>
            <a:r>
              <a:rPr lang="uk-UA" sz="1200" dirty="0"/>
              <a:t>Діти Комишуваської громади подорожували у складі групи Запорізької області за запрошенням БО «100 % життя. Запоріжжя» до Греції. Всі учасники мали можливість познайомитися з культурою, звичаями та кухнею іншої країни. Тепле море та дозвілля на території табору та екскурсія до столиці - міста Афіни подарували дітям феєрію емоцію.</a:t>
            </a:r>
            <a:endParaRPr lang="ru-UA" sz="1200" dirty="0"/>
          </a:p>
        </p:txBody>
      </p:sp>
      <p:pic>
        <p:nvPicPr>
          <p:cNvPr id="28" name="Рисунок 27">
            <a:extLst>
              <a:ext uri="{FF2B5EF4-FFF2-40B4-BE49-F238E27FC236}">
                <a16:creationId xmlns:a16="http://schemas.microsoft.com/office/drawing/2014/main" id="{87FD2194-25FC-4D2D-9DA8-57EB8EA6C4DF}"/>
              </a:ext>
            </a:extLst>
          </p:cNvPr>
          <p:cNvPicPr>
            <a:picLocks noChangeAspect="1"/>
          </p:cNvPicPr>
          <p:nvPr/>
        </p:nvPicPr>
        <p:blipFill>
          <a:blip r:embed="rId9"/>
          <a:stretch>
            <a:fillRect/>
          </a:stretch>
        </p:blipFill>
        <p:spPr>
          <a:xfrm>
            <a:off x="5798035" y="4348037"/>
            <a:ext cx="2939819" cy="2204864"/>
          </a:xfrm>
          <a:prstGeom prst="rect">
            <a:avLst/>
          </a:prstGeom>
        </p:spPr>
      </p:pic>
    </p:spTree>
    <p:extLst>
      <p:ext uri="{BB962C8B-B14F-4D97-AF65-F5344CB8AC3E}">
        <p14:creationId xmlns:p14="http://schemas.microsoft.com/office/powerpoint/2010/main" val="16532127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3">
            <a:extLst>
              <a:ext uri="{FF2B5EF4-FFF2-40B4-BE49-F238E27FC236}">
                <a16:creationId xmlns:a16="http://schemas.microsoft.com/office/drawing/2014/main" id="{E79526F6-D3E3-C477-46B1-290A707F09CD}"/>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C5EFEA13-78B7-CE40-3DD1-D23BD18E705A}"/>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48132" name="Picture 6" descr="E:\Рисунок1-removebg-preview (1).png">
            <a:extLst>
              <a:ext uri="{FF2B5EF4-FFF2-40B4-BE49-F238E27FC236}">
                <a16:creationId xmlns:a16="http://schemas.microsoft.com/office/drawing/2014/main" id="{D76DDAB9-A069-8313-92E8-38D7236D0F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Штриховая стрелка вправо 4">
            <a:extLst>
              <a:ext uri="{FF2B5EF4-FFF2-40B4-BE49-F238E27FC236}">
                <a16:creationId xmlns:a16="http://schemas.microsoft.com/office/drawing/2014/main" id="{64551B33-24A5-3AF4-EAD1-D3CB75F01D1A}"/>
              </a:ext>
            </a:extLst>
          </p:cNvPr>
          <p:cNvSpPr/>
          <p:nvPr/>
        </p:nvSpPr>
        <p:spPr>
          <a:xfrm>
            <a:off x="7235825" y="0"/>
            <a:ext cx="1908175"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uk-UA" sz="2400" dirty="0"/>
              <a:t>Діти</a:t>
            </a:r>
            <a:endParaRPr lang="ru-RU" sz="2400" dirty="0"/>
          </a:p>
        </p:txBody>
      </p:sp>
      <p:sp>
        <p:nvSpPr>
          <p:cNvPr id="48134" name="Прямоугольник 11">
            <a:extLst>
              <a:ext uri="{FF2B5EF4-FFF2-40B4-BE49-F238E27FC236}">
                <a16:creationId xmlns:a16="http://schemas.microsoft.com/office/drawing/2014/main" id="{AC3AB32F-0EC3-5A7F-9620-2DAA1C7AF13F}"/>
              </a:ext>
            </a:extLst>
          </p:cNvPr>
          <p:cNvSpPr>
            <a:spLocks noChangeArrowheads="1"/>
          </p:cNvSpPr>
          <p:nvPr/>
        </p:nvSpPr>
        <p:spPr bwMode="auto">
          <a:xfrm>
            <a:off x="1274540" y="5316019"/>
            <a:ext cx="44614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171450" indent="-171450" algn="ctr">
              <a:buClr>
                <a:srgbClr val="52C265"/>
              </a:buClr>
              <a:buFont typeface="Wingdings" panose="05000000000000000000" pitchFamily="2" charset="2"/>
              <a:buChar char="Ø"/>
            </a:pPr>
            <a:r>
              <a:rPr lang="ru-RU" altLang="en-US" sz="1200" b="1" dirty="0" err="1"/>
              <a:t>Безпечний</a:t>
            </a:r>
            <a:r>
              <a:rPr lang="ru-RU" altLang="en-US" sz="1200" b="1" dirty="0"/>
              <a:t> шлях до </a:t>
            </a:r>
            <a:r>
              <a:rPr lang="ru-RU" altLang="en-US" sz="1200" b="1" dirty="0" err="1"/>
              <a:t>знань</a:t>
            </a:r>
            <a:r>
              <a:rPr lang="ru-RU" altLang="en-US" sz="1200" b="1" dirty="0"/>
              <a:t> у </a:t>
            </a:r>
            <a:r>
              <a:rPr lang="ru-RU" altLang="en-US" sz="1200" b="1" dirty="0" err="1"/>
              <a:t>прифронтових</a:t>
            </a:r>
            <a:r>
              <a:rPr lang="ru-RU" altLang="en-US" sz="1200" b="1" dirty="0"/>
              <a:t> районах: </a:t>
            </a:r>
            <a:r>
              <a:rPr lang="ru-RU" altLang="en-US" sz="1200" b="1" dirty="0" err="1"/>
              <a:t>Запорізька</a:t>
            </a:r>
            <a:r>
              <a:rPr lang="ru-RU" altLang="en-US" sz="1200" b="1" dirty="0"/>
              <a:t> область </a:t>
            </a:r>
            <a:r>
              <a:rPr lang="ru-RU" altLang="en-US" sz="1200" b="1" dirty="0" err="1"/>
              <a:t>оновлює</a:t>
            </a:r>
            <a:r>
              <a:rPr lang="ru-RU" altLang="en-US" sz="1200" b="1" dirty="0"/>
              <a:t> парк </a:t>
            </a:r>
            <a:r>
              <a:rPr lang="ru-RU" altLang="en-US" sz="1200" b="1" dirty="0" err="1"/>
              <a:t>шкільних</a:t>
            </a:r>
            <a:r>
              <a:rPr lang="ru-RU" altLang="en-US" sz="1200" b="1" dirty="0"/>
              <a:t> </a:t>
            </a:r>
            <a:r>
              <a:rPr lang="ru-RU" altLang="en-US" sz="1200" b="1" dirty="0" err="1"/>
              <a:t>автобусів</a:t>
            </a:r>
            <a:r>
              <a:rPr lang="ru-RU" altLang="en-US" sz="1200" b="1" dirty="0"/>
              <a:t> ✅</a:t>
            </a:r>
          </a:p>
          <a:p>
            <a:pPr marL="171450" indent="-171450" algn="ctr">
              <a:buClr>
                <a:srgbClr val="52C265"/>
              </a:buClr>
              <a:buFont typeface="Wingdings" panose="05000000000000000000" pitchFamily="2" charset="2"/>
              <a:buChar char="Ø"/>
            </a:pPr>
            <a:endParaRPr lang="ru-RU" altLang="en-US" sz="1200" b="1" dirty="0"/>
          </a:p>
          <a:p>
            <a:pPr algn="ctr"/>
            <a:r>
              <a:rPr lang="ru-RU" altLang="en-US" sz="1200" dirty="0"/>
              <a:t>🤝 Наша громада </a:t>
            </a:r>
            <a:r>
              <a:rPr lang="ru-RU" altLang="en-US" sz="1200" dirty="0" err="1"/>
              <a:t>теж</a:t>
            </a:r>
            <a:r>
              <a:rPr lang="ru-RU" altLang="en-US" sz="1200" dirty="0"/>
              <a:t> </a:t>
            </a:r>
            <a:r>
              <a:rPr lang="ru-RU" altLang="en-US" sz="1200" dirty="0" err="1"/>
              <a:t>завдяки</a:t>
            </a:r>
            <a:r>
              <a:rPr lang="ru-RU" altLang="en-US" sz="1200" dirty="0"/>
              <a:t> </a:t>
            </a:r>
            <a:r>
              <a:rPr lang="ru-RU" altLang="en-US" sz="1200" dirty="0" err="1"/>
              <a:t>субвенції</a:t>
            </a:r>
            <a:r>
              <a:rPr lang="ru-RU" altLang="en-US" sz="1200" dirty="0"/>
              <a:t> з державного бюджету </a:t>
            </a:r>
            <a:r>
              <a:rPr lang="ru-RU" altLang="en-US" sz="1200" dirty="0" err="1"/>
              <a:t>отримала</a:t>
            </a:r>
            <a:r>
              <a:rPr lang="ru-RU" altLang="en-US" sz="1200" dirty="0"/>
              <a:t> </a:t>
            </a:r>
            <a:r>
              <a:rPr lang="ru-RU" altLang="en-US" sz="1200" dirty="0" err="1"/>
              <a:t>звичайні</a:t>
            </a:r>
            <a:r>
              <a:rPr lang="ru-RU" altLang="en-US" sz="1200" dirty="0"/>
              <a:t>  та </a:t>
            </a:r>
            <a:r>
              <a:rPr lang="ru-RU" altLang="en-US" sz="1200" dirty="0" err="1"/>
              <a:t>обладнані</a:t>
            </a:r>
            <a:r>
              <a:rPr lang="ru-RU" altLang="en-US" sz="1200" dirty="0"/>
              <a:t> для </a:t>
            </a:r>
            <a:r>
              <a:rPr lang="ru-RU" altLang="en-US" sz="1200" dirty="0" err="1"/>
              <a:t>дітей</a:t>
            </a:r>
            <a:r>
              <a:rPr lang="ru-RU" altLang="en-US" sz="1200" dirty="0"/>
              <a:t> з </a:t>
            </a:r>
            <a:r>
              <a:rPr lang="ru-RU" altLang="en-US" sz="1200" dirty="0" err="1"/>
              <a:t>інклюзією</a:t>
            </a:r>
            <a:r>
              <a:rPr lang="ru-RU" altLang="en-US" sz="1200" dirty="0"/>
              <a:t> </a:t>
            </a:r>
            <a:r>
              <a:rPr lang="ru-RU" altLang="en-US" sz="1200" dirty="0" err="1"/>
              <a:t>шкільні</a:t>
            </a:r>
            <a:r>
              <a:rPr lang="ru-RU" altLang="en-US" sz="1200" dirty="0"/>
              <a:t> </a:t>
            </a:r>
            <a:r>
              <a:rPr lang="ru-RU" altLang="en-US" sz="1200" dirty="0" err="1"/>
              <a:t>автобуси</a:t>
            </a:r>
            <a:endParaRPr lang="ru-RU" altLang="en-US" dirty="0"/>
          </a:p>
        </p:txBody>
      </p:sp>
      <p:pic>
        <p:nvPicPr>
          <p:cNvPr id="48135" name="Picture 2">
            <a:extLst>
              <a:ext uri="{FF2B5EF4-FFF2-40B4-BE49-F238E27FC236}">
                <a16:creationId xmlns:a16="http://schemas.microsoft.com/office/drawing/2014/main" id="{171DF20F-9CDE-C318-0C14-EFBFC99FDF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4653136"/>
            <a:ext cx="2095168" cy="209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1B7E2938-E7EC-4360-A4AE-054BB05994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11070"/>
          <a:stretch>
            <a:fillRect/>
          </a:stretch>
        </p:blipFill>
        <p:spPr bwMode="auto">
          <a:xfrm>
            <a:off x="1351781" y="3260802"/>
            <a:ext cx="1727473" cy="20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10">
            <a:extLst>
              <a:ext uri="{FF2B5EF4-FFF2-40B4-BE49-F238E27FC236}">
                <a16:creationId xmlns:a16="http://schemas.microsoft.com/office/drawing/2014/main" id="{18097684-C21E-4374-9283-155D2B20251E}"/>
              </a:ext>
            </a:extLst>
          </p:cNvPr>
          <p:cNvSpPr>
            <a:spLocks noChangeArrowheads="1"/>
          </p:cNvSpPr>
          <p:nvPr/>
        </p:nvSpPr>
        <p:spPr bwMode="auto">
          <a:xfrm>
            <a:off x="1526478" y="1966668"/>
            <a:ext cx="453827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sz="1200" dirty="0" err="1"/>
              <a:t>Заклади</a:t>
            </a:r>
            <a:r>
              <a:rPr lang="ru-RU" altLang="en-US" sz="1200" dirty="0"/>
              <a:t> </a:t>
            </a:r>
            <a:r>
              <a:rPr lang="ru-RU" altLang="en-US" sz="1200" dirty="0" err="1"/>
              <a:t>освіти</a:t>
            </a:r>
            <a:r>
              <a:rPr lang="ru-RU" altLang="en-US" sz="1200" dirty="0"/>
              <a:t> Комишуваської </a:t>
            </a:r>
            <a:r>
              <a:rPr lang="ru-RU" altLang="en-US" sz="1200" dirty="0" err="1"/>
              <a:t>селищної</a:t>
            </a:r>
            <a:r>
              <a:rPr lang="ru-RU" altLang="en-US" sz="1200" dirty="0"/>
              <a:t> ради </a:t>
            </a:r>
            <a:r>
              <a:rPr lang="ru-RU" altLang="en-US" sz="1200" dirty="0" err="1"/>
              <a:t>долучилися</a:t>
            </a:r>
            <a:r>
              <a:rPr lang="ru-RU" altLang="en-US" sz="1200" dirty="0"/>
              <a:t> до </a:t>
            </a:r>
            <a:r>
              <a:rPr lang="ru-RU" altLang="en-US" sz="1200" dirty="0" err="1"/>
              <a:t>волонтерської</a:t>
            </a:r>
            <a:r>
              <a:rPr lang="ru-RU" altLang="en-US" sz="1200" dirty="0"/>
              <a:t> </a:t>
            </a:r>
            <a:r>
              <a:rPr lang="ru-RU" altLang="en-US" sz="1200" dirty="0" err="1"/>
              <a:t>акції</a:t>
            </a:r>
            <a:r>
              <a:rPr lang="ru-RU" altLang="en-US" sz="1200" dirty="0"/>
              <a:t> «</a:t>
            </a:r>
            <a:r>
              <a:rPr lang="ru-RU" altLang="en-US" sz="1200" dirty="0" err="1"/>
              <a:t>Допомога</a:t>
            </a:r>
            <a:r>
              <a:rPr lang="ru-RU" altLang="en-US" sz="1200" dirty="0"/>
              <a:t> в кожному </a:t>
            </a:r>
            <a:r>
              <a:rPr lang="ru-RU" altLang="en-US" sz="1200" dirty="0" err="1"/>
              <a:t>кроці</a:t>
            </a:r>
            <a:r>
              <a:rPr lang="ru-RU" altLang="en-US" sz="1200" dirty="0"/>
              <a:t>» з </a:t>
            </a:r>
            <a:r>
              <a:rPr lang="ru-RU" altLang="en-US" sz="1200" dirty="0" err="1"/>
              <a:t>нагоди</a:t>
            </a:r>
            <a:r>
              <a:rPr lang="ru-RU" altLang="en-US" sz="1200" dirty="0"/>
              <a:t> Дня </a:t>
            </a:r>
            <a:r>
              <a:rPr lang="ru-RU" altLang="en-US" sz="1200" dirty="0" err="1"/>
              <a:t>захисників</a:t>
            </a:r>
            <a:r>
              <a:rPr lang="ru-RU" altLang="en-US" sz="1200" dirty="0"/>
              <a:t> і </a:t>
            </a:r>
            <a:r>
              <a:rPr lang="ru-RU" altLang="en-US" sz="1200" dirty="0" err="1"/>
              <a:t>захисниць</a:t>
            </a:r>
            <a:r>
              <a:rPr lang="ru-RU" altLang="en-US" sz="1200" dirty="0"/>
              <a:t> </a:t>
            </a:r>
            <a:r>
              <a:rPr lang="ru-RU" altLang="en-US" sz="1200" dirty="0" err="1"/>
              <a:t>України</a:t>
            </a:r>
            <a:r>
              <a:rPr lang="ru-RU" altLang="en-US" sz="1200" dirty="0"/>
              <a:t> та </a:t>
            </a:r>
            <a:r>
              <a:rPr lang="ru-RU" altLang="en-US" sz="1200" dirty="0" err="1"/>
              <a:t>інших</a:t>
            </a:r>
            <a:r>
              <a:rPr lang="ru-RU" altLang="en-US" sz="1200" dirty="0"/>
              <a:t> </a:t>
            </a:r>
            <a:r>
              <a:rPr lang="ru-RU" altLang="en-US" sz="1200" dirty="0" err="1"/>
              <a:t>військових</a:t>
            </a:r>
            <a:r>
              <a:rPr lang="ru-RU" altLang="en-US" sz="1200" dirty="0"/>
              <a:t> </a:t>
            </a:r>
            <a:r>
              <a:rPr lang="ru-RU" altLang="en-US" sz="1200" dirty="0" err="1"/>
              <a:t>формувань</a:t>
            </a:r>
            <a:r>
              <a:rPr lang="ru-RU" altLang="en-US" sz="1200" dirty="0"/>
              <a:t>. </a:t>
            </a:r>
          </a:p>
          <a:p>
            <a:pPr algn="ctr"/>
            <a:r>
              <a:rPr lang="ru-RU" altLang="en-US" sz="1200" dirty="0"/>
              <a:t>🤝На </a:t>
            </a:r>
            <a:r>
              <a:rPr lang="ru-RU" altLang="en-US" sz="1200" dirty="0" err="1"/>
              <a:t>основі</a:t>
            </a:r>
            <a:r>
              <a:rPr lang="ru-RU" altLang="en-US" sz="1200" dirty="0"/>
              <a:t> </a:t>
            </a:r>
            <a:r>
              <a:rPr lang="ru-RU" altLang="en-US" sz="1200" dirty="0" err="1"/>
              <a:t>запитів</a:t>
            </a:r>
            <a:r>
              <a:rPr lang="ru-RU" altLang="en-US" sz="1200" dirty="0"/>
              <a:t> </a:t>
            </a:r>
            <a:r>
              <a:rPr lang="ru-RU" altLang="en-US" sz="1200" dirty="0" err="1"/>
              <a:t>від</a:t>
            </a:r>
            <a:r>
              <a:rPr lang="ru-RU" altLang="en-US" sz="1200" dirty="0"/>
              <a:t> </a:t>
            </a:r>
            <a:r>
              <a:rPr lang="ru-RU" altLang="en-US" sz="1200" dirty="0" err="1"/>
              <a:t>військових</a:t>
            </a:r>
            <a:r>
              <a:rPr lang="ru-RU" altLang="en-US" sz="1200" dirty="0"/>
              <a:t> </a:t>
            </a:r>
            <a:r>
              <a:rPr lang="ru-RU" altLang="en-US" sz="1200" dirty="0" err="1"/>
              <a:t>було</a:t>
            </a:r>
            <a:r>
              <a:rPr lang="ru-RU" altLang="en-US" sz="1200" dirty="0"/>
              <a:t> сформовано </a:t>
            </a:r>
            <a:r>
              <a:rPr lang="ru-RU" altLang="en-US" sz="1200" dirty="0" err="1"/>
              <a:t>перелік</a:t>
            </a:r>
            <a:r>
              <a:rPr lang="ru-RU" altLang="en-US" sz="1200" dirty="0"/>
              <a:t> </a:t>
            </a:r>
            <a:r>
              <a:rPr lang="ru-RU" altLang="en-US" sz="1200" dirty="0" err="1"/>
              <a:t>необхідних</a:t>
            </a:r>
            <a:r>
              <a:rPr lang="ru-RU" altLang="en-US" sz="1200" dirty="0"/>
              <a:t> </a:t>
            </a:r>
            <a:r>
              <a:rPr lang="ru-RU" altLang="en-US" sz="1200" dirty="0" err="1"/>
              <a:t>товарів</a:t>
            </a:r>
            <a:r>
              <a:rPr lang="ru-RU" altLang="en-US" sz="1200" dirty="0"/>
              <a:t>, а </a:t>
            </a:r>
            <a:r>
              <a:rPr lang="ru-RU" altLang="en-US" sz="1200" dirty="0" err="1"/>
              <a:t>саме</a:t>
            </a:r>
            <a:r>
              <a:rPr lang="ru-RU" altLang="en-US" sz="1200" dirty="0"/>
              <a:t>:</a:t>
            </a:r>
          </a:p>
          <a:p>
            <a:pPr algn="ctr">
              <a:buFontTx/>
              <a:buChar char="-"/>
            </a:pPr>
            <a:r>
              <a:rPr lang="ru-RU" altLang="en-US" sz="1200" dirty="0" err="1"/>
              <a:t>продукти</a:t>
            </a:r>
            <a:r>
              <a:rPr lang="ru-RU" altLang="en-US" sz="1200" dirty="0"/>
              <a:t> </a:t>
            </a:r>
            <a:r>
              <a:rPr lang="ru-RU" altLang="en-US" sz="1200" dirty="0" err="1"/>
              <a:t>харчування</a:t>
            </a:r>
            <a:r>
              <a:rPr lang="ru-RU" altLang="en-US" sz="1200" dirty="0"/>
              <a:t>; </a:t>
            </a:r>
          </a:p>
          <a:p>
            <a:pPr algn="ctr">
              <a:buFontTx/>
              <a:buChar char="-"/>
            </a:pPr>
            <a:r>
              <a:rPr lang="ru-RU" altLang="en-US" sz="1200" dirty="0"/>
              <a:t>- </a:t>
            </a:r>
            <a:r>
              <a:rPr lang="ru-RU" altLang="en-US" sz="1200" dirty="0" err="1"/>
              <a:t>засоби</a:t>
            </a:r>
            <a:r>
              <a:rPr lang="ru-RU" altLang="en-US" sz="1200" dirty="0"/>
              <a:t> </a:t>
            </a:r>
            <a:r>
              <a:rPr lang="ru-RU" altLang="en-US" sz="1200" dirty="0" err="1"/>
              <a:t>гігієни</a:t>
            </a:r>
            <a:r>
              <a:rPr lang="ru-RU" altLang="en-US" sz="1200" dirty="0"/>
              <a:t>;</a:t>
            </a:r>
          </a:p>
        </p:txBody>
      </p:sp>
      <p:pic>
        <p:nvPicPr>
          <p:cNvPr id="12" name="Picture 3">
            <a:extLst>
              <a:ext uri="{FF2B5EF4-FFF2-40B4-BE49-F238E27FC236}">
                <a16:creationId xmlns:a16="http://schemas.microsoft.com/office/drawing/2014/main" id="{EC236D61-CA85-4C79-9728-928195A80A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7579" y="1802114"/>
            <a:ext cx="2167781" cy="162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12">
            <a:extLst>
              <a:ext uri="{FF2B5EF4-FFF2-40B4-BE49-F238E27FC236}">
                <a16:creationId xmlns:a16="http://schemas.microsoft.com/office/drawing/2014/main" id="{88648E89-7625-41B9-96DC-B86ECC6F1072}"/>
              </a:ext>
            </a:extLst>
          </p:cNvPr>
          <p:cNvSpPr>
            <a:spLocks noChangeArrowheads="1"/>
          </p:cNvSpPr>
          <p:nvPr/>
        </p:nvSpPr>
        <p:spPr bwMode="auto">
          <a:xfrm>
            <a:off x="3216597" y="3592160"/>
            <a:ext cx="551566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171450" indent="-171450" algn="ctr">
              <a:buClr>
                <a:srgbClr val="52C265"/>
              </a:buClr>
              <a:buFont typeface="Wingdings" panose="05000000000000000000" pitchFamily="2" charset="2"/>
              <a:buChar char="Ø"/>
            </a:pPr>
            <a:r>
              <a:rPr lang="ru-RU" altLang="en-US" sz="1200" dirty="0"/>
              <a:t>За </a:t>
            </a:r>
            <a:r>
              <a:rPr lang="ru-RU" altLang="en-US" sz="1200" dirty="0" err="1"/>
              <a:t>сприяння</a:t>
            </a:r>
            <a:r>
              <a:rPr lang="ru-RU" altLang="en-US" sz="1200" dirty="0"/>
              <a:t> </a:t>
            </a:r>
            <a:r>
              <a:rPr lang="ru-RU" altLang="en-US" sz="1200" dirty="0" err="1"/>
              <a:t>Громадської</a:t>
            </a:r>
            <a:r>
              <a:rPr lang="ru-RU" altLang="en-US" sz="1200" dirty="0"/>
              <a:t> </a:t>
            </a:r>
            <a:r>
              <a:rPr lang="ru-RU" altLang="en-US" sz="1200" dirty="0" err="1"/>
              <a:t>організації</a:t>
            </a:r>
            <a:r>
              <a:rPr lang="ru-RU" altLang="en-US" sz="1200" dirty="0"/>
              <a:t> "ГО ГЛОБАЛ" </a:t>
            </a:r>
            <a:r>
              <a:rPr lang="ru-RU" altLang="en-US" sz="1200" dirty="0" err="1"/>
              <a:t>учні</a:t>
            </a:r>
            <a:r>
              <a:rPr lang="ru-RU" altLang="en-US" sz="1200" dirty="0"/>
              <a:t> 11 </a:t>
            </a:r>
            <a:r>
              <a:rPr lang="ru-RU" altLang="en-US" sz="1200" dirty="0" err="1"/>
              <a:t>класів</a:t>
            </a:r>
            <a:r>
              <a:rPr lang="ru-RU" altLang="en-US" sz="1200" dirty="0"/>
              <a:t> </a:t>
            </a:r>
            <a:r>
              <a:rPr lang="ru-RU" altLang="en-US" sz="1200" dirty="0" err="1"/>
              <a:t>Комишуваської</a:t>
            </a:r>
            <a:r>
              <a:rPr lang="ru-RU" altLang="en-US" sz="1200" dirty="0"/>
              <a:t> </a:t>
            </a:r>
            <a:r>
              <a:rPr lang="ru-RU" altLang="en-US" sz="1200" dirty="0" err="1"/>
              <a:t>гімназії</a:t>
            </a:r>
            <a:r>
              <a:rPr lang="ru-RU" altLang="en-US" sz="1200" dirty="0"/>
              <a:t> "</a:t>
            </a:r>
            <a:r>
              <a:rPr lang="ru-RU" altLang="en-US" sz="1200" dirty="0" err="1"/>
              <a:t>Джерело</a:t>
            </a:r>
            <a:r>
              <a:rPr lang="ru-RU" altLang="en-US" sz="1200" dirty="0"/>
              <a:t>" </a:t>
            </a:r>
            <a:r>
              <a:rPr lang="ru-RU" altLang="en-US" sz="1200" dirty="0" err="1"/>
              <a:t>Комишуваської</a:t>
            </a:r>
            <a:r>
              <a:rPr lang="ru-RU" altLang="en-US" sz="1200" dirty="0"/>
              <a:t> </a:t>
            </a:r>
            <a:r>
              <a:rPr lang="ru-RU" altLang="en-US" sz="1200" dirty="0" err="1"/>
              <a:t>селищної</a:t>
            </a:r>
            <a:r>
              <a:rPr lang="ru-RU" altLang="en-US" sz="1200" dirty="0"/>
              <a:t> ради на </a:t>
            </a:r>
            <a:r>
              <a:rPr lang="ru-RU" altLang="en-US" sz="1200" dirty="0" err="1"/>
              <a:t>тиждень</a:t>
            </a:r>
            <a:r>
              <a:rPr lang="ru-RU" altLang="en-US" sz="1200" dirty="0"/>
              <a:t> стали </a:t>
            </a:r>
            <a:r>
              <a:rPr lang="ru-RU" altLang="en-US" sz="1200" dirty="0" err="1"/>
              <a:t>учасниками</a:t>
            </a:r>
            <a:r>
              <a:rPr lang="ru-RU" altLang="en-US" sz="1200" dirty="0"/>
              <a:t> </a:t>
            </a:r>
            <a:r>
              <a:rPr lang="ru-RU" altLang="en-US" sz="1200" dirty="0" err="1"/>
              <a:t>виїзного</a:t>
            </a:r>
            <a:r>
              <a:rPr lang="ru-RU" altLang="en-US" sz="1200" dirty="0"/>
              <a:t> </a:t>
            </a:r>
            <a:r>
              <a:rPr lang="ru-RU" altLang="en-US" sz="1200" dirty="0" err="1"/>
              <a:t>освітнього</a:t>
            </a:r>
            <a:r>
              <a:rPr lang="ru-RU" altLang="en-US" sz="1200" dirty="0"/>
              <a:t> </a:t>
            </a:r>
            <a:r>
              <a:rPr lang="ru-RU" altLang="en-US" sz="1200" dirty="0" err="1"/>
              <a:t>інтенсиву</a:t>
            </a:r>
            <a:r>
              <a:rPr lang="ru-RU" altLang="en-US" sz="1200" dirty="0"/>
              <a:t> </a:t>
            </a:r>
            <a:r>
              <a:rPr lang="en-US" altLang="en-US" sz="1200" dirty="0"/>
              <a:t>Catch-up Camp  "</a:t>
            </a:r>
            <a:r>
              <a:rPr lang="ru-RU" altLang="en-US" sz="1200" dirty="0" err="1"/>
              <a:t>Покоління</a:t>
            </a:r>
            <a:r>
              <a:rPr lang="ru-RU" altLang="en-US" sz="1200" dirty="0"/>
              <a:t> Перемоги", </a:t>
            </a:r>
            <a:r>
              <a:rPr lang="ru-RU" altLang="en-US" sz="1200" dirty="0" err="1"/>
              <a:t>що</a:t>
            </a:r>
            <a:r>
              <a:rPr lang="ru-RU" altLang="en-US" sz="1200" dirty="0"/>
              <a:t> </a:t>
            </a:r>
            <a:r>
              <a:rPr lang="ru-RU" altLang="en-US" sz="1200" dirty="0" err="1"/>
              <a:t>реалізується</a:t>
            </a:r>
            <a:r>
              <a:rPr lang="ru-RU" altLang="en-US" sz="1200" dirty="0"/>
              <a:t> в рамках </a:t>
            </a:r>
            <a:r>
              <a:rPr lang="ru-RU" altLang="en-US" sz="1200" dirty="0" err="1"/>
              <a:t>проєкту</a:t>
            </a:r>
            <a:r>
              <a:rPr lang="ru-RU" altLang="en-US" sz="1200" dirty="0"/>
              <a:t> "Комплексна </a:t>
            </a:r>
            <a:r>
              <a:rPr lang="ru-RU" altLang="en-US" sz="1200" dirty="0" err="1"/>
              <a:t>підтримка</a:t>
            </a:r>
            <a:r>
              <a:rPr lang="ru-RU" altLang="en-US" sz="1200" dirty="0"/>
              <a:t> </a:t>
            </a:r>
            <a:r>
              <a:rPr lang="ru-RU" altLang="en-US" sz="1200" dirty="0" err="1"/>
              <a:t>дітей</a:t>
            </a:r>
            <a:r>
              <a:rPr lang="ru-RU" altLang="en-US" sz="1200" dirty="0"/>
              <a:t>, </a:t>
            </a:r>
            <a:r>
              <a:rPr lang="ru-RU" altLang="en-US" sz="1200" dirty="0" err="1"/>
              <a:t>сімей</a:t>
            </a:r>
            <a:r>
              <a:rPr lang="ru-RU" altLang="en-US" sz="1200" dirty="0"/>
              <a:t> </a:t>
            </a:r>
            <a:r>
              <a:rPr lang="ru-RU" altLang="en-US" sz="1200" dirty="0" err="1"/>
              <a:t>і</a:t>
            </a:r>
            <a:r>
              <a:rPr lang="ru-RU" altLang="en-US" sz="1200" dirty="0"/>
              <a:t> громад, </a:t>
            </a:r>
            <a:r>
              <a:rPr lang="ru-RU" altLang="en-US" sz="1200" dirty="0" err="1"/>
              <a:t>які</a:t>
            </a:r>
            <a:r>
              <a:rPr lang="ru-RU" altLang="en-US" sz="1200" dirty="0"/>
              <a:t> </a:t>
            </a:r>
            <a:r>
              <a:rPr lang="ru-RU" altLang="en-US" sz="1200" dirty="0" err="1"/>
              <a:t>постраждали</a:t>
            </a:r>
            <a:r>
              <a:rPr lang="ru-RU" altLang="en-US" sz="1200" dirty="0"/>
              <a:t> </a:t>
            </a:r>
            <a:r>
              <a:rPr lang="ru-RU" altLang="en-US" sz="1200" dirty="0" err="1"/>
              <a:t>внаслідок</a:t>
            </a:r>
            <a:r>
              <a:rPr lang="ru-RU" altLang="en-US" sz="1200" dirty="0"/>
              <a:t> </a:t>
            </a:r>
            <a:r>
              <a:rPr lang="ru-RU" altLang="en-US" sz="1200" dirty="0" err="1"/>
              <a:t>війни</a:t>
            </a:r>
            <a:r>
              <a:rPr lang="ru-RU" altLang="en-US" sz="1200" dirty="0"/>
              <a:t>".</a:t>
            </a:r>
          </a:p>
          <a:p>
            <a:pPr algn="ctr"/>
            <a:r>
              <a:rPr lang="en-US" altLang="en-US" sz="1200" dirty="0"/>
              <a:t>✅ </a:t>
            </a:r>
            <a:r>
              <a:rPr lang="ru-RU" altLang="en-US" sz="1200" dirty="0" err="1"/>
              <a:t>Діти</a:t>
            </a:r>
            <a:r>
              <a:rPr lang="ru-RU" altLang="en-US" sz="1200" dirty="0"/>
              <a:t> не </a:t>
            </a:r>
            <a:r>
              <a:rPr lang="ru-RU" altLang="en-US" sz="1200" dirty="0" err="1"/>
              <a:t>тільки</a:t>
            </a:r>
            <a:r>
              <a:rPr lang="ru-RU" altLang="en-US" sz="1200" dirty="0"/>
              <a:t> </a:t>
            </a:r>
            <a:r>
              <a:rPr lang="ru-RU" altLang="en-US" sz="1200" dirty="0" err="1"/>
              <a:t>поглиблено</a:t>
            </a:r>
            <a:r>
              <a:rPr lang="ru-RU" altLang="en-US" sz="1200" dirty="0"/>
              <a:t> </a:t>
            </a:r>
            <a:r>
              <a:rPr lang="ru-RU" altLang="en-US" sz="1200" dirty="0" err="1"/>
              <a:t>вивчали</a:t>
            </a:r>
            <a:r>
              <a:rPr lang="ru-RU" altLang="en-US" sz="1200" dirty="0"/>
              <a:t> науки, а </a:t>
            </a:r>
            <a:r>
              <a:rPr lang="ru-RU" altLang="en-US" sz="1200" dirty="0" err="1"/>
              <a:t>ще</a:t>
            </a:r>
            <a:r>
              <a:rPr lang="ru-RU" altLang="en-US" sz="1200" dirty="0"/>
              <a:t> </a:t>
            </a:r>
            <a:r>
              <a:rPr lang="ru-RU" altLang="en-US" sz="1200" dirty="0" err="1"/>
              <a:t>й</a:t>
            </a:r>
            <a:r>
              <a:rPr lang="ru-RU" altLang="en-US" sz="1200" dirty="0"/>
              <a:t> активно </a:t>
            </a:r>
            <a:r>
              <a:rPr lang="ru-RU" altLang="en-US" sz="1200" dirty="0" err="1"/>
              <a:t>відпочивали</a:t>
            </a:r>
            <a:r>
              <a:rPr lang="ru-RU" altLang="en-US" sz="1200" dirty="0"/>
              <a:t> </a:t>
            </a:r>
            <a:r>
              <a:rPr lang="ru-RU" altLang="en-US" sz="1200" dirty="0" err="1"/>
              <a:t>серед</a:t>
            </a:r>
            <a:r>
              <a:rPr lang="ru-RU" altLang="en-US" sz="1200" dirty="0"/>
              <a:t> </a:t>
            </a:r>
            <a:r>
              <a:rPr lang="ru-RU" altLang="en-US" sz="1200" dirty="0" err="1"/>
              <a:t>краси</a:t>
            </a:r>
            <a:r>
              <a:rPr lang="ru-RU" altLang="en-US" sz="1200" dirty="0"/>
              <a:t> </a:t>
            </a:r>
            <a:r>
              <a:rPr lang="ru-RU" altLang="en-US" sz="1200" dirty="0" err="1"/>
              <a:t>Карпатських</a:t>
            </a:r>
            <a:r>
              <a:rPr lang="ru-RU" altLang="en-US" sz="1200" dirty="0"/>
              <a:t> </a:t>
            </a:r>
            <a:r>
              <a:rPr lang="ru-RU" altLang="en-US" sz="1200" dirty="0" err="1"/>
              <a:t>гір</a:t>
            </a:r>
            <a:r>
              <a:rPr lang="ru-RU" altLang="en-US" sz="1200" dirty="0"/>
              <a:t>! </a:t>
            </a:r>
          </a:p>
        </p:txBody>
      </p:sp>
      <p:sp>
        <p:nvSpPr>
          <p:cNvPr id="15" name="TextBox 14">
            <a:extLst>
              <a:ext uri="{FF2B5EF4-FFF2-40B4-BE49-F238E27FC236}">
                <a16:creationId xmlns:a16="http://schemas.microsoft.com/office/drawing/2014/main" id="{CEB110C8-F35B-4814-90A3-1766232BD97D}"/>
              </a:ext>
            </a:extLst>
          </p:cNvPr>
          <p:cNvSpPr txBox="1"/>
          <p:nvPr/>
        </p:nvSpPr>
        <p:spPr>
          <a:xfrm>
            <a:off x="3383800" y="294160"/>
            <a:ext cx="3927669" cy="1661993"/>
          </a:xfrm>
          <a:prstGeom prst="rect">
            <a:avLst/>
          </a:prstGeom>
          <a:noFill/>
        </p:spPr>
        <p:txBody>
          <a:bodyPr wrap="square">
            <a:spAutoFit/>
          </a:bodyPr>
          <a:lstStyle/>
          <a:p>
            <a:pPr marL="171450" indent="-171450" algn="ctr">
              <a:buClr>
                <a:srgbClr val="52C265"/>
              </a:buClr>
              <a:buFont typeface="Wingdings" panose="05000000000000000000" pitchFamily="2" charset="2"/>
              <a:buChar char="Ø"/>
            </a:pPr>
            <a:r>
              <a:rPr lang="uk-UA" sz="1200" dirty="0"/>
              <a:t>Три неперевершені дні провели діти Комишуваської громади в Борщагівській громаді! </a:t>
            </a:r>
            <a:br>
              <a:rPr lang="uk-UA" sz="1200" dirty="0"/>
            </a:br>
            <a:r>
              <a:rPr lang="uk-UA" sz="1200" dirty="0"/>
              <a:t>Учні відвідали заклади освіти Борщагівської громади, де познайомилися з дітьми ліцеїв. Учнівські делегації проходили квести, відвідували екскурсії та майстер-класи, а ще спілкувалися, сміялися та розважалися. </a:t>
            </a:r>
            <a:br>
              <a:rPr lang="uk-UA" sz="1200" dirty="0"/>
            </a:br>
            <a:r>
              <a:rPr lang="uk-UA" sz="1200" dirty="0"/>
              <a:t>Додому наші діти повернулися не лише з подарунками, а й з новими друзями</a:t>
            </a:r>
            <a:r>
              <a:rPr lang="uk-UA" dirty="0"/>
              <a:t>! </a:t>
            </a:r>
            <a:endParaRPr lang="ru-UA" dirty="0"/>
          </a:p>
        </p:txBody>
      </p:sp>
      <p:pic>
        <p:nvPicPr>
          <p:cNvPr id="4" name="Рисунок 3">
            <a:extLst>
              <a:ext uri="{FF2B5EF4-FFF2-40B4-BE49-F238E27FC236}">
                <a16:creationId xmlns:a16="http://schemas.microsoft.com/office/drawing/2014/main" id="{9C6A8F19-3775-44F0-B4A2-E33536CE1B31}"/>
              </a:ext>
            </a:extLst>
          </p:cNvPr>
          <p:cNvPicPr>
            <a:picLocks noChangeAspect="1"/>
          </p:cNvPicPr>
          <p:nvPr/>
        </p:nvPicPr>
        <p:blipFill>
          <a:blip r:embed="rId6"/>
          <a:stretch>
            <a:fillRect/>
          </a:stretch>
        </p:blipFill>
        <p:spPr>
          <a:xfrm>
            <a:off x="1446666" y="469340"/>
            <a:ext cx="1908175" cy="1431131"/>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Picture 14">
            <a:extLst>
              <a:ext uri="{FF2B5EF4-FFF2-40B4-BE49-F238E27FC236}">
                <a16:creationId xmlns:a16="http://schemas.microsoft.com/office/drawing/2014/main" id="{1B2D1F43-D019-07AC-5900-B21BB8E365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5963" y="2565400"/>
            <a:ext cx="2255837"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a:extLst>
              <a:ext uri="{FF2B5EF4-FFF2-40B4-BE49-F238E27FC236}">
                <a16:creationId xmlns:a16="http://schemas.microsoft.com/office/drawing/2014/main" id="{9E9DF5EF-D5A1-2EE5-65EA-5E7715F597ED}"/>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6A7B6B56-3C9A-1EA3-2959-9228D747E0DA}"/>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47109" name="Picture 6" descr="E:\Рисунок1-removebg-preview (1).png">
            <a:extLst>
              <a:ext uri="{FF2B5EF4-FFF2-40B4-BE49-F238E27FC236}">
                <a16:creationId xmlns:a16="http://schemas.microsoft.com/office/drawing/2014/main" id="{BFFDEE98-92A7-D1A5-FD62-6C55AF7EF6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Штриховая стрелка вправо 4">
            <a:extLst>
              <a:ext uri="{FF2B5EF4-FFF2-40B4-BE49-F238E27FC236}">
                <a16:creationId xmlns:a16="http://schemas.microsoft.com/office/drawing/2014/main" id="{E77C833B-483C-5322-F846-18427CAC6A03}"/>
              </a:ext>
            </a:extLst>
          </p:cNvPr>
          <p:cNvSpPr/>
          <p:nvPr/>
        </p:nvSpPr>
        <p:spPr>
          <a:xfrm>
            <a:off x="7667625" y="0"/>
            <a:ext cx="1476375"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400" b="1" dirty="0" err="1"/>
              <a:t>Діти</a:t>
            </a:r>
            <a:endParaRPr lang="ru-RU" sz="2400" dirty="0"/>
          </a:p>
        </p:txBody>
      </p:sp>
      <p:sp>
        <p:nvSpPr>
          <p:cNvPr id="47111" name="Прямоугольник 12">
            <a:extLst>
              <a:ext uri="{FF2B5EF4-FFF2-40B4-BE49-F238E27FC236}">
                <a16:creationId xmlns:a16="http://schemas.microsoft.com/office/drawing/2014/main" id="{FDBCE5AF-0FCB-680C-979A-8BEEB49D2EA0}"/>
              </a:ext>
            </a:extLst>
          </p:cNvPr>
          <p:cNvSpPr>
            <a:spLocks noChangeArrowheads="1"/>
          </p:cNvSpPr>
          <p:nvPr/>
        </p:nvSpPr>
        <p:spPr bwMode="auto">
          <a:xfrm>
            <a:off x="4221163" y="612267"/>
            <a:ext cx="45720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ctr">
              <a:buClr>
                <a:srgbClr val="52C265"/>
              </a:buClr>
              <a:buFont typeface="Wingdings" panose="05000000000000000000" pitchFamily="2" charset="2"/>
              <a:buChar char="Ø"/>
            </a:pPr>
            <a:r>
              <a:rPr lang="ru-RU" altLang="en-US" sz="1400" dirty="0"/>
              <a:t>18.03.2025 року </a:t>
            </a:r>
            <a:r>
              <a:rPr lang="ru-RU" altLang="en-US" sz="1400" dirty="0" err="1"/>
              <a:t>учні</a:t>
            </a:r>
            <a:r>
              <a:rPr lang="ru-RU" altLang="en-US" sz="1400" dirty="0"/>
              <a:t> </a:t>
            </a:r>
            <a:r>
              <a:rPr lang="ru-RU" altLang="en-US" sz="1400" dirty="0" err="1"/>
              <a:t>випускних</a:t>
            </a:r>
            <a:r>
              <a:rPr lang="ru-RU" altLang="en-US" sz="1400" dirty="0"/>
              <a:t> </a:t>
            </a:r>
            <a:r>
              <a:rPr lang="ru-RU" altLang="en-US" sz="1400" dirty="0" err="1"/>
              <a:t>класів</a:t>
            </a:r>
            <a:r>
              <a:rPr lang="ru-RU" altLang="en-US" sz="1400" dirty="0"/>
              <a:t> разом з батьками та </a:t>
            </a:r>
            <a:r>
              <a:rPr lang="ru-RU" altLang="en-US" sz="1400" dirty="0" err="1"/>
              <a:t>працівниками</a:t>
            </a:r>
            <a:r>
              <a:rPr lang="ru-RU" altLang="en-US" sz="1400" dirty="0"/>
              <a:t> </a:t>
            </a:r>
            <a:r>
              <a:rPr lang="ru-RU" altLang="en-US" sz="1400" dirty="0" err="1"/>
              <a:t>закладів</a:t>
            </a:r>
            <a:r>
              <a:rPr lang="ru-RU" altLang="en-US" sz="1400" dirty="0"/>
              <a:t> </a:t>
            </a:r>
            <a:r>
              <a:rPr lang="ru-RU" altLang="en-US" sz="1400" dirty="0" err="1"/>
              <a:t>освіти</a:t>
            </a:r>
            <a:r>
              <a:rPr lang="ru-RU" altLang="en-US" sz="1400" dirty="0"/>
              <a:t>  Комишуваської </a:t>
            </a:r>
            <a:r>
              <a:rPr lang="ru-RU" altLang="en-US" sz="1400" dirty="0" err="1"/>
              <a:t>громади</a:t>
            </a:r>
            <a:r>
              <a:rPr lang="ru-RU" altLang="en-US" sz="1400" dirty="0"/>
              <a:t> </a:t>
            </a:r>
            <a:r>
              <a:rPr lang="ru-RU" altLang="en-US" sz="1400" dirty="0" err="1"/>
              <a:t>відвідали</a:t>
            </a:r>
            <a:r>
              <a:rPr lang="ru-RU" altLang="en-US" sz="1400" dirty="0"/>
              <a:t> </a:t>
            </a:r>
            <a:r>
              <a:rPr lang="ru-RU" altLang="en-US" sz="1400" dirty="0" err="1"/>
              <a:t>Запорізький</a:t>
            </a:r>
            <a:r>
              <a:rPr lang="ru-RU" altLang="en-US" sz="1400" dirty="0"/>
              <a:t> </a:t>
            </a:r>
            <a:r>
              <a:rPr lang="ru-RU" altLang="en-US" sz="1400" dirty="0" err="1"/>
              <a:t>державний</a:t>
            </a:r>
            <a:r>
              <a:rPr lang="ru-RU" altLang="en-US" sz="1400" dirty="0"/>
              <a:t> медико-</a:t>
            </a:r>
            <a:r>
              <a:rPr lang="ru-RU" altLang="en-US" sz="1400" dirty="0" err="1"/>
              <a:t>фармацевтичний</a:t>
            </a:r>
            <a:r>
              <a:rPr lang="ru-RU" altLang="en-US" sz="1400" dirty="0"/>
              <a:t> </a:t>
            </a:r>
            <a:r>
              <a:rPr lang="ru-RU" altLang="en-US" sz="1400" dirty="0" err="1"/>
              <a:t>університет</a:t>
            </a:r>
            <a:r>
              <a:rPr lang="ru-RU" altLang="en-US" sz="1400" dirty="0"/>
              <a:t> (ЗДМФУ) в рамках </a:t>
            </a:r>
            <a:r>
              <a:rPr lang="ru-RU" altLang="en-US" sz="1400" dirty="0" err="1"/>
              <a:t>проведення</a:t>
            </a:r>
            <a:r>
              <a:rPr lang="ru-RU" altLang="en-US" sz="1400" dirty="0"/>
              <a:t> </a:t>
            </a:r>
            <a:r>
              <a:rPr lang="ru-RU" altLang="en-US" sz="1400" dirty="0" err="1"/>
              <a:t>спільних</a:t>
            </a:r>
            <a:r>
              <a:rPr lang="ru-RU" altLang="en-US" sz="1400" dirty="0"/>
              <a:t> </a:t>
            </a:r>
            <a:r>
              <a:rPr lang="ru-RU" altLang="en-US" sz="1400" dirty="0" err="1"/>
              <a:t>профорієнтаційних</a:t>
            </a:r>
            <a:r>
              <a:rPr lang="ru-RU" altLang="en-US" sz="1400" dirty="0"/>
              <a:t> </a:t>
            </a:r>
            <a:r>
              <a:rPr lang="ru-RU" altLang="en-US" sz="1400" dirty="0" err="1"/>
              <a:t>заходів</a:t>
            </a:r>
            <a:r>
              <a:rPr lang="ru-RU" altLang="en-US" sz="1400" dirty="0"/>
              <a:t>.</a:t>
            </a:r>
          </a:p>
          <a:p>
            <a:endParaRPr lang="ru-RU" altLang="en-US" sz="1400" dirty="0"/>
          </a:p>
        </p:txBody>
      </p:sp>
      <p:pic>
        <p:nvPicPr>
          <p:cNvPr id="47112" name="Picture 12">
            <a:extLst>
              <a:ext uri="{FF2B5EF4-FFF2-40B4-BE49-F238E27FC236}">
                <a16:creationId xmlns:a16="http://schemas.microsoft.com/office/drawing/2014/main" id="{93976412-2748-6977-87FC-A3832C6E8D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6375" y="188913"/>
            <a:ext cx="2951163"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Прямоугольник 13">
            <a:extLst>
              <a:ext uri="{FF2B5EF4-FFF2-40B4-BE49-F238E27FC236}">
                <a16:creationId xmlns:a16="http://schemas.microsoft.com/office/drawing/2014/main" id="{77520022-1609-A384-6A45-8D532929ECED}"/>
              </a:ext>
            </a:extLst>
          </p:cNvPr>
          <p:cNvSpPr>
            <a:spLocks noChangeArrowheads="1"/>
          </p:cNvSpPr>
          <p:nvPr/>
        </p:nvSpPr>
        <p:spPr bwMode="auto">
          <a:xfrm>
            <a:off x="1194209" y="2816463"/>
            <a:ext cx="45720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ctr">
              <a:buClr>
                <a:srgbClr val="52C265"/>
              </a:buClr>
              <a:buFont typeface="Wingdings" panose="05000000000000000000" pitchFamily="2" charset="2"/>
              <a:buChar char="Ø"/>
            </a:pPr>
            <a:r>
              <a:rPr lang="ru-RU" altLang="en-US" sz="1400" dirty="0" err="1"/>
              <a:t>Поліцейські</a:t>
            </a:r>
            <a:r>
              <a:rPr lang="ru-RU" altLang="en-US" sz="1400" dirty="0"/>
              <a:t> </a:t>
            </a:r>
            <a:r>
              <a:rPr lang="ru-RU" altLang="en-US" sz="1400" dirty="0" err="1"/>
              <a:t>офіцери</a:t>
            </a:r>
            <a:r>
              <a:rPr lang="ru-RU" altLang="en-US" sz="1400" dirty="0"/>
              <a:t> </a:t>
            </a:r>
            <a:r>
              <a:rPr lang="ru-RU" altLang="en-US" sz="1400" dirty="0" err="1"/>
              <a:t>громади</a:t>
            </a:r>
            <a:r>
              <a:rPr lang="ru-RU" altLang="en-US" sz="1400" dirty="0"/>
              <a:t> Владислав </a:t>
            </a:r>
            <a:r>
              <a:rPr lang="ru-RU" altLang="en-US" sz="1400" dirty="0" err="1"/>
              <a:t>Нікітін</a:t>
            </a:r>
            <a:r>
              <a:rPr lang="ru-RU" altLang="en-US" sz="1400" dirty="0"/>
              <a:t> та </a:t>
            </a:r>
            <a:r>
              <a:rPr lang="ru-RU" altLang="en-US" sz="1400" dirty="0" err="1"/>
              <a:t>Олександр</a:t>
            </a:r>
            <a:r>
              <a:rPr lang="ru-RU" altLang="en-US" sz="1400" dirty="0"/>
              <a:t> Шеремет </a:t>
            </a:r>
            <a:r>
              <a:rPr lang="ru-RU" altLang="en-US" sz="1400" dirty="0" err="1"/>
              <a:t>спільно</a:t>
            </a:r>
            <a:r>
              <a:rPr lang="ru-RU" altLang="en-US" sz="1400" dirty="0"/>
              <a:t> з </a:t>
            </a:r>
            <a:r>
              <a:rPr lang="ru-RU" altLang="en-US" sz="1400" dirty="0" err="1"/>
              <a:t>інспектором</a:t>
            </a:r>
            <a:r>
              <a:rPr lang="ru-RU" altLang="en-US" sz="1400" dirty="0"/>
              <a:t> </a:t>
            </a:r>
            <a:r>
              <a:rPr lang="ru-RU" altLang="en-US" sz="1400" dirty="0" err="1"/>
              <a:t>ювенальної</a:t>
            </a:r>
            <a:r>
              <a:rPr lang="ru-RU" altLang="en-US" sz="1400" dirty="0"/>
              <a:t> </a:t>
            </a:r>
            <a:r>
              <a:rPr lang="ru-RU" altLang="en-US" sz="1400" dirty="0" err="1"/>
              <a:t>превенції</a:t>
            </a:r>
            <a:r>
              <a:rPr lang="ru-RU" altLang="en-US" sz="1400" dirty="0"/>
              <a:t> </a:t>
            </a:r>
            <a:r>
              <a:rPr lang="ru-RU" altLang="en-US" sz="1400" dirty="0" err="1"/>
              <a:t>Оленою</a:t>
            </a:r>
            <a:r>
              <a:rPr lang="ru-RU" altLang="en-US" sz="1400" dirty="0"/>
              <a:t> Босенко провели для </a:t>
            </a:r>
            <a:r>
              <a:rPr lang="ru-RU" altLang="en-US" sz="1400" dirty="0" err="1"/>
              <a:t>учнів</a:t>
            </a:r>
            <a:r>
              <a:rPr lang="ru-RU" altLang="en-US" sz="1400" dirty="0"/>
              <a:t> Комишуваської </a:t>
            </a:r>
            <a:r>
              <a:rPr lang="ru-RU" altLang="en-US" sz="1400" dirty="0" err="1"/>
              <a:t>громади</a:t>
            </a:r>
            <a:r>
              <a:rPr lang="ru-RU" altLang="en-US" sz="1400" dirty="0"/>
              <a:t> онлайн </a:t>
            </a:r>
            <a:r>
              <a:rPr lang="ru-RU" altLang="en-US" sz="1400" dirty="0" err="1"/>
              <a:t>заняття</a:t>
            </a:r>
            <a:r>
              <a:rPr lang="ru-RU" altLang="en-US" sz="1400" dirty="0"/>
              <a:t> на тему: «</a:t>
            </a:r>
            <a:r>
              <a:rPr lang="ru-RU" altLang="en-US" sz="1400" dirty="0" err="1"/>
              <a:t>Ознаки</a:t>
            </a:r>
            <a:r>
              <a:rPr lang="ru-RU" altLang="en-US" sz="1400" dirty="0"/>
              <a:t> </a:t>
            </a:r>
            <a:r>
              <a:rPr lang="ru-RU" altLang="en-US" sz="1400" dirty="0" err="1"/>
              <a:t>вербування</a:t>
            </a:r>
            <a:r>
              <a:rPr lang="ru-RU" altLang="en-US" sz="1400" dirty="0"/>
              <a:t> </a:t>
            </a:r>
            <a:r>
              <a:rPr lang="ru-RU" altLang="en-US" sz="1400" dirty="0" err="1"/>
              <a:t>дитини</a:t>
            </a:r>
            <a:r>
              <a:rPr lang="ru-RU" altLang="en-US" sz="1400" dirty="0"/>
              <a:t>»</a:t>
            </a:r>
          </a:p>
        </p:txBody>
      </p:sp>
      <p:pic>
        <p:nvPicPr>
          <p:cNvPr id="47114" name="Picture 13">
            <a:extLst>
              <a:ext uri="{FF2B5EF4-FFF2-40B4-BE49-F238E27FC236}">
                <a16:creationId xmlns:a16="http://schemas.microsoft.com/office/drawing/2014/main" id="{A1608036-DC07-4B65-E325-72D2F09CED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b="11212"/>
          <a:stretch>
            <a:fillRect/>
          </a:stretch>
        </p:blipFill>
        <p:spPr bwMode="auto">
          <a:xfrm>
            <a:off x="7218363" y="1989138"/>
            <a:ext cx="192563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Горизонтальный свиток 17">
            <a:extLst>
              <a:ext uri="{FF2B5EF4-FFF2-40B4-BE49-F238E27FC236}">
                <a16:creationId xmlns:a16="http://schemas.microsoft.com/office/drawing/2014/main" id="{42CFA26C-3626-8B83-E900-48652C246834}"/>
              </a:ext>
            </a:extLst>
          </p:cNvPr>
          <p:cNvSpPr/>
          <p:nvPr/>
        </p:nvSpPr>
        <p:spPr>
          <a:xfrm>
            <a:off x="1331640" y="3780346"/>
            <a:ext cx="7632700" cy="3043436"/>
          </a:xfrm>
          <a:prstGeom prst="horizontalScroll">
            <a:avLst/>
          </a:prstGeom>
          <a:solidFill>
            <a:srgbClr val="117E0C">
              <a:alpha val="15000"/>
            </a:srgbClr>
          </a:solidFill>
          <a:ln>
            <a:solidFill>
              <a:srgbClr val="117E0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1300" dirty="0">
                <a:solidFill>
                  <a:schemeClr val="tx1"/>
                </a:solidFill>
              </a:rPr>
              <a:t>В </a:t>
            </a:r>
            <a:r>
              <a:rPr lang="ru-RU" sz="1300" dirty="0" err="1">
                <a:solidFill>
                  <a:schemeClr val="tx1"/>
                </a:solidFill>
              </a:rPr>
              <a:t>одній</a:t>
            </a:r>
            <a:r>
              <a:rPr lang="ru-RU" sz="1300" dirty="0">
                <a:solidFill>
                  <a:schemeClr val="tx1"/>
                </a:solidFill>
              </a:rPr>
              <a:t> </a:t>
            </a:r>
            <a:r>
              <a:rPr lang="ru-RU" sz="1300" dirty="0" err="1">
                <a:solidFill>
                  <a:schemeClr val="tx1"/>
                </a:solidFill>
              </a:rPr>
              <a:t>із</a:t>
            </a:r>
            <a:r>
              <a:rPr lang="ru-RU" sz="1300" dirty="0">
                <a:solidFill>
                  <a:schemeClr val="tx1"/>
                </a:solidFill>
              </a:rPr>
              <a:t> </a:t>
            </a:r>
            <a:r>
              <a:rPr lang="ru-RU" sz="1300" dirty="0" err="1">
                <a:solidFill>
                  <a:schemeClr val="tx1"/>
                </a:solidFill>
              </a:rPr>
              <a:t>гімназій</a:t>
            </a:r>
            <a:r>
              <a:rPr lang="ru-RU" sz="1300" dirty="0">
                <a:solidFill>
                  <a:schemeClr val="tx1"/>
                </a:solidFill>
              </a:rPr>
              <a:t> </a:t>
            </a:r>
            <a:r>
              <a:rPr lang="ru-RU" sz="1300" dirty="0" err="1">
                <a:solidFill>
                  <a:schemeClr val="tx1"/>
                </a:solidFill>
              </a:rPr>
              <a:t>обласного</a:t>
            </a:r>
            <a:r>
              <a:rPr lang="ru-RU" sz="1300" dirty="0">
                <a:solidFill>
                  <a:schemeClr val="tx1"/>
                </a:solidFill>
              </a:rPr>
              <a:t> центру </a:t>
            </a:r>
            <a:r>
              <a:rPr lang="ru-RU" sz="1300" dirty="0" err="1">
                <a:solidFill>
                  <a:schemeClr val="tx1"/>
                </a:solidFill>
              </a:rPr>
              <a:t>відбулися</a:t>
            </a:r>
            <a:r>
              <a:rPr lang="ru-RU" sz="1300" dirty="0">
                <a:solidFill>
                  <a:schemeClr val="tx1"/>
                </a:solidFill>
              </a:rPr>
              <a:t> </a:t>
            </a:r>
            <a:r>
              <a:rPr lang="ru-RU" sz="1300" dirty="0" err="1">
                <a:solidFill>
                  <a:schemeClr val="tx1"/>
                </a:solidFill>
              </a:rPr>
              <a:t>змагання</a:t>
            </a:r>
            <a:r>
              <a:rPr lang="ru-RU" sz="1300" dirty="0">
                <a:solidFill>
                  <a:schemeClr val="tx1"/>
                </a:solidFill>
              </a:rPr>
              <a:t> </a:t>
            </a:r>
            <a:r>
              <a:rPr lang="ru-RU" sz="1300" dirty="0" err="1">
                <a:solidFill>
                  <a:schemeClr val="tx1"/>
                </a:solidFill>
              </a:rPr>
              <a:t>Всеукраїнського</a:t>
            </a:r>
            <a:r>
              <a:rPr lang="ru-RU" sz="1300" dirty="0">
                <a:solidFill>
                  <a:schemeClr val="tx1"/>
                </a:solidFill>
              </a:rPr>
              <a:t> </a:t>
            </a:r>
            <a:r>
              <a:rPr lang="ru-RU" sz="1300" dirty="0" err="1">
                <a:solidFill>
                  <a:schemeClr val="tx1"/>
                </a:solidFill>
              </a:rPr>
              <a:t>дитячого</a:t>
            </a:r>
            <a:r>
              <a:rPr lang="ru-RU" sz="1300" dirty="0">
                <a:solidFill>
                  <a:schemeClr val="tx1"/>
                </a:solidFill>
              </a:rPr>
              <a:t> </a:t>
            </a:r>
            <a:r>
              <a:rPr lang="ru-RU" sz="1300" dirty="0" err="1">
                <a:solidFill>
                  <a:schemeClr val="tx1"/>
                </a:solidFill>
              </a:rPr>
              <a:t>громадського</a:t>
            </a:r>
            <a:r>
              <a:rPr lang="ru-RU" sz="1300" dirty="0">
                <a:solidFill>
                  <a:schemeClr val="tx1"/>
                </a:solidFill>
              </a:rPr>
              <a:t> </a:t>
            </a:r>
            <a:r>
              <a:rPr lang="ru-RU" sz="1300" dirty="0" err="1">
                <a:solidFill>
                  <a:schemeClr val="tx1"/>
                </a:solidFill>
              </a:rPr>
              <a:t>руху</a:t>
            </a:r>
            <a:r>
              <a:rPr lang="ru-RU" sz="1300" dirty="0">
                <a:solidFill>
                  <a:schemeClr val="tx1"/>
                </a:solidFill>
              </a:rPr>
              <a:t> «Школа </a:t>
            </a:r>
            <a:r>
              <a:rPr lang="ru-RU" sz="1300" dirty="0" err="1">
                <a:solidFill>
                  <a:schemeClr val="tx1"/>
                </a:solidFill>
              </a:rPr>
              <a:t>безпеки</a:t>
            </a:r>
            <a:r>
              <a:rPr lang="ru-RU" sz="1300" dirty="0">
                <a:solidFill>
                  <a:schemeClr val="tx1"/>
                </a:solidFill>
              </a:rPr>
              <a:t>» — </a:t>
            </a:r>
            <a:r>
              <a:rPr lang="ru-RU" sz="1300" dirty="0" err="1">
                <a:solidFill>
                  <a:schemeClr val="tx1"/>
                </a:solidFill>
              </a:rPr>
              <a:t>важливий</a:t>
            </a:r>
            <a:r>
              <a:rPr lang="ru-RU" sz="1300" dirty="0">
                <a:solidFill>
                  <a:schemeClr val="tx1"/>
                </a:solidFill>
              </a:rPr>
              <a:t> </a:t>
            </a:r>
            <a:r>
              <a:rPr lang="ru-RU" sz="1300" dirty="0" err="1">
                <a:solidFill>
                  <a:schemeClr val="tx1"/>
                </a:solidFill>
              </a:rPr>
              <a:t>і</a:t>
            </a:r>
            <a:r>
              <a:rPr lang="ru-RU" sz="1300" dirty="0">
                <a:solidFill>
                  <a:schemeClr val="tx1"/>
                </a:solidFill>
              </a:rPr>
              <a:t> </a:t>
            </a:r>
            <a:r>
              <a:rPr lang="ru-RU" sz="1300" dirty="0" err="1">
                <a:solidFill>
                  <a:schemeClr val="tx1"/>
                </a:solidFill>
              </a:rPr>
              <a:t>надзвичайно</a:t>
            </a:r>
            <a:r>
              <a:rPr lang="ru-RU" sz="1300" dirty="0">
                <a:solidFill>
                  <a:schemeClr val="tx1"/>
                </a:solidFill>
              </a:rPr>
              <a:t> </a:t>
            </a:r>
            <a:r>
              <a:rPr lang="ru-RU" sz="1300" dirty="0" err="1">
                <a:solidFill>
                  <a:schemeClr val="tx1"/>
                </a:solidFill>
              </a:rPr>
              <a:t>корисний</a:t>
            </a:r>
            <a:r>
              <a:rPr lang="ru-RU" sz="1300" dirty="0">
                <a:solidFill>
                  <a:schemeClr val="tx1"/>
                </a:solidFill>
              </a:rPr>
              <a:t> </a:t>
            </a:r>
            <a:r>
              <a:rPr lang="ru-RU" sz="1300" dirty="0" err="1">
                <a:solidFill>
                  <a:schemeClr val="tx1"/>
                </a:solidFill>
              </a:rPr>
              <a:t>захід</a:t>
            </a:r>
            <a:r>
              <a:rPr lang="ru-RU" sz="1300" dirty="0">
                <a:solidFill>
                  <a:schemeClr val="tx1"/>
                </a:solidFill>
              </a:rPr>
              <a:t>, </a:t>
            </a:r>
            <a:r>
              <a:rPr lang="ru-RU" sz="1300" dirty="0" err="1">
                <a:solidFill>
                  <a:schemeClr val="tx1"/>
                </a:solidFill>
              </a:rPr>
              <a:t>що</a:t>
            </a:r>
            <a:r>
              <a:rPr lang="ru-RU" sz="1300" dirty="0">
                <a:solidFill>
                  <a:schemeClr val="tx1"/>
                </a:solidFill>
              </a:rPr>
              <a:t> </a:t>
            </a:r>
            <a:r>
              <a:rPr lang="ru-RU" sz="1300" dirty="0" err="1">
                <a:solidFill>
                  <a:schemeClr val="tx1"/>
                </a:solidFill>
              </a:rPr>
              <a:t>об’єднав</a:t>
            </a:r>
            <a:r>
              <a:rPr lang="ru-RU" sz="1300" dirty="0">
                <a:solidFill>
                  <a:schemeClr val="tx1"/>
                </a:solidFill>
              </a:rPr>
              <a:t> </a:t>
            </a:r>
            <a:r>
              <a:rPr lang="ru-RU" sz="1300" dirty="0" err="1">
                <a:solidFill>
                  <a:schemeClr val="tx1"/>
                </a:solidFill>
              </a:rPr>
              <a:t>учнів</a:t>
            </a:r>
            <a:r>
              <a:rPr lang="ru-RU" sz="1300" dirty="0">
                <a:solidFill>
                  <a:schemeClr val="tx1"/>
                </a:solidFill>
              </a:rPr>
              <a:t>, </a:t>
            </a:r>
            <a:r>
              <a:rPr lang="ru-RU" sz="1300" dirty="0" err="1">
                <a:solidFill>
                  <a:schemeClr val="tx1"/>
                </a:solidFill>
              </a:rPr>
              <a:t>педагогів</a:t>
            </a:r>
            <a:r>
              <a:rPr lang="ru-RU" sz="1300" dirty="0">
                <a:solidFill>
                  <a:schemeClr val="tx1"/>
                </a:solidFill>
              </a:rPr>
              <a:t>, </a:t>
            </a:r>
            <a:r>
              <a:rPr lang="ru-RU" sz="1300" dirty="0" err="1">
                <a:solidFill>
                  <a:schemeClr val="tx1"/>
                </a:solidFill>
              </a:rPr>
              <a:t>представників</a:t>
            </a:r>
            <a:r>
              <a:rPr lang="ru-RU" sz="1300" dirty="0">
                <a:solidFill>
                  <a:schemeClr val="tx1"/>
                </a:solidFill>
              </a:rPr>
              <a:t> ДСНС та </a:t>
            </a:r>
            <a:r>
              <a:rPr lang="ru-RU" sz="1300" dirty="0" err="1">
                <a:solidFill>
                  <a:schemeClr val="tx1"/>
                </a:solidFill>
              </a:rPr>
              <a:t>волонтерів</a:t>
            </a:r>
            <a:r>
              <a:rPr lang="ru-RU" sz="1300" dirty="0">
                <a:solidFill>
                  <a:schemeClr val="tx1"/>
                </a:solidFill>
              </a:rPr>
              <a:t> </a:t>
            </a:r>
            <a:r>
              <a:rPr lang="ru-RU" sz="1300" dirty="0" err="1">
                <a:solidFill>
                  <a:schemeClr val="tx1"/>
                </a:solidFill>
              </a:rPr>
              <a:t>Запорізької</a:t>
            </a:r>
            <a:r>
              <a:rPr lang="ru-RU" sz="1300" dirty="0">
                <a:solidFill>
                  <a:schemeClr val="tx1"/>
                </a:solidFill>
              </a:rPr>
              <a:t> </a:t>
            </a:r>
            <a:r>
              <a:rPr lang="ru-RU" sz="1300" dirty="0" err="1">
                <a:solidFill>
                  <a:schemeClr val="tx1"/>
                </a:solidFill>
              </a:rPr>
              <a:t>обласної</a:t>
            </a:r>
            <a:r>
              <a:rPr lang="ru-RU" sz="1300" dirty="0">
                <a:solidFill>
                  <a:schemeClr val="tx1"/>
                </a:solidFill>
              </a:rPr>
              <a:t> </a:t>
            </a:r>
            <a:r>
              <a:rPr lang="ru-RU" sz="1300" dirty="0" err="1">
                <a:solidFill>
                  <a:schemeClr val="tx1"/>
                </a:solidFill>
              </a:rPr>
              <a:t>організації</a:t>
            </a:r>
            <a:r>
              <a:rPr lang="ru-RU" sz="1300" dirty="0">
                <a:solidFill>
                  <a:schemeClr val="tx1"/>
                </a:solidFill>
              </a:rPr>
              <a:t> </a:t>
            </a:r>
            <a:r>
              <a:rPr lang="ru-RU" sz="1300" dirty="0" err="1">
                <a:solidFill>
                  <a:schemeClr val="tx1"/>
                </a:solidFill>
              </a:rPr>
              <a:t>Товариства</a:t>
            </a:r>
            <a:r>
              <a:rPr lang="ru-RU" sz="1300" dirty="0">
                <a:solidFill>
                  <a:schemeClr val="tx1"/>
                </a:solidFill>
              </a:rPr>
              <a:t> Червоного </a:t>
            </a:r>
            <a:r>
              <a:rPr lang="ru-RU" sz="1300" dirty="0" err="1">
                <a:solidFill>
                  <a:schemeClr val="tx1"/>
                </a:solidFill>
              </a:rPr>
              <a:t>Хреста</a:t>
            </a:r>
            <a:r>
              <a:rPr lang="ru-RU" sz="1300" dirty="0">
                <a:solidFill>
                  <a:schemeClr val="tx1"/>
                </a:solidFill>
              </a:rPr>
              <a:t> </a:t>
            </a:r>
            <a:r>
              <a:rPr lang="ru-RU" sz="1300" dirty="0" err="1">
                <a:solidFill>
                  <a:schemeClr val="tx1"/>
                </a:solidFill>
              </a:rPr>
              <a:t>України</a:t>
            </a:r>
            <a:r>
              <a:rPr lang="ru-RU" sz="1300" dirty="0">
                <a:solidFill>
                  <a:schemeClr val="tx1"/>
                </a:solidFill>
              </a:rPr>
              <a:t>. Метою </a:t>
            </a:r>
            <a:r>
              <a:rPr lang="ru-RU" sz="1300" dirty="0" err="1">
                <a:solidFill>
                  <a:schemeClr val="tx1"/>
                </a:solidFill>
              </a:rPr>
              <a:t>події</a:t>
            </a:r>
            <a:r>
              <a:rPr lang="ru-RU" sz="1300" dirty="0">
                <a:solidFill>
                  <a:schemeClr val="tx1"/>
                </a:solidFill>
              </a:rPr>
              <a:t> стало </a:t>
            </a:r>
            <a:r>
              <a:rPr lang="ru-RU" sz="1300" dirty="0" err="1">
                <a:solidFill>
                  <a:schemeClr val="tx1"/>
                </a:solidFill>
              </a:rPr>
              <a:t>формування</a:t>
            </a:r>
            <a:r>
              <a:rPr lang="ru-RU" sz="1300" dirty="0">
                <a:solidFill>
                  <a:schemeClr val="tx1"/>
                </a:solidFill>
              </a:rPr>
              <a:t> у </a:t>
            </a:r>
            <a:r>
              <a:rPr lang="ru-RU" sz="1300" dirty="0" err="1">
                <a:solidFill>
                  <a:schemeClr val="tx1"/>
                </a:solidFill>
              </a:rPr>
              <a:t>молоді</a:t>
            </a:r>
            <a:r>
              <a:rPr lang="ru-RU" sz="1300" dirty="0">
                <a:solidFill>
                  <a:schemeClr val="tx1"/>
                </a:solidFill>
              </a:rPr>
              <a:t> </a:t>
            </a:r>
            <a:r>
              <a:rPr lang="ru-RU" sz="1300" dirty="0" err="1">
                <a:solidFill>
                  <a:schemeClr val="tx1"/>
                </a:solidFill>
              </a:rPr>
              <a:t>свідомої</a:t>
            </a:r>
            <a:r>
              <a:rPr lang="ru-RU" sz="1300" dirty="0">
                <a:solidFill>
                  <a:schemeClr val="tx1"/>
                </a:solidFill>
              </a:rPr>
              <a:t> </a:t>
            </a:r>
            <a:r>
              <a:rPr lang="ru-RU" sz="1300" dirty="0" err="1">
                <a:solidFill>
                  <a:schemeClr val="tx1"/>
                </a:solidFill>
              </a:rPr>
              <a:t>культури</a:t>
            </a:r>
            <a:r>
              <a:rPr lang="ru-RU" sz="1300" dirty="0">
                <a:solidFill>
                  <a:schemeClr val="tx1"/>
                </a:solidFill>
              </a:rPr>
              <a:t> </a:t>
            </a:r>
            <a:r>
              <a:rPr lang="ru-RU" sz="1300" dirty="0" err="1">
                <a:solidFill>
                  <a:schemeClr val="tx1"/>
                </a:solidFill>
              </a:rPr>
              <a:t>безпечної</a:t>
            </a:r>
            <a:r>
              <a:rPr lang="ru-RU" sz="1300" dirty="0">
                <a:solidFill>
                  <a:schemeClr val="tx1"/>
                </a:solidFill>
              </a:rPr>
              <a:t> </a:t>
            </a:r>
            <a:r>
              <a:rPr lang="ru-RU" sz="1300" dirty="0" err="1">
                <a:solidFill>
                  <a:schemeClr val="tx1"/>
                </a:solidFill>
              </a:rPr>
              <a:t>поведінки</a:t>
            </a:r>
            <a:r>
              <a:rPr lang="ru-RU" sz="1300" dirty="0">
                <a:solidFill>
                  <a:schemeClr val="tx1"/>
                </a:solidFill>
              </a:rPr>
              <a:t> в </a:t>
            </a:r>
            <a:r>
              <a:rPr lang="ru-RU" sz="1300" dirty="0" err="1">
                <a:solidFill>
                  <a:schemeClr val="tx1"/>
                </a:solidFill>
              </a:rPr>
              <a:t>різних</a:t>
            </a:r>
            <a:r>
              <a:rPr lang="ru-RU" sz="1300" dirty="0">
                <a:solidFill>
                  <a:schemeClr val="tx1"/>
                </a:solidFill>
              </a:rPr>
              <a:t> </a:t>
            </a:r>
            <a:r>
              <a:rPr lang="ru-RU" sz="1300" dirty="0" err="1">
                <a:solidFill>
                  <a:schemeClr val="tx1"/>
                </a:solidFill>
              </a:rPr>
              <a:t>життєвих</a:t>
            </a:r>
            <a:r>
              <a:rPr lang="ru-RU" sz="1300" dirty="0">
                <a:solidFill>
                  <a:schemeClr val="tx1"/>
                </a:solidFill>
              </a:rPr>
              <a:t> </a:t>
            </a:r>
            <a:r>
              <a:rPr lang="ru-RU" sz="1300" dirty="0" err="1">
                <a:solidFill>
                  <a:schemeClr val="tx1"/>
                </a:solidFill>
              </a:rPr>
              <a:t>ситуаціях</a:t>
            </a:r>
            <a:r>
              <a:rPr lang="ru-RU" sz="1300" dirty="0">
                <a:solidFill>
                  <a:schemeClr val="tx1"/>
                </a:solidFill>
              </a:rPr>
              <a:t>.</a:t>
            </a:r>
          </a:p>
          <a:p>
            <a:pPr>
              <a:defRPr/>
            </a:pPr>
            <a:r>
              <a:rPr lang="en-US" sz="1300" dirty="0">
                <a:solidFill>
                  <a:schemeClr val="tx1"/>
                </a:solidFill>
              </a:rPr>
              <a:t>✅ </a:t>
            </a:r>
            <a:r>
              <a:rPr lang="ru-RU" sz="1300" dirty="0">
                <a:solidFill>
                  <a:schemeClr val="tx1"/>
                </a:solidFill>
              </a:rPr>
              <a:t>З 03.05.2025 по 04.05.2025 участь у </a:t>
            </a:r>
            <a:r>
              <a:rPr lang="ru-RU" sz="1300" dirty="0" err="1">
                <a:solidFill>
                  <a:schemeClr val="tx1"/>
                </a:solidFill>
              </a:rPr>
              <a:t>змаганнях</a:t>
            </a:r>
            <a:r>
              <a:rPr lang="ru-RU" sz="1300" dirty="0">
                <a:solidFill>
                  <a:schemeClr val="tx1"/>
                </a:solidFill>
              </a:rPr>
              <a:t> взяв </a:t>
            </a:r>
            <a:r>
              <a:rPr lang="ru-RU" sz="1300" dirty="0" err="1">
                <a:solidFill>
                  <a:schemeClr val="tx1"/>
                </a:solidFill>
              </a:rPr>
              <a:t>Комишуваський</a:t>
            </a:r>
            <a:r>
              <a:rPr lang="ru-RU" sz="1300" dirty="0">
                <a:solidFill>
                  <a:schemeClr val="tx1"/>
                </a:solidFill>
              </a:rPr>
              <a:t> </a:t>
            </a:r>
            <a:r>
              <a:rPr lang="ru-RU" sz="1300" dirty="0" err="1">
                <a:solidFill>
                  <a:schemeClr val="tx1"/>
                </a:solidFill>
              </a:rPr>
              <a:t>селищний</a:t>
            </a:r>
            <a:r>
              <a:rPr lang="ru-RU" sz="1300" dirty="0">
                <a:solidFill>
                  <a:schemeClr val="tx1"/>
                </a:solidFill>
              </a:rPr>
              <a:t> </a:t>
            </a:r>
            <a:r>
              <a:rPr lang="ru-RU" sz="1300" dirty="0" err="1">
                <a:solidFill>
                  <a:schemeClr val="tx1"/>
                </a:solidFill>
              </a:rPr>
              <a:t>відокремлений</a:t>
            </a:r>
            <a:r>
              <a:rPr lang="ru-RU" sz="1300" dirty="0">
                <a:solidFill>
                  <a:schemeClr val="tx1"/>
                </a:solidFill>
              </a:rPr>
              <a:t> </a:t>
            </a:r>
            <a:r>
              <a:rPr lang="ru-RU" sz="1300" dirty="0" err="1">
                <a:solidFill>
                  <a:schemeClr val="tx1"/>
                </a:solidFill>
              </a:rPr>
              <a:t>підрозділ</a:t>
            </a:r>
            <a:r>
              <a:rPr lang="ru-RU" sz="1300" dirty="0">
                <a:solidFill>
                  <a:schemeClr val="tx1"/>
                </a:solidFill>
              </a:rPr>
              <a:t> ГО «ВГДР «Школа </a:t>
            </a:r>
            <a:r>
              <a:rPr lang="ru-RU" sz="1300" dirty="0" err="1">
                <a:solidFill>
                  <a:schemeClr val="tx1"/>
                </a:solidFill>
              </a:rPr>
              <a:t>безпеки</a:t>
            </a:r>
            <a:r>
              <a:rPr lang="ru-RU" sz="1300" dirty="0">
                <a:solidFill>
                  <a:schemeClr val="tx1"/>
                </a:solidFill>
              </a:rPr>
              <a:t>». Участь у </a:t>
            </a:r>
            <a:r>
              <a:rPr lang="ru-RU" sz="1300" dirty="0" err="1">
                <a:solidFill>
                  <a:schemeClr val="tx1"/>
                </a:solidFill>
              </a:rPr>
              <a:t>змаганнях</a:t>
            </a:r>
            <a:r>
              <a:rPr lang="ru-RU" sz="1300" dirty="0">
                <a:solidFill>
                  <a:schemeClr val="tx1"/>
                </a:solidFill>
              </a:rPr>
              <a:t> брали </a:t>
            </a:r>
            <a:r>
              <a:rPr lang="ru-RU" sz="1300" dirty="0" err="1">
                <a:solidFill>
                  <a:schemeClr val="tx1"/>
                </a:solidFill>
              </a:rPr>
              <a:t>учні</a:t>
            </a:r>
            <a:r>
              <a:rPr lang="ru-RU" sz="1300" dirty="0">
                <a:solidFill>
                  <a:schemeClr val="tx1"/>
                </a:solidFill>
              </a:rPr>
              <a:t> 7-х, 8-х </a:t>
            </a:r>
            <a:r>
              <a:rPr lang="ru-RU" sz="1300" dirty="0" err="1">
                <a:solidFill>
                  <a:schemeClr val="tx1"/>
                </a:solidFill>
              </a:rPr>
              <a:t>класів</a:t>
            </a:r>
            <a:r>
              <a:rPr lang="ru-RU" sz="1300" dirty="0">
                <a:solidFill>
                  <a:schemeClr val="tx1"/>
                </a:solidFill>
              </a:rPr>
              <a:t> </a:t>
            </a:r>
            <a:r>
              <a:rPr lang="ru-RU" sz="1300" dirty="0" err="1">
                <a:solidFill>
                  <a:schemeClr val="tx1"/>
                </a:solidFill>
              </a:rPr>
              <a:t>Комишуваської</a:t>
            </a:r>
            <a:r>
              <a:rPr lang="ru-RU" sz="1300" dirty="0">
                <a:solidFill>
                  <a:schemeClr val="tx1"/>
                </a:solidFill>
              </a:rPr>
              <a:t> </a:t>
            </a:r>
            <a:r>
              <a:rPr lang="ru-RU" sz="1300" dirty="0" err="1">
                <a:solidFill>
                  <a:schemeClr val="tx1"/>
                </a:solidFill>
              </a:rPr>
              <a:t>гімназії</a:t>
            </a:r>
            <a:r>
              <a:rPr lang="ru-RU" sz="1300" dirty="0">
                <a:solidFill>
                  <a:schemeClr val="tx1"/>
                </a:solidFill>
              </a:rPr>
              <a:t> «</a:t>
            </a:r>
            <a:r>
              <a:rPr lang="ru-RU" sz="1300" dirty="0" err="1">
                <a:solidFill>
                  <a:schemeClr val="tx1"/>
                </a:solidFill>
              </a:rPr>
              <a:t>Джерело</a:t>
            </a:r>
            <a:r>
              <a:rPr lang="ru-RU" sz="1300" dirty="0">
                <a:solidFill>
                  <a:schemeClr val="tx1"/>
                </a:solidFill>
              </a:rPr>
              <a:t>»: </a:t>
            </a:r>
            <a:r>
              <a:rPr lang="ru-RU" sz="1300" dirty="0" err="1">
                <a:solidFill>
                  <a:schemeClr val="tx1"/>
                </a:solidFill>
              </a:rPr>
              <a:t>Хохотва</a:t>
            </a:r>
            <a:r>
              <a:rPr lang="ru-RU" sz="1300" dirty="0">
                <a:solidFill>
                  <a:schemeClr val="tx1"/>
                </a:solidFill>
              </a:rPr>
              <a:t> Артем, </a:t>
            </a:r>
            <a:r>
              <a:rPr lang="ru-RU" sz="1300" dirty="0" err="1">
                <a:solidFill>
                  <a:schemeClr val="tx1"/>
                </a:solidFill>
              </a:rPr>
              <a:t>Гладун</a:t>
            </a:r>
            <a:r>
              <a:rPr lang="ru-RU" sz="1300" dirty="0">
                <a:solidFill>
                  <a:schemeClr val="tx1"/>
                </a:solidFill>
              </a:rPr>
              <a:t> </a:t>
            </a:r>
            <a:r>
              <a:rPr lang="ru-RU" sz="1300" dirty="0" err="1">
                <a:solidFill>
                  <a:schemeClr val="tx1"/>
                </a:solidFill>
              </a:rPr>
              <a:t>Марія</a:t>
            </a:r>
            <a:r>
              <a:rPr lang="ru-RU" sz="1300" dirty="0">
                <a:solidFill>
                  <a:schemeClr val="tx1"/>
                </a:solidFill>
              </a:rPr>
              <a:t>, </a:t>
            </a:r>
            <a:r>
              <a:rPr lang="ru-RU" sz="1300" dirty="0" err="1">
                <a:solidFill>
                  <a:schemeClr val="tx1"/>
                </a:solidFill>
              </a:rPr>
              <a:t>Лазько</a:t>
            </a:r>
            <a:r>
              <a:rPr lang="ru-RU" sz="1300" dirty="0">
                <a:solidFill>
                  <a:schemeClr val="tx1"/>
                </a:solidFill>
              </a:rPr>
              <a:t> </a:t>
            </a:r>
            <a:r>
              <a:rPr lang="ru-RU" sz="1300" dirty="0" err="1">
                <a:solidFill>
                  <a:schemeClr val="tx1"/>
                </a:solidFill>
              </a:rPr>
              <a:t>Еліна</a:t>
            </a:r>
            <a:r>
              <a:rPr lang="ru-RU" sz="1300" dirty="0">
                <a:solidFill>
                  <a:schemeClr val="tx1"/>
                </a:solidFill>
              </a:rPr>
              <a:t>, Лоцман Максим, Дзюба </a:t>
            </a:r>
            <a:r>
              <a:rPr lang="ru-RU" sz="1300" dirty="0" err="1">
                <a:solidFill>
                  <a:schemeClr val="tx1"/>
                </a:solidFill>
              </a:rPr>
              <a:t>Олександра</a:t>
            </a:r>
            <a:r>
              <a:rPr lang="ru-RU" sz="1300" dirty="0">
                <a:solidFill>
                  <a:schemeClr val="tx1"/>
                </a:solidFill>
              </a:rPr>
              <a:t>, </a:t>
            </a:r>
            <a:r>
              <a:rPr lang="ru-RU" sz="1300" dirty="0" err="1">
                <a:solidFill>
                  <a:schemeClr val="tx1"/>
                </a:solidFill>
              </a:rPr>
              <a:t>Василів</a:t>
            </a:r>
            <a:r>
              <a:rPr lang="ru-RU" sz="1300" dirty="0">
                <a:solidFill>
                  <a:schemeClr val="tx1"/>
                </a:solidFill>
              </a:rPr>
              <a:t> Богдан. </a:t>
            </a:r>
            <a:r>
              <a:rPr lang="ru-RU" sz="1300" dirty="0" err="1">
                <a:solidFill>
                  <a:schemeClr val="tx1"/>
                </a:solidFill>
              </a:rPr>
              <a:t>Дітей</a:t>
            </a:r>
            <a:r>
              <a:rPr lang="ru-RU" sz="1300" dirty="0">
                <a:solidFill>
                  <a:schemeClr val="tx1"/>
                </a:solidFill>
              </a:rPr>
              <a:t> </a:t>
            </a:r>
            <a:r>
              <a:rPr lang="ru-RU" sz="1300" dirty="0" err="1">
                <a:solidFill>
                  <a:schemeClr val="tx1"/>
                </a:solidFill>
              </a:rPr>
              <a:t>супроводжували</a:t>
            </a:r>
            <a:r>
              <a:rPr lang="ru-RU" sz="1300" dirty="0">
                <a:solidFill>
                  <a:schemeClr val="tx1"/>
                </a:solidFill>
              </a:rPr>
              <a:t> </a:t>
            </a:r>
            <a:r>
              <a:rPr lang="ru-RU" sz="1300" dirty="0" err="1">
                <a:solidFill>
                  <a:schemeClr val="tx1"/>
                </a:solidFill>
              </a:rPr>
              <a:t>керівники</a:t>
            </a:r>
            <a:r>
              <a:rPr lang="ru-RU" sz="1300" dirty="0">
                <a:solidFill>
                  <a:schemeClr val="tx1"/>
                </a:solidFill>
              </a:rPr>
              <a:t> </a:t>
            </a:r>
            <a:r>
              <a:rPr lang="ru-RU" sz="1300" dirty="0" err="1">
                <a:solidFill>
                  <a:schemeClr val="tx1"/>
                </a:solidFill>
              </a:rPr>
              <a:t>Комишуваського</a:t>
            </a:r>
            <a:r>
              <a:rPr lang="ru-RU" sz="1300" dirty="0">
                <a:solidFill>
                  <a:schemeClr val="tx1"/>
                </a:solidFill>
              </a:rPr>
              <a:t> </a:t>
            </a:r>
            <a:r>
              <a:rPr lang="ru-RU" sz="1300" dirty="0" err="1">
                <a:solidFill>
                  <a:schemeClr val="tx1"/>
                </a:solidFill>
              </a:rPr>
              <a:t>селищного</a:t>
            </a:r>
            <a:r>
              <a:rPr lang="ru-RU" sz="1300" dirty="0">
                <a:solidFill>
                  <a:schemeClr val="tx1"/>
                </a:solidFill>
              </a:rPr>
              <a:t> </a:t>
            </a:r>
            <a:r>
              <a:rPr lang="ru-RU" sz="1300" dirty="0" err="1">
                <a:solidFill>
                  <a:schemeClr val="tx1"/>
                </a:solidFill>
              </a:rPr>
              <a:t>підрозділу</a:t>
            </a:r>
            <a:r>
              <a:rPr lang="ru-RU" sz="1300" dirty="0">
                <a:solidFill>
                  <a:schemeClr val="tx1"/>
                </a:solidFill>
              </a:rPr>
              <a:t>: </a:t>
            </a:r>
            <a:r>
              <a:rPr lang="ru-RU" sz="1300" dirty="0" err="1">
                <a:solidFill>
                  <a:schemeClr val="tx1"/>
                </a:solidFill>
              </a:rPr>
              <a:t>Маринченко</a:t>
            </a:r>
            <a:r>
              <a:rPr lang="ru-RU" sz="1300" dirty="0">
                <a:solidFill>
                  <a:schemeClr val="tx1"/>
                </a:solidFill>
              </a:rPr>
              <a:t> </a:t>
            </a:r>
            <a:r>
              <a:rPr lang="ru-RU" sz="1300" dirty="0" err="1">
                <a:solidFill>
                  <a:schemeClr val="tx1"/>
                </a:solidFill>
              </a:rPr>
              <a:t>Альона</a:t>
            </a:r>
            <a:r>
              <a:rPr lang="ru-RU" sz="1300" dirty="0">
                <a:solidFill>
                  <a:schemeClr val="tx1"/>
                </a:solidFill>
              </a:rPr>
              <a:t> та </a:t>
            </a:r>
            <a:r>
              <a:rPr lang="ru-RU" sz="1300" dirty="0" err="1">
                <a:solidFill>
                  <a:schemeClr val="tx1"/>
                </a:solidFill>
              </a:rPr>
              <a:t>Марінченко</a:t>
            </a:r>
            <a:r>
              <a:rPr lang="ru-RU" sz="1300" dirty="0">
                <a:solidFill>
                  <a:schemeClr val="tx1"/>
                </a:solidFill>
              </a:rPr>
              <a:t> </a:t>
            </a:r>
            <a:r>
              <a:rPr lang="ru-RU" sz="1300" dirty="0" err="1">
                <a:solidFill>
                  <a:schemeClr val="tx1"/>
                </a:solidFill>
              </a:rPr>
              <a:t>Антоніна</a:t>
            </a:r>
            <a:r>
              <a:rPr lang="ru-RU" sz="1300" dirty="0">
                <a:solidFill>
                  <a:schemeClr val="tx1"/>
                </a:solidFill>
              </a:rPr>
              <a:t>.</a:t>
            </a:r>
          </a:p>
          <a:p>
            <a:pPr algn="ctr">
              <a:defRPr/>
            </a:pPr>
            <a:endParaRPr lang="ru-RU" sz="1300" dirty="0">
              <a:solidFill>
                <a:schemeClr val="tx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7">
            <a:extLst>
              <a:ext uri="{FF2B5EF4-FFF2-40B4-BE49-F238E27FC236}">
                <a16:creationId xmlns:a16="http://schemas.microsoft.com/office/drawing/2014/main" id="{E36A66AE-D4B5-F9BA-B083-0E65DCE3F8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163" y="2781300"/>
            <a:ext cx="1944687"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a:extLst>
              <a:ext uri="{FF2B5EF4-FFF2-40B4-BE49-F238E27FC236}">
                <a16:creationId xmlns:a16="http://schemas.microsoft.com/office/drawing/2014/main" id="{74E1F4AB-9664-077B-A2CD-89D19626E8FC}"/>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4100FCEB-7669-DBC1-AEB3-D4FF59480530}"/>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50181" name="Picture 6" descr="E:\Рисунок1-removebg-preview (1).png">
            <a:extLst>
              <a:ext uri="{FF2B5EF4-FFF2-40B4-BE49-F238E27FC236}">
                <a16:creationId xmlns:a16="http://schemas.microsoft.com/office/drawing/2014/main" id="{94DBE07E-6CED-F4DA-508B-3ABF78B114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Штриховая стрелка вправо 4">
            <a:extLst>
              <a:ext uri="{FF2B5EF4-FFF2-40B4-BE49-F238E27FC236}">
                <a16:creationId xmlns:a16="http://schemas.microsoft.com/office/drawing/2014/main" id="{22E39CEF-19D5-1697-A26A-3A9A0CF26DA8}"/>
              </a:ext>
            </a:extLst>
          </p:cNvPr>
          <p:cNvSpPr/>
          <p:nvPr/>
        </p:nvSpPr>
        <p:spPr>
          <a:xfrm>
            <a:off x="7812088" y="0"/>
            <a:ext cx="1331912"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400" b="1" dirty="0" err="1"/>
              <a:t>Діти</a:t>
            </a:r>
            <a:endParaRPr lang="ru-RU" sz="2400" dirty="0"/>
          </a:p>
        </p:txBody>
      </p:sp>
      <p:sp>
        <p:nvSpPr>
          <p:cNvPr id="50183" name="Прямоугольник 11">
            <a:extLst>
              <a:ext uri="{FF2B5EF4-FFF2-40B4-BE49-F238E27FC236}">
                <a16:creationId xmlns:a16="http://schemas.microsoft.com/office/drawing/2014/main" id="{5D96A3A9-9A1C-E6B5-12AF-070B368A04FF}"/>
              </a:ext>
            </a:extLst>
          </p:cNvPr>
          <p:cNvSpPr>
            <a:spLocks noChangeArrowheads="1"/>
          </p:cNvSpPr>
          <p:nvPr/>
        </p:nvSpPr>
        <p:spPr bwMode="auto">
          <a:xfrm>
            <a:off x="4211638" y="620713"/>
            <a:ext cx="457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buClr>
                <a:srgbClr val="52C265"/>
              </a:buClr>
              <a:buFont typeface="Wingdings" panose="05000000000000000000" pitchFamily="2" charset="2"/>
              <a:buChar char="Ø"/>
            </a:pPr>
            <a:r>
              <a:rPr lang="ru-RU" altLang="en-US" dirty="0" err="1"/>
              <a:t>Благодійний</a:t>
            </a:r>
            <a:r>
              <a:rPr lang="ru-RU" altLang="en-US" dirty="0"/>
              <a:t> фонд «ЄДОБРО» </a:t>
            </a:r>
            <a:r>
              <a:rPr lang="ru-RU" altLang="en-US" dirty="0" err="1"/>
              <a:t>гостинно</a:t>
            </a:r>
            <a:r>
              <a:rPr lang="ru-RU" altLang="en-US" dirty="0"/>
              <a:t> </a:t>
            </a:r>
            <a:r>
              <a:rPr lang="ru-RU" altLang="en-US" dirty="0" err="1"/>
              <a:t>запрошуіві</a:t>
            </a:r>
            <a:r>
              <a:rPr lang="ru-RU" altLang="en-US" dirty="0"/>
              <a:t> </a:t>
            </a:r>
            <a:r>
              <a:rPr lang="ru-RU" altLang="en-US" dirty="0" err="1"/>
              <a:t>дітей</a:t>
            </a:r>
            <a:r>
              <a:rPr lang="ru-RU" altLang="en-US" dirty="0"/>
              <a:t> </a:t>
            </a:r>
            <a:r>
              <a:rPr lang="ru-RU" altLang="en-US" dirty="0" err="1"/>
              <a:t>громади</a:t>
            </a:r>
            <a:r>
              <a:rPr lang="ru-RU" altLang="en-US" dirty="0"/>
              <a:t> на ART-</a:t>
            </a:r>
            <a:r>
              <a:rPr lang="ru-RU" altLang="en-US" dirty="0" err="1"/>
              <a:t>FESTIVALі</a:t>
            </a:r>
            <a:r>
              <a:rPr lang="ru-RU" altLang="en-US" dirty="0"/>
              <a:t> </a:t>
            </a:r>
            <a:r>
              <a:rPr lang="ru-RU" altLang="en-US" dirty="0" err="1"/>
              <a:t>присвячені</a:t>
            </a:r>
            <a:r>
              <a:rPr lang="ru-RU" altLang="en-US" dirty="0"/>
              <a:t> початку </a:t>
            </a:r>
            <a:r>
              <a:rPr lang="ru-RU" altLang="en-US" dirty="0" err="1"/>
              <a:t>літніх</a:t>
            </a:r>
            <a:r>
              <a:rPr lang="ru-RU" altLang="en-US" dirty="0"/>
              <a:t> </a:t>
            </a:r>
            <a:r>
              <a:rPr lang="ru-RU" altLang="en-US" dirty="0" err="1"/>
              <a:t>канікул</a:t>
            </a:r>
            <a:endParaRPr lang="ru-RU" altLang="en-US" dirty="0"/>
          </a:p>
        </p:txBody>
      </p:sp>
      <p:pic>
        <p:nvPicPr>
          <p:cNvPr id="50184" name="Picture 2">
            <a:extLst>
              <a:ext uri="{FF2B5EF4-FFF2-40B4-BE49-F238E27FC236}">
                <a16:creationId xmlns:a16="http://schemas.microsoft.com/office/drawing/2014/main" id="{86EF474B-068D-495D-C08C-0E9C5837BB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350" y="188913"/>
            <a:ext cx="2808288"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Прямоугольник 14">
            <a:extLst>
              <a:ext uri="{FF2B5EF4-FFF2-40B4-BE49-F238E27FC236}">
                <a16:creationId xmlns:a16="http://schemas.microsoft.com/office/drawing/2014/main" id="{33EF1E9F-402B-48D5-EE14-69BA9E769664}"/>
              </a:ext>
            </a:extLst>
          </p:cNvPr>
          <p:cNvSpPr>
            <a:spLocks noChangeArrowheads="1"/>
          </p:cNvSpPr>
          <p:nvPr/>
        </p:nvSpPr>
        <p:spPr bwMode="auto">
          <a:xfrm>
            <a:off x="1403350" y="4292600"/>
            <a:ext cx="5329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buClr>
                <a:srgbClr val="52C265"/>
              </a:buClr>
              <a:buFont typeface="Wingdings" panose="05000000000000000000" pitchFamily="2" charset="2"/>
              <a:buChar char="Ø"/>
            </a:pPr>
            <a:r>
              <a:rPr lang="ru-RU" altLang="en-US" b="1" dirty="0"/>
              <a:t>Комишуваська </a:t>
            </a:r>
            <a:r>
              <a:rPr lang="ru-RU" altLang="en-US" b="1" dirty="0" err="1"/>
              <a:t>гімназія</a:t>
            </a:r>
            <a:r>
              <a:rPr lang="ru-RU" altLang="en-US" b="1" dirty="0"/>
              <a:t> «</a:t>
            </a:r>
            <a:r>
              <a:rPr lang="ru-RU" altLang="en-US" b="1" dirty="0" err="1"/>
              <a:t>Джерело</a:t>
            </a:r>
            <a:r>
              <a:rPr lang="ru-RU" altLang="en-US" b="1" dirty="0"/>
              <a:t>»: </a:t>
            </a:r>
            <a:r>
              <a:rPr lang="ru-RU" altLang="en-US" b="1" dirty="0" err="1"/>
              <a:t>випускний</a:t>
            </a:r>
            <a:r>
              <a:rPr lang="ru-RU" altLang="en-US" b="1" dirty="0"/>
              <a:t> </a:t>
            </a:r>
            <a:r>
              <a:rPr lang="ru-RU" altLang="en-US" b="1" dirty="0" err="1"/>
              <a:t>під</a:t>
            </a:r>
            <a:r>
              <a:rPr lang="ru-RU" altLang="en-US" b="1" dirty="0"/>
              <a:t> звуки </a:t>
            </a:r>
            <a:r>
              <a:rPr lang="ru-RU" altLang="en-US" b="1" dirty="0" err="1"/>
              <a:t>війни</a:t>
            </a:r>
            <a:r>
              <a:rPr lang="ru-RU" altLang="en-US" b="1" dirty="0"/>
              <a:t>, але з </a:t>
            </a:r>
            <a:r>
              <a:rPr lang="ru-RU" altLang="en-US" b="1" dirty="0" err="1"/>
              <a:t>вірою</a:t>
            </a:r>
            <a:r>
              <a:rPr lang="ru-RU" altLang="en-US" b="1" dirty="0"/>
              <a:t> в </a:t>
            </a:r>
            <a:r>
              <a:rPr lang="ru-RU" altLang="en-US" b="1" dirty="0" err="1"/>
              <a:t>мирне</a:t>
            </a:r>
            <a:r>
              <a:rPr lang="ru-RU" altLang="en-US" b="1" dirty="0"/>
              <a:t> </a:t>
            </a:r>
            <a:r>
              <a:rPr lang="ru-RU" altLang="en-US" b="1" dirty="0" err="1"/>
              <a:t>майбутнє</a:t>
            </a:r>
            <a:endParaRPr lang="ru-RU" altLang="en-US" b="1" dirty="0"/>
          </a:p>
        </p:txBody>
      </p:sp>
      <p:pic>
        <p:nvPicPr>
          <p:cNvPr id="50186" name="Picture 3">
            <a:extLst>
              <a:ext uri="{FF2B5EF4-FFF2-40B4-BE49-F238E27FC236}">
                <a16:creationId xmlns:a16="http://schemas.microsoft.com/office/drawing/2014/main" id="{FE9C961D-7C79-FC80-8758-971D95FC05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0563" y="5153025"/>
            <a:ext cx="25527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Picture 4">
            <a:extLst>
              <a:ext uri="{FF2B5EF4-FFF2-40B4-BE49-F238E27FC236}">
                <a16:creationId xmlns:a16="http://schemas.microsoft.com/office/drawing/2014/main" id="{2CEA911E-513C-84D2-E841-2F059DEC4F0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5600" y="4076700"/>
            <a:ext cx="24384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8" name="Picture 5">
            <a:extLst>
              <a:ext uri="{FF2B5EF4-FFF2-40B4-BE49-F238E27FC236}">
                <a16:creationId xmlns:a16="http://schemas.microsoft.com/office/drawing/2014/main" id="{30354CC6-0B36-8755-71C9-99FB277CF96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3713" y="5126038"/>
            <a:ext cx="2592387"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9" name="Прямоугольник 18">
            <a:extLst>
              <a:ext uri="{FF2B5EF4-FFF2-40B4-BE49-F238E27FC236}">
                <a16:creationId xmlns:a16="http://schemas.microsoft.com/office/drawing/2014/main" id="{BDDACAD6-4D4B-3F55-9997-85066C892EAE}"/>
              </a:ext>
            </a:extLst>
          </p:cNvPr>
          <p:cNvSpPr>
            <a:spLocks noChangeArrowheads="1"/>
          </p:cNvSpPr>
          <p:nvPr/>
        </p:nvSpPr>
        <p:spPr bwMode="auto">
          <a:xfrm>
            <a:off x="1187450" y="2349500"/>
            <a:ext cx="4572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buClr>
                <a:srgbClr val="52C265"/>
              </a:buClr>
              <a:buFont typeface="Wingdings" panose="05000000000000000000" pitchFamily="2" charset="2"/>
              <a:buChar char="Ø"/>
            </a:pPr>
            <a:r>
              <a:rPr lang="ru-RU" altLang="en-US" dirty="0"/>
              <a:t>З 22 по 28 червня 2025 року </a:t>
            </a:r>
            <a:r>
              <a:rPr lang="ru-RU" altLang="en-US" dirty="0" err="1"/>
              <a:t>Осередок</a:t>
            </a:r>
            <a:r>
              <a:rPr lang="ru-RU" altLang="en-US" dirty="0"/>
              <a:t> ГО ВГДР «Школа </a:t>
            </a:r>
            <a:r>
              <a:rPr lang="ru-RU" altLang="en-US" dirty="0" err="1"/>
              <a:t>безпеки</a:t>
            </a:r>
            <a:r>
              <a:rPr lang="ru-RU" altLang="en-US" dirty="0"/>
              <a:t>» Комишуваської </a:t>
            </a:r>
            <a:r>
              <a:rPr lang="ru-RU" altLang="en-US" dirty="0" err="1"/>
              <a:t>гімназії</a:t>
            </a:r>
            <a:r>
              <a:rPr lang="ru-RU" altLang="en-US" dirty="0"/>
              <a:t> «</a:t>
            </a:r>
            <a:r>
              <a:rPr lang="ru-RU" altLang="en-US" dirty="0" err="1"/>
              <a:t>Джерело</a:t>
            </a:r>
            <a:r>
              <a:rPr lang="ru-RU" altLang="en-US" dirty="0"/>
              <a:t>» Комишуваської </a:t>
            </a:r>
            <a:r>
              <a:rPr lang="ru-RU" altLang="en-US" dirty="0" err="1"/>
              <a:t>селищної</a:t>
            </a:r>
            <a:r>
              <a:rPr lang="ru-RU" altLang="en-US" dirty="0"/>
              <a:t> ради взяли участь у </a:t>
            </a:r>
            <a:r>
              <a:rPr lang="ru-RU" altLang="en-US" dirty="0" err="1"/>
              <a:t>польових</a:t>
            </a:r>
            <a:r>
              <a:rPr lang="ru-RU" altLang="en-US" dirty="0"/>
              <a:t> </a:t>
            </a:r>
            <a:r>
              <a:rPr lang="ru-RU" altLang="en-US" dirty="0" err="1"/>
              <a:t>навчаннях</a:t>
            </a:r>
            <a:r>
              <a:rPr lang="ru-RU" altLang="en-US" dirty="0"/>
              <a:t> </a:t>
            </a:r>
            <a:r>
              <a:rPr lang="ru-RU" altLang="en-US" dirty="0" err="1"/>
              <a:t>юних</a:t>
            </a:r>
            <a:r>
              <a:rPr lang="ru-RU" altLang="en-US" dirty="0"/>
              <a:t> </a:t>
            </a:r>
            <a:r>
              <a:rPr lang="ru-RU" altLang="en-US" dirty="0" err="1"/>
              <a:t>рятувальників</a:t>
            </a:r>
            <a:endParaRPr lang="ru-RU" altLang="en-US" dirty="0"/>
          </a:p>
        </p:txBody>
      </p:sp>
      <p:pic>
        <p:nvPicPr>
          <p:cNvPr id="50190" name="Picture 6">
            <a:extLst>
              <a:ext uri="{FF2B5EF4-FFF2-40B4-BE49-F238E27FC236}">
                <a16:creationId xmlns:a16="http://schemas.microsoft.com/office/drawing/2014/main" id="{86DD0CFC-FC50-A034-D7FF-3B014DACFC1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75463" y="1700213"/>
            <a:ext cx="21129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6" descr="У Комишувасі відкрилася «підземна» школа. Цей підземний освітній ...">
            <a:extLst>
              <a:ext uri="{FF2B5EF4-FFF2-40B4-BE49-F238E27FC236}">
                <a16:creationId xmlns:a16="http://schemas.microsoft.com/office/drawing/2014/main" id="{E547BDDB-7129-8B16-C10E-9B5C13AAEA2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8261"/>
          <a:stretch>
            <a:fillRect/>
          </a:stretch>
        </p:blipFill>
        <p:spPr bwMode="auto">
          <a:xfrm>
            <a:off x="5219700" y="1258888"/>
            <a:ext cx="37449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3">
            <a:extLst>
              <a:ext uri="{FF2B5EF4-FFF2-40B4-BE49-F238E27FC236}">
                <a16:creationId xmlns:a16="http://schemas.microsoft.com/office/drawing/2014/main" id="{09F8CE3A-0C4D-CF34-2012-3920FD9627C3}"/>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F1A30A0D-C54C-E1CB-068B-614F5A652573}"/>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51205" name="Picture 6" descr="E:\Рисунок1-removebg-preview (1).png">
            <a:extLst>
              <a:ext uri="{FF2B5EF4-FFF2-40B4-BE49-F238E27FC236}">
                <a16:creationId xmlns:a16="http://schemas.microsoft.com/office/drawing/2014/main" id="{A724AA2B-6483-28E2-EFBD-83BCEB1862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Штриховая стрелка вправо 4">
            <a:extLst>
              <a:ext uri="{FF2B5EF4-FFF2-40B4-BE49-F238E27FC236}">
                <a16:creationId xmlns:a16="http://schemas.microsoft.com/office/drawing/2014/main" id="{35BB6BA0-453A-13A7-1ACD-FEC687ED0008}"/>
              </a:ext>
            </a:extLst>
          </p:cNvPr>
          <p:cNvSpPr/>
          <p:nvPr/>
        </p:nvSpPr>
        <p:spPr>
          <a:xfrm>
            <a:off x="7596188" y="0"/>
            <a:ext cx="1547812"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400" b="1" dirty="0" err="1"/>
              <a:t>Діти</a:t>
            </a:r>
            <a:endParaRPr lang="ru-RU" sz="2400" dirty="0"/>
          </a:p>
        </p:txBody>
      </p:sp>
      <p:sp>
        <p:nvSpPr>
          <p:cNvPr id="51207" name="Прямоугольник 15">
            <a:extLst>
              <a:ext uri="{FF2B5EF4-FFF2-40B4-BE49-F238E27FC236}">
                <a16:creationId xmlns:a16="http://schemas.microsoft.com/office/drawing/2014/main" id="{B86751FA-0DA3-0B73-2D05-A76B8C86D4A7}"/>
              </a:ext>
            </a:extLst>
          </p:cNvPr>
          <p:cNvSpPr>
            <a:spLocks noChangeArrowheads="1"/>
          </p:cNvSpPr>
          <p:nvPr/>
        </p:nvSpPr>
        <p:spPr bwMode="auto">
          <a:xfrm>
            <a:off x="1258888" y="0"/>
            <a:ext cx="5473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sz="2400" b="1" dirty="0" err="1"/>
              <a:t>Безпечно</a:t>
            </a:r>
            <a:r>
              <a:rPr lang="ru-RU" altLang="en-US" sz="2400" b="1" dirty="0"/>
              <a:t> і </a:t>
            </a:r>
            <a:r>
              <a:rPr lang="ru-RU" altLang="en-US" sz="2400" b="1" dirty="0" err="1"/>
              <a:t>безбар’єрно</a:t>
            </a:r>
            <a:r>
              <a:rPr lang="ru-RU" altLang="en-US" sz="2400" b="1" dirty="0"/>
              <a:t>: у </a:t>
            </a:r>
            <a:r>
              <a:rPr lang="ru-RU" altLang="en-US" sz="2400" b="1" dirty="0" err="1"/>
              <a:t>Комишуваській</a:t>
            </a:r>
            <a:r>
              <a:rPr lang="ru-RU" altLang="en-US" sz="2400" b="1" dirty="0"/>
              <a:t> «</a:t>
            </a:r>
            <a:r>
              <a:rPr lang="ru-RU" altLang="en-US" sz="2400" b="1" dirty="0" err="1"/>
              <a:t>підземній</a:t>
            </a:r>
            <a:r>
              <a:rPr lang="ru-RU" altLang="en-US" sz="2400" b="1" dirty="0"/>
              <a:t>» </a:t>
            </a:r>
            <a:r>
              <a:rPr lang="ru-RU" altLang="en-US" sz="2400" b="1" dirty="0" err="1"/>
              <a:t>школі</a:t>
            </a:r>
            <a:r>
              <a:rPr lang="ru-RU" altLang="en-US" sz="2400" b="1" dirty="0"/>
              <a:t>  </a:t>
            </a:r>
            <a:r>
              <a:rPr lang="ru-RU" altLang="en-US" sz="2400" b="1" dirty="0" err="1"/>
              <a:t>розпочалося</a:t>
            </a:r>
            <a:r>
              <a:rPr lang="ru-RU" altLang="en-US" sz="2400" b="1" dirty="0"/>
              <a:t> </a:t>
            </a:r>
            <a:r>
              <a:rPr lang="ru-RU" altLang="en-US" sz="2400" b="1" dirty="0" err="1"/>
              <a:t>навчання</a:t>
            </a:r>
            <a:endParaRPr lang="ru-RU" altLang="en-US" sz="2400" b="1" dirty="0"/>
          </a:p>
        </p:txBody>
      </p:sp>
      <p:pic>
        <p:nvPicPr>
          <p:cNvPr id="51208" name="Picture 4" descr="Підземна школа в Комишувасі — Суспільне Запоріжжя">
            <a:extLst>
              <a:ext uri="{FF2B5EF4-FFF2-40B4-BE49-F238E27FC236}">
                <a16:creationId xmlns:a16="http://schemas.microsoft.com/office/drawing/2014/main" id="{819E4314-3A94-1D2D-7A65-AE652DE680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8888" y="1268413"/>
            <a:ext cx="409098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8" descr="У прифронтовій Комишувасі Запорізької області відкрили підземну школу">
            <a:extLst>
              <a:ext uri="{FF2B5EF4-FFF2-40B4-BE49-F238E27FC236}">
                <a16:creationId xmlns:a16="http://schemas.microsoft.com/office/drawing/2014/main" id="{D6345BC1-975E-CFA1-71DC-494606B089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413" y="3500438"/>
            <a:ext cx="47561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3">
            <a:extLst>
              <a:ext uri="{FF2B5EF4-FFF2-40B4-BE49-F238E27FC236}">
                <a16:creationId xmlns:a16="http://schemas.microsoft.com/office/drawing/2014/main" id="{20F9F2A0-AD46-0173-977E-395744CC94B1}"/>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DEB5CA26-3064-8126-56E8-FF76F9EA7E84}"/>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031" name="Picture 6" descr="E:\Рисунок1-removebg-preview (1).png">
            <a:extLst>
              <a:ext uri="{FF2B5EF4-FFF2-40B4-BE49-F238E27FC236}">
                <a16:creationId xmlns:a16="http://schemas.microsoft.com/office/drawing/2014/main" id="{69F98C68-BF02-E917-60CC-4610D7615B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2">
            <a:extLst>
              <a:ext uri="{FF2B5EF4-FFF2-40B4-BE49-F238E27FC236}">
                <a16:creationId xmlns:a16="http://schemas.microsoft.com/office/drawing/2014/main" id="{A2218413-8999-E5FD-0941-EAEDAA6B6FC8}"/>
              </a:ext>
            </a:extLst>
          </p:cNvPr>
          <p:cNvGraphicFramePr>
            <a:graphicFrameLocks noChangeAspect="1"/>
          </p:cNvGraphicFramePr>
          <p:nvPr/>
        </p:nvGraphicFramePr>
        <p:xfrm>
          <a:off x="1704975" y="1516063"/>
          <a:ext cx="5734050" cy="3857625"/>
        </p:xfrm>
        <a:graphic>
          <a:graphicData uri="http://schemas.openxmlformats.org/presentationml/2006/ole">
            <mc:AlternateContent xmlns:mc="http://schemas.openxmlformats.org/markup-compatibility/2006">
              <mc:Choice xmlns:v="urn:schemas-microsoft-com:vml" Requires="v">
                <p:oleObj spid="_x0000_s1244" r:id="rId4" imgW="5730737" imgH="3859102" progId="Excel.Chart.8">
                  <p:embed/>
                </p:oleObj>
              </mc:Choice>
              <mc:Fallback>
                <p:oleObj r:id="rId4" imgW="5730737" imgH="3859102" progId="Excel.Chart.8">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4975" y="1516063"/>
                        <a:ext cx="5734050" cy="3857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4">
            <a:extLst>
              <a:ext uri="{FF2B5EF4-FFF2-40B4-BE49-F238E27FC236}">
                <a16:creationId xmlns:a16="http://schemas.microsoft.com/office/drawing/2014/main" id="{793EDE6C-16DB-E1DE-326C-167F8BDDCA72}"/>
              </a:ext>
            </a:extLst>
          </p:cNvPr>
          <p:cNvGraphicFramePr>
            <a:graphicFrameLocks noChangeAspect="1"/>
          </p:cNvGraphicFramePr>
          <p:nvPr/>
        </p:nvGraphicFramePr>
        <p:xfrm>
          <a:off x="1428750" y="1214438"/>
          <a:ext cx="7432675" cy="5000625"/>
        </p:xfrm>
        <a:graphic>
          <a:graphicData uri="http://schemas.openxmlformats.org/presentationml/2006/ole">
            <mc:AlternateContent xmlns:mc="http://schemas.openxmlformats.org/markup-compatibility/2006">
              <mc:Choice xmlns:v="urn:schemas-microsoft-com:vml" Requires="v">
                <p:oleObj spid="_x0000_s1245" r:id="rId6" imgW="7437765" imgH="5005250" progId="Excel.Chart.8">
                  <p:embed/>
                </p:oleObj>
              </mc:Choice>
              <mc:Fallback>
                <p:oleObj r:id="rId6" imgW="7437765" imgH="5005250" progId="Excel.Chart.8">
                  <p:embed/>
                  <p:pic>
                    <p:nvPicPr>
                      <p:cNvPr id="0" name="Picture 7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8750" y="1214438"/>
                        <a:ext cx="7432675" cy="500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Штриховая стрелка вправо 12">
            <a:extLst>
              <a:ext uri="{FF2B5EF4-FFF2-40B4-BE49-F238E27FC236}">
                <a16:creationId xmlns:a16="http://schemas.microsoft.com/office/drawing/2014/main" id="{4ACC81D6-FC79-129F-FE3C-49D59306719C}"/>
              </a:ext>
            </a:extLst>
          </p:cNvPr>
          <p:cNvSpPr/>
          <p:nvPr/>
        </p:nvSpPr>
        <p:spPr>
          <a:xfrm>
            <a:off x="3357554" y="142852"/>
            <a:ext cx="5643602" cy="1143008"/>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b="1" cap="all" dirty="0">
                <a:ln w="0"/>
                <a:solidFill>
                  <a:schemeClr val="bg1"/>
                </a:solidFill>
                <a:effectLst>
                  <a:reflection blurRad="12700" stA="50000" endPos="50000" dist="5000" dir="5400000" sy="-100000" rotWithShape="0"/>
                </a:effectLst>
              </a:rPr>
              <a:t>Організація діловодства (порівняння 2024 та 2025 роки)</a:t>
            </a:r>
            <a:endParaRPr lang="ru-RU" dirty="0">
              <a:solidFill>
                <a:schemeClr val="bg1"/>
              </a:solidFill>
            </a:endParaRPr>
          </a:p>
        </p:txBody>
      </p:sp>
      <p:sp>
        <p:nvSpPr>
          <p:cNvPr id="8" name="Прямоугольник 7">
            <a:extLst>
              <a:ext uri="{FF2B5EF4-FFF2-40B4-BE49-F238E27FC236}">
                <a16:creationId xmlns:a16="http://schemas.microsoft.com/office/drawing/2014/main" id="{502C8C1D-27DA-029E-D766-A790FDE69E85}"/>
              </a:ext>
            </a:extLst>
          </p:cNvPr>
          <p:cNvSpPr/>
          <p:nvPr/>
        </p:nvSpPr>
        <p:spPr>
          <a:xfrm>
            <a:off x="4357688" y="1785938"/>
            <a:ext cx="571500" cy="214312"/>
          </a:xfrm>
          <a:prstGeom prst="rect">
            <a:avLst/>
          </a:prstGeom>
          <a:no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uk-UA" sz="1400" dirty="0">
                <a:solidFill>
                  <a:schemeClr val="tx1"/>
                </a:solidFill>
              </a:rPr>
              <a:t>2024</a:t>
            </a:r>
            <a:endParaRPr lang="ru-RU" sz="1400" dirty="0">
              <a:solidFill>
                <a:schemeClr val="tx1"/>
              </a:solidFill>
            </a:endParaRPr>
          </a:p>
        </p:txBody>
      </p:sp>
      <p:sp>
        <p:nvSpPr>
          <p:cNvPr id="10" name="Прямоугольник 9">
            <a:extLst>
              <a:ext uri="{FF2B5EF4-FFF2-40B4-BE49-F238E27FC236}">
                <a16:creationId xmlns:a16="http://schemas.microsoft.com/office/drawing/2014/main" id="{F45C66B8-60D2-C653-18CA-3A922F6853FA}"/>
              </a:ext>
            </a:extLst>
          </p:cNvPr>
          <p:cNvSpPr/>
          <p:nvPr/>
        </p:nvSpPr>
        <p:spPr>
          <a:xfrm>
            <a:off x="5857875" y="3571875"/>
            <a:ext cx="571500" cy="214313"/>
          </a:xfrm>
          <a:prstGeom prst="rect">
            <a:avLst/>
          </a:prstGeom>
          <a:no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uk-UA" sz="1400" dirty="0">
                <a:solidFill>
                  <a:schemeClr val="tx1"/>
                </a:solidFill>
              </a:rPr>
              <a:t>2025</a:t>
            </a:r>
            <a:endParaRPr lang="ru-RU" sz="1400" dirty="0">
              <a:solidFill>
                <a:schemeClr val="tx1"/>
              </a:solidFill>
            </a:endParaRPr>
          </a:p>
        </p:txBody>
      </p:sp>
      <p:sp>
        <p:nvSpPr>
          <p:cNvPr id="11" name="Прямоугольник 10">
            <a:extLst>
              <a:ext uri="{FF2B5EF4-FFF2-40B4-BE49-F238E27FC236}">
                <a16:creationId xmlns:a16="http://schemas.microsoft.com/office/drawing/2014/main" id="{33BA00B7-9A29-4421-A10B-8D333F004D04}"/>
              </a:ext>
            </a:extLst>
          </p:cNvPr>
          <p:cNvSpPr/>
          <p:nvPr/>
        </p:nvSpPr>
        <p:spPr>
          <a:xfrm>
            <a:off x="4357688" y="3571875"/>
            <a:ext cx="571500" cy="214313"/>
          </a:xfrm>
          <a:prstGeom prst="rect">
            <a:avLst/>
          </a:prstGeom>
          <a:no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uk-UA" sz="1400" dirty="0">
                <a:solidFill>
                  <a:schemeClr val="tx1"/>
                </a:solidFill>
              </a:rPr>
              <a:t>2024</a:t>
            </a:r>
            <a:endParaRPr lang="ru-RU" sz="1400" dirty="0">
              <a:solidFill>
                <a:schemeClr val="tx1"/>
              </a:solidFill>
            </a:endParaRPr>
          </a:p>
        </p:txBody>
      </p:sp>
      <p:sp>
        <p:nvSpPr>
          <p:cNvPr id="12" name="Прямоугольник 11">
            <a:extLst>
              <a:ext uri="{FF2B5EF4-FFF2-40B4-BE49-F238E27FC236}">
                <a16:creationId xmlns:a16="http://schemas.microsoft.com/office/drawing/2014/main" id="{6D252619-2F34-5933-6061-09A033F82D0E}"/>
              </a:ext>
            </a:extLst>
          </p:cNvPr>
          <p:cNvSpPr/>
          <p:nvPr/>
        </p:nvSpPr>
        <p:spPr>
          <a:xfrm>
            <a:off x="5786438" y="1785938"/>
            <a:ext cx="571500" cy="214312"/>
          </a:xfrm>
          <a:prstGeom prst="rect">
            <a:avLst/>
          </a:prstGeom>
          <a:no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uk-UA" sz="1400" dirty="0">
                <a:solidFill>
                  <a:schemeClr val="tx1"/>
                </a:solidFill>
              </a:rPr>
              <a:t>2025</a:t>
            </a:r>
            <a:endParaRPr lang="ru-RU" sz="1400" dirty="0">
              <a:solidFill>
                <a:schemeClr val="tx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3">
            <a:extLst>
              <a:ext uri="{FF2B5EF4-FFF2-40B4-BE49-F238E27FC236}">
                <a16:creationId xmlns:a16="http://schemas.microsoft.com/office/drawing/2014/main" id="{609B8214-0837-6FE4-5C32-DCEC1FB065CC}"/>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E216CA28-CF0C-20A3-5349-8FFEED46C81D}"/>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52228" name="Picture 6" descr="E:\Рисунок1-removebg-preview (1).png">
            <a:extLst>
              <a:ext uri="{FF2B5EF4-FFF2-40B4-BE49-F238E27FC236}">
                <a16:creationId xmlns:a16="http://schemas.microsoft.com/office/drawing/2014/main" id="{8F4C35ED-DA29-E218-F2A1-A96FE0F18D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Штриховая стрелка вправо 4">
            <a:extLst>
              <a:ext uri="{FF2B5EF4-FFF2-40B4-BE49-F238E27FC236}">
                <a16:creationId xmlns:a16="http://schemas.microsoft.com/office/drawing/2014/main" id="{9C0F0CBA-FA65-F35E-7CC1-4EA22C826301}"/>
              </a:ext>
            </a:extLst>
          </p:cNvPr>
          <p:cNvSpPr/>
          <p:nvPr/>
        </p:nvSpPr>
        <p:spPr>
          <a:xfrm>
            <a:off x="7380288" y="0"/>
            <a:ext cx="1763712"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400" b="1" dirty="0" err="1"/>
              <a:t>Діти</a:t>
            </a:r>
            <a:endParaRPr lang="ru-RU" sz="2400" dirty="0"/>
          </a:p>
        </p:txBody>
      </p:sp>
      <p:sp>
        <p:nvSpPr>
          <p:cNvPr id="52230" name="Прямоугольник 9">
            <a:extLst>
              <a:ext uri="{FF2B5EF4-FFF2-40B4-BE49-F238E27FC236}">
                <a16:creationId xmlns:a16="http://schemas.microsoft.com/office/drawing/2014/main" id="{53A30FC6-C1A2-CF9A-3C95-28428462048D}"/>
              </a:ext>
            </a:extLst>
          </p:cNvPr>
          <p:cNvSpPr>
            <a:spLocks noChangeArrowheads="1"/>
          </p:cNvSpPr>
          <p:nvPr/>
        </p:nvSpPr>
        <p:spPr bwMode="auto">
          <a:xfrm>
            <a:off x="4500563" y="729674"/>
            <a:ext cx="376158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ctr">
              <a:buClr>
                <a:srgbClr val="52C265"/>
              </a:buClr>
              <a:buFont typeface="Wingdings" panose="05000000000000000000" pitchFamily="2" charset="2"/>
              <a:buChar char="Ø"/>
            </a:pPr>
            <a:r>
              <a:rPr lang="ru-RU" altLang="en-US" sz="1400" dirty="0" err="1"/>
              <a:t>Випускники</a:t>
            </a:r>
            <a:r>
              <a:rPr lang="ru-RU" altLang="en-US" sz="1400" dirty="0"/>
              <a:t>, батьки та педагоги </a:t>
            </a:r>
            <a:r>
              <a:rPr lang="ru-RU" altLang="en-US" sz="1400" dirty="0" err="1"/>
              <a:t>закладів</a:t>
            </a:r>
            <a:r>
              <a:rPr lang="ru-RU" altLang="en-US" sz="1400" dirty="0"/>
              <a:t> </a:t>
            </a:r>
            <a:r>
              <a:rPr lang="ru-RU" altLang="en-US" sz="1400" dirty="0" err="1"/>
              <a:t>освіти</a:t>
            </a:r>
            <a:r>
              <a:rPr lang="ru-RU" altLang="en-US" sz="1400" dirty="0"/>
              <a:t> Комишуваської </a:t>
            </a:r>
            <a:r>
              <a:rPr lang="ru-RU" altLang="en-US" sz="1400" dirty="0" err="1"/>
              <a:t>селищної</a:t>
            </a:r>
            <a:r>
              <a:rPr lang="ru-RU" altLang="en-US" sz="1400" dirty="0"/>
              <a:t> ради </a:t>
            </a:r>
            <a:r>
              <a:rPr lang="ru-RU" altLang="en-US" sz="1400" dirty="0" err="1"/>
              <a:t>відвідали</a:t>
            </a:r>
            <a:r>
              <a:rPr lang="ru-RU" altLang="en-US" sz="1400" dirty="0"/>
              <a:t> ЗАПОРІЗЬКИЙ ДЕРЖАВНИЙ МЕДИКО-ФАРМАЦЕВТИЧНИЙ УНІВЕРСИТЕТ.</a:t>
            </a:r>
          </a:p>
        </p:txBody>
      </p:sp>
      <p:pic>
        <p:nvPicPr>
          <p:cNvPr id="52231" name="Picture 2">
            <a:extLst>
              <a:ext uri="{FF2B5EF4-FFF2-40B4-BE49-F238E27FC236}">
                <a16:creationId xmlns:a16="http://schemas.microsoft.com/office/drawing/2014/main" id="{B007E81C-EB6A-2B78-A48C-D8C0E5382F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813" y="188913"/>
            <a:ext cx="295275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4" name="Прямоугольник 13">
            <a:extLst>
              <a:ext uri="{FF2B5EF4-FFF2-40B4-BE49-F238E27FC236}">
                <a16:creationId xmlns:a16="http://schemas.microsoft.com/office/drawing/2014/main" id="{321ED3E9-1BBC-7131-22F3-EBC285EA70D9}"/>
              </a:ext>
            </a:extLst>
          </p:cNvPr>
          <p:cNvSpPr>
            <a:spLocks noChangeArrowheads="1"/>
          </p:cNvSpPr>
          <p:nvPr/>
        </p:nvSpPr>
        <p:spPr bwMode="auto">
          <a:xfrm>
            <a:off x="1190625" y="2404678"/>
            <a:ext cx="45005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ctr">
              <a:buClr>
                <a:srgbClr val="52C265"/>
              </a:buClr>
              <a:buFont typeface="Wingdings" panose="05000000000000000000" pitchFamily="2" charset="2"/>
              <a:buChar char="Ø"/>
            </a:pPr>
            <a:r>
              <a:rPr lang="ru-RU" altLang="en-US" sz="1400" dirty="0"/>
              <a:t> В </a:t>
            </a:r>
            <a:r>
              <a:rPr lang="ru-RU" altLang="en-US" sz="1400" dirty="0" err="1"/>
              <a:t>безпечному</a:t>
            </a:r>
            <a:r>
              <a:rPr lang="ru-RU" altLang="en-US" sz="1400" dirty="0"/>
              <a:t> </a:t>
            </a:r>
            <a:r>
              <a:rPr lang="ru-RU" altLang="en-US" sz="1400" dirty="0" err="1"/>
              <a:t>місці</a:t>
            </a:r>
            <a:r>
              <a:rPr lang="ru-RU" altLang="en-US" sz="1400" dirty="0"/>
              <a:t> на </a:t>
            </a:r>
            <a:r>
              <a:rPr lang="ru-RU" altLang="en-US" sz="1400" dirty="0" err="1"/>
              <a:t>території</a:t>
            </a:r>
            <a:r>
              <a:rPr lang="ru-RU" altLang="en-US" sz="1400" dirty="0"/>
              <a:t> Комишуваської </a:t>
            </a:r>
            <a:r>
              <a:rPr lang="ru-RU" altLang="en-US" sz="1400" dirty="0" err="1"/>
              <a:t>селищної</a:t>
            </a:r>
            <a:r>
              <a:rPr lang="ru-RU" altLang="en-US" sz="1400" dirty="0"/>
              <a:t> ради команда </a:t>
            </a:r>
            <a:r>
              <a:rPr lang="ru-RU" altLang="en-US" sz="1400" dirty="0" err="1"/>
              <a:t>волонтерів</a:t>
            </a:r>
            <a:r>
              <a:rPr lang="ru-RU" altLang="en-US" sz="1400" dirty="0"/>
              <a:t> ХСП «</a:t>
            </a:r>
            <a:r>
              <a:rPr lang="ru-RU" altLang="en-US" sz="1400" dirty="0" err="1"/>
              <a:t>Ангели</a:t>
            </a:r>
            <a:r>
              <a:rPr lang="ru-RU" altLang="en-US" sz="1400" dirty="0"/>
              <a:t> </a:t>
            </a:r>
            <a:r>
              <a:rPr lang="ru-RU" altLang="en-US" sz="1400" dirty="0" err="1"/>
              <a:t>Радості</a:t>
            </a:r>
            <a:r>
              <a:rPr lang="ru-RU" altLang="en-US" sz="1400" dirty="0"/>
              <a:t>» за </a:t>
            </a:r>
            <a:r>
              <a:rPr lang="ru-RU" altLang="en-US" sz="1400" dirty="0" err="1"/>
              <a:t>підтримки</a:t>
            </a:r>
            <a:r>
              <a:rPr lang="ru-RU" altLang="en-US" sz="1400" dirty="0"/>
              <a:t> БО "БФ" </a:t>
            </a:r>
            <a:r>
              <a:rPr lang="ru-RU" altLang="en-US" sz="1400" dirty="0" err="1"/>
              <a:t>Карітас</a:t>
            </a:r>
            <a:r>
              <a:rPr lang="ru-RU" altLang="en-US" sz="1400" dirty="0"/>
              <a:t> </a:t>
            </a:r>
            <a:r>
              <a:rPr lang="ru-RU" altLang="en-US" sz="1400" dirty="0" err="1"/>
              <a:t>Запоріжжя</a:t>
            </a:r>
            <a:r>
              <a:rPr lang="ru-RU" altLang="en-US" sz="1400" dirty="0"/>
              <a:t>" провела два заходи для </a:t>
            </a:r>
            <a:r>
              <a:rPr lang="ru-RU" altLang="en-US" sz="1400" dirty="0" err="1"/>
              <a:t>дітей</a:t>
            </a:r>
            <a:r>
              <a:rPr lang="ru-RU" altLang="en-US" sz="1400" dirty="0"/>
              <a:t> </a:t>
            </a:r>
            <a:r>
              <a:rPr lang="ru-RU" altLang="en-US" sz="1400" dirty="0" err="1"/>
              <a:t>під</a:t>
            </a:r>
            <a:r>
              <a:rPr lang="ru-RU" altLang="en-US" sz="1400" dirty="0"/>
              <a:t> </a:t>
            </a:r>
            <a:r>
              <a:rPr lang="ru-RU" altLang="en-US" sz="1400" dirty="0" err="1"/>
              <a:t>назвою</a:t>
            </a:r>
            <a:r>
              <a:rPr lang="ru-RU" altLang="en-US" sz="1400" dirty="0"/>
              <a:t> «</a:t>
            </a:r>
            <a:r>
              <a:rPr lang="ru-RU" altLang="en-US" sz="1400" dirty="0" err="1"/>
              <a:t>Ангельські</a:t>
            </a:r>
            <a:r>
              <a:rPr lang="ru-RU" altLang="en-US" sz="1400" dirty="0"/>
              <a:t> </a:t>
            </a:r>
            <a:r>
              <a:rPr lang="ru-RU" altLang="en-US" sz="1400" dirty="0" err="1"/>
              <a:t>пригоди</a:t>
            </a:r>
            <a:r>
              <a:rPr lang="ru-RU" altLang="en-US" sz="1400" dirty="0"/>
              <a:t>». </a:t>
            </a:r>
          </a:p>
          <a:p>
            <a:pPr algn="ctr"/>
            <a:r>
              <a:rPr lang="ru-RU" altLang="en-US" sz="1400" dirty="0" err="1"/>
              <a:t>Розважально-патріотичні</a:t>
            </a:r>
            <a:r>
              <a:rPr lang="ru-RU" altLang="en-US" sz="1400" dirty="0"/>
              <a:t> та </a:t>
            </a:r>
            <a:r>
              <a:rPr lang="ru-RU" altLang="en-US" sz="1400" dirty="0" err="1"/>
              <a:t>виховні</a:t>
            </a:r>
            <a:r>
              <a:rPr lang="ru-RU" altLang="en-US" sz="1400" dirty="0"/>
              <a:t> заходи, </a:t>
            </a:r>
            <a:r>
              <a:rPr lang="ru-RU" altLang="en-US" sz="1400" dirty="0" err="1"/>
              <a:t>які</a:t>
            </a:r>
            <a:r>
              <a:rPr lang="ru-RU" altLang="en-US" sz="1400" dirty="0"/>
              <a:t> </a:t>
            </a:r>
            <a:r>
              <a:rPr lang="ru-RU" altLang="en-US" sz="1400" dirty="0" err="1"/>
              <a:t>також</a:t>
            </a:r>
            <a:r>
              <a:rPr lang="ru-RU" altLang="en-US" sz="1400" dirty="0"/>
              <a:t> </a:t>
            </a:r>
            <a:r>
              <a:rPr lang="ru-RU" altLang="en-US" sz="1400" dirty="0" err="1"/>
              <a:t>мали</a:t>
            </a:r>
            <a:r>
              <a:rPr lang="ru-RU" altLang="en-US" sz="1400" dirty="0"/>
              <a:t> на </a:t>
            </a:r>
            <a:r>
              <a:rPr lang="ru-RU" altLang="en-US" sz="1400" dirty="0" err="1"/>
              <a:t>меті</a:t>
            </a:r>
            <a:r>
              <a:rPr lang="ru-RU" altLang="en-US" sz="1400" dirty="0"/>
              <a:t> </a:t>
            </a:r>
            <a:r>
              <a:rPr lang="ru-RU" altLang="en-US" sz="1400" dirty="0" err="1"/>
              <a:t>надання</a:t>
            </a:r>
            <a:r>
              <a:rPr lang="ru-RU" altLang="en-US" sz="1400" dirty="0"/>
              <a:t> </a:t>
            </a:r>
            <a:r>
              <a:rPr lang="ru-RU" altLang="en-US" sz="1400" dirty="0" err="1"/>
              <a:t>психологічної</a:t>
            </a:r>
            <a:r>
              <a:rPr lang="ru-RU" altLang="en-US" sz="1400" dirty="0"/>
              <a:t>, </a:t>
            </a:r>
            <a:r>
              <a:rPr lang="ru-RU" altLang="en-US" sz="1400" dirty="0" err="1"/>
              <a:t>духовної</a:t>
            </a:r>
            <a:r>
              <a:rPr lang="ru-RU" altLang="en-US" sz="1400" dirty="0"/>
              <a:t> та </a:t>
            </a:r>
            <a:r>
              <a:rPr lang="ru-RU" altLang="en-US" sz="1400" dirty="0" err="1"/>
              <a:t>матеріальної</a:t>
            </a:r>
            <a:r>
              <a:rPr lang="ru-RU" altLang="en-US" sz="1400" dirty="0"/>
              <a:t> </a:t>
            </a:r>
            <a:r>
              <a:rPr lang="ru-RU" altLang="en-US" sz="1400" dirty="0" err="1"/>
              <a:t>підтримки</a:t>
            </a:r>
            <a:r>
              <a:rPr lang="ru-RU" altLang="en-US" sz="1400" dirty="0"/>
              <a:t> </a:t>
            </a:r>
            <a:r>
              <a:rPr lang="ru-RU" altLang="en-US" sz="1400" dirty="0" err="1"/>
              <a:t>дітям</a:t>
            </a:r>
            <a:r>
              <a:rPr lang="ru-RU" altLang="en-US" sz="1400" dirty="0"/>
              <a:t>. </a:t>
            </a:r>
          </a:p>
        </p:txBody>
      </p:sp>
      <p:pic>
        <p:nvPicPr>
          <p:cNvPr id="52235" name="Picture 4">
            <a:extLst>
              <a:ext uri="{FF2B5EF4-FFF2-40B4-BE49-F238E27FC236}">
                <a16:creationId xmlns:a16="http://schemas.microsoft.com/office/drawing/2014/main" id="{1EDCC2DE-A5C6-732F-B85F-72EFF50DDE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1194" y="2367371"/>
            <a:ext cx="252095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B7D75F3B-D2C7-4705-9600-7CA891D47550}"/>
              </a:ext>
            </a:extLst>
          </p:cNvPr>
          <p:cNvSpPr txBox="1"/>
          <p:nvPr/>
        </p:nvSpPr>
        <p:spPr>
          <a:xfrm>
            <a:off x="5611232" y="4537282"/>
            <a:ext cx="3410602" cy="1815882"/>
          </a:xfrm>
          <a:prstGeom prst="rect">
            <a:avLst/>
          </a:prstGeom>
          <a:noFill/>
        </p:spPr>
        <p:txBody>
          <a:bodyPr wrap="square">
            <a:spAutoFit/>
          </a:bodyPr>
          <a:lstStyle/>
          <a:p>
            <a:pPr marL="285750" indent="-285750" algn="ctr">
              <a:buClr>
                <a:srgbClr val="52C265"/>
              </a:buClr>
              <a:buFont typeface="Wingdings" panose="05000000000000000000" pitchFamily="2" charset="2"/>
              <a:buChar char="Ø"/>
            </a:pPr>
            <a:r>
              <a:rPr lang="uk-UA" sz="1400" dirty="0"/>
              <a:t>ГО «Українське жіноцтво» долучило дітей Комишуваської громади до заходів із неформальної освіти «Навчально-пізнавальні квести для дітей та підлітків». Таке дозвілля спрямоване на підвищення ефективного подолання життєвих викликів у безпечному середовищі.</a:t>
            </a:r>
            <a:endParaRPr lang="ru-UA" sz="1400" dirty="0"/>
          </a:p>
        </p:txBody>
      </p:sp>
      <p:pic>
        <p:nvPicPr>
          <p:cNvPr id="4" name="Рисунок 3">
            <a:extLst>
              <a:ext uri="{FF2B5EF4-FFF2-40B4-BE49-F238E27FC236}">
                <a16:creationId xmlns:a16="http://schemas.microsoft.com/office/drawing/2014/main" id="{A89797E7-3065-4FBF-B6E3-7C6DECC2E914}"/>
              </a:ext>
            </a:extLst>
          </p:cNvPr>
          <p:cNvPicPr>
            <a:picLocks noChangeAspect="1"/>
          </p:cNvPicPr>
          <p:nvPr/>
        </p:nvPicPr>
        <p:blipFill>
          <a:blip r:embed="rId5"/>
          <a:stretch>
            <a:fillRect/>
          </a:stretch>
        </p:blipFill>
        <p:spPr>
          <a:xfrm>
            <a:off x="1361070" y="4258084"/>
            <a:ext cx="2187997" cy="1640998"/>
          </a:xfrm>
          <a:prstGeom prst="rect">
            <a:avLst/>
          </a:prstGeom>
        </p:spPr>
      </p:pic>
      <p:pic>
        <p:nvPicPr>
          <p:cNvPr id="8" name="Рисунок 7">
            <a:extLst>
              <a:ext uri="{FF2B5EF4-FFF2-40B4-BE49-F238E27FC236}">
                <a16:creationId xmlns:a16="http://schemas.microsoft.com/office/drawing/2014/main" id="{FBD7AAB0-7D4A-4DA0-85B9-8EDE7345E78E}"/>
              </a:ext>
            </a:extLst>
          </p:cNvPr>
          <p:cNvPicPr>
            <a:picLocks noChangeAspect="1"/>
          </p:cNvPicPr>
          <p:nvPr/>
        </p:nvPicPr>
        <p:blipFill>
          <a:blip r:embed="rId6"/>
          <a:stretch>
            <a:fillRect/>
          </a:stretch>
        </p:blipFill>
        <p:spPr>
          <a:xfrm>
            <a:off x="3564424" y="4870834"/>
            <a:ext cx="2375727" cy="178179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3">
            <a:extLst>
              <a:ext uri="{FF2B5EF4-FFF2-40B4-BE49-F238E27FC236}">
                <a16:creationId xmlns:a16="http://schemas.microsoft.com/office/drawing/2014/main" id="{03BF5B0B-E936-EC6B-EDC9-37340423079A}"/>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60EF7D25-281C-1BB5-3DFB-45518CA03C5A}"/>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53252" name="Picture 6" descr="E:\Рисунок1-removebg-preview (1).png">
            <a:extLst>
              <a:ext uri="{FF2B5EF4-FFF2-40B4-BE49-F238E27FC236}">
                <a16:creationId xmlns:a16="http://schemas.microsoft.com/office/drawing/2014/main" id="{5BC489C9-7F1C-E1A6-3B87-964E3C995D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Штриховая стрелка вправо 4">
            <a:extLst>
              <a:ext uri="{FF2B5EF4-FFF2-40B4-BE49-F238E27FC236}">
                <a16:creationId xmlns:a16="http://schemas.microsoft.com/office/drawing/2014/main" id="{CFD251B8-600B-1C97-CB5F-23B999A61E30}"/>
              </a:ext>
            </a:extLst>
          </p:cNvPr>
          <p:cNvSpPr/>
          <p:nvPr/>
        </p:nvSpPr>
        <p:spPr>
          <a:xfrm>
            <a:off x="7451725" y="0"/>
            <a:ext cx="1493838"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uk-UA" sz="2400" b="1" dirty="0"/>
              <a:t>Діти</a:t>
            </a:r>
            <a:endParaRPr lang="ru-RU" sz="2400" dirty="0"/>
          </a:p>
        </p:txBody>
      </p:sp>
      <p:sp>
        <p:nvSpPr>
          <p:cNvPr id="53254" name="Прямоугольник 12">
            <a:extLst>
              <a:ext uri="{FF2B5EF4-FFF2-40B4-BE49-F238E27FC236}">
                <a16:creationId xmlns:a16="http://schemas.microsoft.com/office/drawing/2014/main" id="{ABCC74ED-2A98-707F-C4EF-499B6F1B28C0}"/>
              </a:ext>
            </a:extLst>
          </p:cNvPr>
          <p:cNvSpPr>
            <a:spLocks noChangeArrowheads="1"/>
          </p:cNvSpPr>
          <p:nvPr/>
        </p:nvSpPr>
        <p:spPr bwMode="auto">
          <a:xfrm>
            <a:off x="3059113" y="765175"/>
            <a:ext cx="4572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ctr">
              <a:buClr>
                <a:srgbClr val="52C265"/>
              </a:buClr>
              <a:buFont typeface="Wingdings" panose="05000000000000000000" pitchFamily="2" charset="2"/>
              <a:buChar char="Ø"/>
            </a:pPr>
            <a:r>
              <a:rPr lang="ru-RU" altLang="en-US" sz="1400" dirty="0"/>
              <a:t>24 листопада </a:t>
            </a:r>
            <a:r>
              <a:rPr lang="ru-RU" altLang="en-US" sz="1400" dirty="0" err="1"/>
              <a:t>учні</a:t>
            </a:r>
            <a:r>
              <a:rPr lang="ru-RU" altLang="en-US" sz="1400" dirty="0"/>
              <a:t> Комишуваської </a:t>
            </a:r>
            <a:r>
              <a:rPr lang="ru-RU" altLang="en-US" sz="1400" dirty="0" err="1"/>
              <a:t>гімназії</a:t>
            </a:r>
            <a:r>
              <a:rPr lang="ru-RU" altLang="en-US" sz="1400" dirty="0"/>
              <a:t> "</a:t>
            </a:r>
            <a:r>
              <a:rPr lang="ru-RU" altLang="en-US" sz="1400" dirty="0" err="1"/>
              <a:t>Джерело</a:t>
            </a:r>
            <a:r>
              <a:rPr lang="ru-RU" altLang="en-US" sz="1400" dirty="0"/>
              <a:t>" взяли участь у </a:t>
            </a:r>
            <a:r>
              <a:rPr lang="ru-RU" altLang="en-US" sz="1400" dirty="0" err="1"/>
              <a:t>пілотному</a:t>
            </a:r>
            <a:r>
              <a:rPr lang="ru-RU" altLang="en-US" sz="1400" dirty="0"/>
              <a:t> </a:t>
            </a:r>
            <a:r>
              <a:rPr lang="ru-RU" altLang="en-US" sz="1400" dirty="0" err="1"/>
              <a:t>проєкті</a:t>
            </a:r>
            <a:r>
              <a:rPr lang="ru-RU" altLang="en-US" sz="1400" dirty="0"/>
              <a:t> "</a:t>
            </a:r>
            <a:r>
              <a:rPr lang="ru-RU" altLang="en-US" sz="1400" dirty="0" err="1"/>
              <a:t>Шкільний</a:t>
            </a:r>
            <a:r>
              <a:rPr lang="ru-RU" altLang="en-US" sz="1400" dirty="0"/>
              <a:t> омбудсмен". </a:t>
            </a:r>
          </a:p>
          <a:p>
            <a:pPr algn="ctr"/>
            <a:r>
              <a:rPr lang="ru-RU" altLang="en-US" sz="1400" dirty="0"/>
              <a:t>🤝 </a:t>
            </a:r>
            <a:r>
              <a:rPr lang="ru-RU" altLang="en-US" sz="1400" dirty="0" err="1"/>
              <a:t>Під</a:t>
            </a:r>
            <a:r>
              <a:rPr lang="ru-RU" altLang="en-US" sz="1400" dirty="0"/>
              <a:t> час заходу </a:t>
            </a:r>
            <a:r>
              <a:rPr lang="ru-RU" altLang="en-US" sz="1400" dirty="0" err="1"/>
              <a:t>відбулась</a:t>
            </a:r>
            <a:r>
              <a:rPr lang="ru-RU" altLang="en-US" sz="1400" dirty="0"/>
              <a:t> </a:t>
            </a:r>
            <a:r>
              <a:rPr lang="ru-RU" altLang="en-US" sz="1400" dirty="0" err="1"/>
              <a:t>зустріч</a:t>
            </a:r>
            <a:r>
              <a:rPr lang="ru-RU" altLang="en-US" sz="1400" dirty="0"/>
              <a:t> з </a:t>
            </a:r>
            <a:r>
              <a:rPr lang="ru-RU" altLang="en-US" sz="1400" dirty="0" err="1"/>
              <a:t>представником</a:t>
            </a:r>
            <a:r>
              <a:rPr lang="ru-RU" altLang="en-US" sz="1400" dirty="0"/>
              <a:t> </a:t>
            </a:r>
            <a:r>
              <a:rPr lang="ru-RU" altLang="en-US" sz="1400" dirty="0" err="1"/>
              <a:t>Уповноваженого</a:t>
            </a:r>
            <a:r>
              <a:rPr lang="ru-RU" altLang="en-US" sz="1400" dirty="0"/>
              <a:t> </a:t>
            </a:r>
            <a:r>
              <a:rPr lang="ru-RU" altLang="en-US" sz="1400" dirty="0" err="1"/>
              <a:t>Верховної</a:t>
            </a:r>
            <a:r>
              <a:rPr lang="ru-RU" altLang="en-US" sz="1400" dirty="0"/>
              <a:t> Ради </a:t>
            </a:r>
            <a:r>
              <a:rPr lang="ru-RU" altLang="en-US" sz="1400" dirty="0" err="1"/>
              <a:t>України</a:t>
            </a:r>
            <a:r>
              <a:rPr lang="ru-RU" altLang="en-US" sz="1400" dirty="0"/>
              <a:t> з прав </a:t>
            </a:r>
            <a:r>
              <a:rPr lang="ru-RU" altLang="en-US" sz="1400" dirty="0" err="1"/>
              <a:t>людини</a:t>
            </a:r>
            <a:r>
              <a:rPr lang="ru-RU" altLang="en-US" sz="1400" dirty="0"/>
              <a:t> у </a:t>
            </a:r>
            <a:r>
              <a:rPr lang="ru-RU" altLang="en-US" sz="1400" dirty="0" err="1"/>
              <a:t>Запорізькій</a:t>
            </a:r>
            <a:r>
              <a:rPr lang="ru-RU" altLang="en-US" sz="1400" dirty="0"/>
              <a:t> </a:t>
            </a:r>
            <a:r>
              <a:rPr lang="ru-RU" altLang="en-US" sz="1400" dirty="0" err="1"/>
              <a:t>області</a:t>
            </a:r>
            <a:r>
              <a:rPr lang="ru-RU" altLang="en-US" sz="1400" dirty="0"/>
              <a:t> </a:t>
            </a:r>
            <a:r>
              <a:rPr lang="ru-RU" altLang="en-US" sz="1400" dirty="0" err="1"/>
              <a:t>Михайлом</a:t>
            </a:r>
            <a:r>
              <a:rPr lang="ru-RU" altLang="en-US" sz="1400" dirty="0"/>
              <a:t> </a:t>
            </a:r>
            <a:r>
              <a:rPr lang="ru-RU" altLang="en-US" sz="1400" dirty="0" err="1"/>
              <a:t>Волковим</a:t>
            </a:r>
            <a:r>
              <a:rPr lang="ru-RU" altLang="en-US" sz="1400" dirty="0"/>
              <a:t>.</a:t>
            </a:r>
          </a:p>
        </p:txBody>
      </p:sp>
      <p:pic>
        <p:nvPicPr>
          <p:cNvPr id="53255" name="Picture 2">
            <a:extLst>
              <a:ext uri="{FF2B5EF4-FFF2-40B4-BE49-F238E27FC236}">
                <a16:creationId xmlns:a16="http://schemas.microsoft.com/office/drawing/2014/main" id="{B7732430-5558-2847-F332-B254C09291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132915"/>
            <a:ext cx="1584325"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Прямоугольник 14">
            <a:extLst>
              <a:ext uri="{FF2B5EF4-FFF2-40B4-BE49-F238E27FC236}">
                <a16:creationId xmlns:a16="http://schemas.microsoft.com/office/drawing/2014/main" id="{5C5A3A51-88FC-06A1-8A14-AE8E6E7083F7}"/>
              </a:ext>
            </a:extLst>
          </p:cNvPr>
          <p:cNvSpPr>
            <a:spLocks noChangeArrowheads="1"/>
          </p:cNvSpPr>
          <p:nvPr/>
        </p:nvSpPr>
        <p:spPr bwMode="auto">
          <a:xfrm>
            <a:off x="1403328" y="2245878"/>
            <a:ext cx="5364162"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ctr">
              <a:buClr>
                <a:srgbClr val="52C265"/>
              </a:buClr>
              <a:buFont typeface="Wingdings" panose="05000000000000000000" pitchFamily="2" charset="2"/>
              <a:buChar char="Ø"/>
            </a:pPr>
            <a:r>
              <a:rPr lang="ru-RU" altLang="en-US" sz="1400" dirty="0"/>
              <a:t>Для Комишуваської </a:t>
            </a:r>
            <a:r>
              <a:rPr lang="ru-RU" altLang="en-US" sz="1400" dirty="0" err="1"/>
              <a:t>громади</a:t>
            </a:r>
            <a:r>
              <a:rPr lang="ru-RU" altLang="en-US" sz="1400" dirty="0"/>
              <a:t> </a:t>
            </a:r>
            <a:r>
              <a:rPr lang="ru-RU" altLang="en-US" sz="1400" dirty="0" err="1"/>
              <a:t>підтримкою</a:t>
            </a:r>
            <a:r>
              <a:rPr lang="ru-RU" altLang="en-US" sz="1400" dirty="0"/>
              <a:t> та опорою у </a:t>
            </a:r>
            <a:r>
              <a:rPr lang="ru-RU" altLang="en-US" sz="1400" dirty="0" err="1"/>
              <a:t>відновленні</a:t>
            </a:r>
            <a:r>
              <a:rPr lang="ru-RU" altLang="en-US" sz="1400" dirty="0"/>
              <a:t> </a:t>
            </a:r>
            <a:r>
              <a:rPr lang="ru-RU" altLang="en-US" sz="1400" dirty="0" err="1"/>
              <a:t>дошкільної</a:t>
            </a:r>
            <a:r>
              <a:rPr lang="ru-RU" altLang="en-US" sz="1400" dirty="0"/>
              <a:t> </a:t>
            </a:r>
            <a:r>
              <a:rPr lang="ru-RU" altLang="en-US" sz="1400" dirty="0" err="1"/>
              <a:t>освіти</a:t>
            </a:r>
            <a:r>
              <a:rPr lang="ru-RU" altLang="en-US" sz="1400" dirty="0"/>
              <a:t> стала громада- партнерка по </a:t>
            </a:r>
            <a:r>
              <a:rPr lang="ru-RU" altLang="en-US" sz="1400" dirty="0" err="1"/>
              <a:t>проєкту</a:t>
            </a:r>
            <a:r>
              <a:rPr lang="ru-RU" altLang="en-US" sz="1400" dirty="0"/>
              <a:t> «</a:t>
            </a:r>
            <a:r>
              <a:rPr lang="ru-RU" altLang="en-US" sz="1400" dirty="0" err="1"/>
              <a:t>Пліч</a:t>
            </a:r>
            <a:r>
              <a:rPr lang="ru-RU" altLang="en-US" sz="1400" dirty="0"/>
              <a:t>-о-</a:t>
            </a:r>
            <a:r>
              <a:rPr lang="ru-RU" altLang="en-US" sz="1400" dirty="0" err="1"/>
              <a:t>пліч</a:t>
            </a:r>
            <a:r>
              <a:rPr lang="ru-RU" altLang="en-US" sz="1400" dirty="0"/>
              <a:t>: </a:t>
            </a:r>
            <a:r>
              <a:rPr lang="ru-RU" altLang="en-US" sz="1400" dirty="0" err="1"/>
              <a:t>згуртовані</a:t>
            </a:r>
            <a:r>
              <a:rPr lang="ru-RU" altLang="en-US" sz="1400" dirty="0"/>
              <a:t> </a:t>
            </a:r>
            <a:r>
              <a:rPr lang="ru-RU" altLang="en-US" sz="1400" dirty="0" err="1"/>
              <a:t>громади</a:t>
            </a:r>
            <a:r>
              <a:rPr lang="ru-RU" altLang="en-US" sz="1400" dirty="0"/>
              <a:t>» - </a:t>
            </a:r>
            <a:r>
              <a:rPr lang="ru-RU" altLang="en-US" sz="1400" dirty="0" err="1"/>
              <a:t>Калинопільська</a:t>
            </a:r>
            <a:r>
              <a:rPr lang="ru-RU" altLang="en-US" sz="1400" dirty="0"/>
              <a:t> </a:t>
            </a:r>
            <a:r>
              <a:rPr lang="ru-RU" altLang="en-US" sz="1400" dirty="0" err="1"/>
              <a:t>селищна</a:t>
            </a:r>
            <a:r>
              <a:rPr lang="ru-RU" altLang="en-US" sz="1400" dirty="0"/>
              <a:t> рада </a:t>
            </a:r>
            <a:r>
              <a:rPr lang="ru-RU" altLang="en-US" sz="1400" dirty="0" err="1"/>
              <a:t>Черкаської</a:t>
            </a:r>
            <a:r>
              <a:rPr lang="ru-RU" altLang="en-US" sz="1400" dirty="0"/>
              <a:t> </a:t>
            </a:r>
            <a:r>
              <a:rPr lang="ru-RU" altLang="en-US" sz="1400" dirty="0" err="1"/>
              <a:t>області</a:t>
            </a:r>
            <a:r>
              <a:rPr lang="ru-RU" altLang="en-US" sz="1400" dirty="0"/>
              <a:t>. Вони </a:t>
            </a:r>
            <a:r>
              <a:rPr lang="ru-RU" altLang="en-US" sz="1400" dirty="0" err="1"/>
              <a:t>придбали</a:t>
            </a:r>
            <a:r>
              <a:rPr lang="ru-RU" altLang="en-US" sz="1400" dirty="0"/>
              <a:t> </a:t>
            </a:r>
            <a:r>
              <a:rPr lang="ru-RU" altLang="en-US" sz="1400" dirty="0" err="1"/>
              <a:t>всі</a:t>
            </a:r>
            <a:r>
              <a:rPr lang="ru-RU" altLang="en-US" sz="1400" dirty="0"/>
              <a:t> </a:t>
            </a:r>
            <a:r>
              <a:rPr lang="ru-RU" altLang="en-US" sz="1400" dirty="0" err="1"/>
              <a:t>необхідні</a:t>
            </a:r>
            <a:r>
              <a:rPr lang="ru-RU" altLang="en-US" sz="1400" dirty="0"/>
              <a:t> </a:t>
            </a:r>
            <a:r>
              <a:rPr lang="ru-RU" altLang="en-US" sz="1400" dirty="0" err="1"/>
              <a:t>меблі</a:t>
            </a:r>
            <a:r>
              <a:rPr lang="ru-RU" altLang="en-US" sz="1400" dirty="0"/>
              <a:t> та </a:t>
            </a:r>
            <a:r>
              <a:rPr lang="ru-RU" altLang="en-US" sz="1400" dirty="0" err="1"/>
              <a:t>техніку</a:t>
            </a:r>
            <a:r>
              <a:rPr lang="ru-RU" altLang="en-US" sz="1400" dirty="0"/>
              <a:t> для </a:t>
            </a:r>
            <a:r>
              <a:rPr lang="ru-RU" altLang="en-US" sz="1400" dirty="0" err="1"/>
              <a:t>якісного</a:t>
            </a:r>
            <a:r>
              <a:rPr lang="ru-RU" altLang="en-US" sz="1400" dirty="0"/>
              <a:t> та </a:t>
            </a:r>
            <a:r>
              <a:rPr lang="ru-RU" altLang="en-US" sz="1400" dirty="0" err="1"/>
              <a:t>повноцінного</a:t>
            </a:r>
            <a:r>
              <a:rPr lang="ru-RU" altLang="en-US" sz="1400" dirty="0"/>
              <a:t> </a:t>
            </a:r>
            <a:r>
              <a:rPr lang="ru-RU" altLang="en-US" sz="1400" dirty="0" err="1"/>
              <a:t>процесу</a:t>
            </a:r>
            <a:r>
              <a:rPr lang="ru-RU" altLang="en-US" sz="1400" dirty="0"/>
              <a:t> </a:t>
            </a:r>
            <a:r>
              <a:rPr lang="ru-RU" altLang="en-US" sz="1400" dirty="0" err="1"/>
              <a:t>навчання</a:t>
            </a:r>
            <a:r>
              <a:rPr lang="ru-RU" altLang="en-US" sz="1400" dirty="0"/>
              <a:t> та </a:t>
            </a:r>
            <a:r>
              <a:rPr lang="ru-RU" altLang="en-US" sz="1400" dirty="0" err="1"/>
              <a:t>виховання</a:t>
            </a:r>
            <a:r>
              <a:rPr lang="ru-RU" altLang="en-US" sz="1400" dirty="0"/>
              <a:t> Комишуваського </a:t>
            </a:r>
            <a:r>
              <a:rPr lang="ru-RU" altLang="en-US" sz="1400" dirty="0" err="1"/>
              <a:t>дошкільного</a:t>
            </a:r>
            <a:r>
              <a:rPr lang="ru-RU" altLang="en-US" sz="1400" dirty="0"/>
              <a:t> закладу </a:t>
            </a:r>
            <a:r>
              <a:rPr lang="ru-RU" altLang="en-US" sz="1400" dirty="0" err="1"/>
              <a:t>освіти</a:t>
            </a:r>
            <a:r>
              <a:rPr lang="ru-RU" altLang="en-US" sz="1400" dirty="0"/>
              <a:t> «Казка» в </a:t>
            </a:r>
            <a:r>
              <a:rPr lang="ru-RU" altLang="en-US" sz="1400" dirty="0" err="1"/>
              <a:t>укритті</a:t>
            </a:r>
            <a:r>
              <a:rPr lang="ru-RU" altLang="en-US" sz="1400" dirty="0"/>
              <a:t>.</a:t>
            </a:r>
          </a:p>
        </p:txBody>
      </p:sp>
      <p:pic>
        <p:nvPicPr>
          <p:cNvPr id="53257" name="Picture 3">
            <a:extLst>
              <a:ext uri="{FF2B5EF4-FFF2-40B4-BE49-F238E27FC236}">
                <a16:creationId xmlns:a16="http://schemas.microsoft.com/office/drawing/2014/main" id="{5A1181EC-83D7-0DFD-4EC7-532FF7EA09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5825" y="1773238"/>
            <a:ext cx="1657350"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8" name="Прямоугольник 16">
            <a:extLst>
              <a:ext uri="{FF2B5EF4-FFF2-40B4-BE49-F238E27FC236}">
                <a16:creationId xmlns:a16="http://schemas.microsoft.com/office/drawing/2014/main" id="{3160BBC3-C84E-B67B-DA71-DD34029B732D}"/>
              </a:ext>
            </a:extLst>
          </p:cNvPr>
          <p:cNvSpPr>
            <a:spLocks noChangeArrowheads="1"/>
          </p:cNvSpPr>
          <p:nvPr/>
        </p:nvSpPr>
        <p:spPr bwMode="auto">
          <a:xfrm>
            <a:off x="4140200" y="4076700"/>
            <a:ext cx="28797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ctr">
              <a:buClr>
                <a:srgbClr val="52C265"/>
              </a:buClr>
              <a:buFont typeface="Wingdings" panose="05000000000000000000" pitchFamily="2" charset="2"/>
              <a:buChar char="Ø"/>
            </a:pPr>
            <a:r>
              <a:rPr lang="ru-RU" altLang="en-US" sz="1400" dirty="0"/>
              <a:t>30 листопада </a:t>
            </a:r>
            <a:r>
              <a:rPr lang="ru-RU" altLang="en-US" sz="1400" dirty="0" err="1"/>
              <a:t>діти</a:t>
            </a:r>
            <a:r>
              <a:rPr lang="ru-RU" altLang="en-US" sz="1400" dirty="0"/>
              <a:t> Комишуваської </a:t>
            </a:r>
            <a:r>
              <a:rPr lang="ru-RU" altLang="en-US" sz="1400" dirty="0" err="1"/>
              <a:t>селищної</a:t>
            </a:r>
            <a:r>
              <a:rPr lang="ru-RU" altLang="en-US" sz="1400" dirty="0"/>
              <a:t> ради </a:t>
            </a:r>
            <a:r>
              <a:rPr lang="ru-RU" altLang="en-US" sz="1400" dirty="0" err="1"/>
              <a:t>відвідали</a:t>
            </a:r>
            <a:r>
              <a:rPr lang="ru-RU" altLang="en-US" sz="1400" dirty="0"/>
              <a:t> НОВОРІЧНИЙ ФЕСТИВАЛЬ </a:t>
            </a:r>
            <a:r>
              <a:rPr lang="ru-RU" altLang="en-US" sz="1400" dirty="0" err="1"/>
              <a:t>організований</a:t>
            </a:r>
            <a:r>
              <a:rPr lang="ru-RU" altLang="en-US" sz="1400" dirty="0"/>
              <a:t> ГО "</a:t>
            </a:r>
            <a:r>
              <a:rPr lang="ru-RU" altLang="en-US" sz="1400" dirty="0" err="1"/>
              <a:t>Українське</a:t>
            </a:r>
            <a:r>
              <a:rPr lang="ru-RU" altLang="en-US" sz="1400" dirty="0"/>
              <a:t> </a:t>
            </a:r>
            <a:r>
              <a:rPr lang="ru-RU" altLang="en-US" sz="1400" dirty="0" err="1"/>
              <a:t>жіноцтво</a:t>
            </a:r>
            <a:r>
              <a:rPr lang="ru-RU" altLang="en-US" sz="1400" dirty="0"/>
              <a:t>". </a:t>
            </a:r>
          </a:p>
        </p:txBody>
      </p:sp>
      <p:pic>
        <p:nvPicPr>
          <p:cNvPr id="53259" name="Picture 5">
            <a:extLst>
              <a:ext uri="{FF2B5EF4-FFF2-40B4-BE49-F238E27FC236}">
                <a16:creationId xmlns:a16="http://schemas.microsoft.com/office/drawing/2014/main" id="{D11FA0B8-29E6-4E7B-CCA5-3C7809A41F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7813" y="3860800"/>
            <a:ext cx="2303462"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0" name="Прямоугольник 18">
            <a:extLst>
              <a:ext uri="{FF2B5EF4-FFF2-40B4-BE49-F238E27FC236}">
                <a16:creationId xmlns:a16="http://schemas.microsoft.com/office/drawing/2014/main" id="{221F2F1F-501E-515F-313F-2B4644018161}"/>
              </a:ext>
            </a:extLst>
          </p:cNvPr>
          <p:cNvSpPr>
            <a:spLocks noChangeArrowheads="1"/>
          </p:cNvSpPr>
          <p:nvPr/>
        </p:nvSpPr>
        <p:spPr bwMode="auto">
          <a:xfrm>
            <a:off x="1403350" y="5661025"/>
            <a:ext cx="51133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ctr">
              <a:buClr>
                <a:srgbClr val="52C265"/>
              </a:buClr>
              <a:buFont typeface="Wingdings" panose="05000000000000000000" pitchFamily="2" charset="2"/>
              <a:buChar char="Ø"/>
            </a:pPr>
            <a:r>
              <a:rPr lang="ru-RU" altLang="en-US" sz="1400" dirty="0"/>
              <a:t>22 </a:t>
            </a:r>
            <a:r>
              <a:rPr lang="ru-RU" altLang="en-US" sz="1400" dirty="0" err="1"/>
              <a:t>грудня</a:t>
            </a:r>
            <a:r>
              <a:rPr lang="ru-RU" altLang="en-US" sz="1400" dirty="0"/>
              <a:t> 2025 року БО </a:t>
            </a:r>
            <a:r>
              <a:rPr lang="ru-RU" altLang="en-US" sz="1400" dirty="0" err="1"/>
              <a:t>Координаційний</a:t>
            </a:r>
            <a:r>
              <a:rPr lang="ru-RU" altLang="en-US" sz="1400" dirty="0"/>
              <a:t> </a:t>
            </a:r>
            <a:r>
              <a:rPr lang="ru-RU" altLang="en-US" sz="1400" dirty="0" err="1"/>
              <a:t>гуманітарний</a:t>
            </a:r>
            <a:r>
              <a:rPr lang="ru-RU" altLang="en-US" sz="1400" dirty="0"/>
              <a:t> центр разом з  ГО </a:t>
            </a:r>
            <a:r>
              <a:rPr lang="ru-RU" altLang="en-US" sz="1400" dirty="0" err="1"/>
              <a:t>Сяйво</a:t>
            </a:r>
            <a:r>
              <a:rPr lang="ru-RU" altLang="en-US" sz="1400" dirty="0"/>
              <a:t> </a:t>
            </a:r>
            <a:r>
              <a:rPr lang="ru-RU" altLang="en-US" sz="1400" dirty="0" err="1"/>
              <a:t>Надії</a:t>
            </a:r>
            <a:r>
              <a:rPr lang="ru-RU" altLang="en-US" sz="1400" dirty="0"/>
              <a:t>, ТОВ АПЕЛЬМОН ПРАЙМ та ПП </a:t>
            </a:r>
            <a:r>
              <a:rPr lang="ru-RU" altLang="en-US" sz="1400" dirty="0" err="1"/>
              <a:t>Дім</a:t>
            </a:r>
            <a:r>
              <a:rPr lang="ru-RU" altLang="en-US" sz="1400" dirty="0"/>
              <a:t> </a:t>
            </a:r>
            <a:r>
              <a:rPr lang="ru-RU" altLang="en-US" sz="1400" dirty="0" err="1"/>
              <a:t>Канцелярії</a:t>
            </a:r>
            <a:r>
              <a:rPr lang="ru-RU" altLang="en-US" sz="1400" dirty="0"/>
              <a:t> провели </a:t>
            </a:r>
            <a:r>
              <a:rPr lang="ru-RU" altLang="en-US" sz="1400" dirty="0" err="1"/>
              <a:t>святковий</a:t>
            </a:r>
            <a:r>
              <a:rPr lang="ru-RU" altLang="en-US" sz="1400" dirty="0"/>
              <a:t> </a:t>
            </a:r>
            <a:r>
              <a:rPr lang="ru-RU" altLang="en-US" sz="1400" dirty="0" err="1"/>
              <a:t>захід</a:t>
            </a:r>
            <a:r>
              <a:rPr lang="ru-RU" altLang="en-US" sz="1400" dirty="0"/>
              <a:t> для </a:t>
            </a:r>
            <a:r>
              <a:rPr lang="ru-RU" altLang="en-US" sz="1400" dirty="0" err="1"/>
              <a:t>дітей</a:t>
            </a:r>
            <a:r>
              <a:rPr lang="ru-RU" altLang="en-US" sz="1400" dirty="0"/>
              <a:t> </a:t>
            </a:r>
            <a:r>
              <a:rPr lang="ru-RU" altLang="en-US" sz="1400" dirty="0" err="1"/>
              <a:t>дошкільного</a:t>
            </a:r>
            <a:r>
              <a:rPr lang="ru-RU" altLang="en-US" sz="1400" dirty="0"/>
              <a:t> </a:t>
            </a:r>
            <a:r>
              <a:rPr lang="ru-RU" altLang="en-US" sz="1400" dirty="0" err="1"/>
              <a:t>віку</a:t>
            </a:r>
            <a:r>
              <a:rPr lang="ru-RU" altLang="en-US" sz="1400" dirty="0"/>
              <a:t>, </a:t>
            </a:r>
            <a:r>
              <a:rPr lang="ru-RU" altLang="en-US" sz="1400" dirty="0" err="1"/>
              <a:t>зокрема</a:t>
            </a:r>
            <a:r>
              <a:rPr lang="ru-RU" altLang="en-US" sz="1400" dirty="0"/>
              <a:t>  ЗДО "Казка" Комишуваської </a:t>
            </a:r>
            <a:r>
              <a:rPr lang="ru-RU" altLang="en-US" sz="1400" dirty="0" err="1"/>
              <a:t>селищної</a:t>
            </a:r>
            <a:r>
              <a:rPr lang="ru-RU" altLang="en-US" sz="1400" dirty="0"/>
              <a:t> ради.</a:t>
            </a:r>
          </a:p>
        </p:txBody>
      </p:sp>
      <p:pic>
        <p:nvPicPr>
          <p:cNvPr id="53261" name="Picture 6">
            <a:extLst>
              <a:ext uri="{FF2B5EF4-FFF2-40B4-BE49-F238E27FC236}">
                <a16:creationId xmlns:a16="http://schemas.microsoft.com/office/drawing/2014/main" id="{75721492-CEC4-BD00-A9F3-1875BB3A29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5825" y="4221163"/>
            <a:ext cx="133667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3">
            <a:extLst>
              <a:ext uri="{FF2B5EF4-FFF2-40B4-BE49-F238E27FC236}">
                <a16:creationId xmlns:a16="http://schemas.microsoft.com/office/drawing/2014/main" id="{BA111CCD-734A-AD15-304B-D2C9B6B2A8BB}"/>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1C3D3028-83FB-A265-D926-3A96D0DBDAC6}"/>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54276" name="Picture 6" descr="E:\Рисунок1-removebg-preview (1).png">
            <a:extLst>
              <a:ext uri="{FF2B5EF4-FFF2-40B4-BE49-F238E27FC236}">
                <a16:creationId xmlns:a16="http://schemas.microsoft.com/office/drawing/2014/main" id="{76DBA994-0428-5AC1-1CA1-44907435A8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Штриховая стрелка вправо 4">
            <a:extLst>
              <a:ext uri="{FF2B5EF4-FFF2-40B4-BE49-F238E27FC236}">
                <a16:creationId xmlns:a16="http://schemas.microsoft.com/office/drawing/2014/main" id="{51CCE655-2F62-F326-F029-C0CFFF94751E}"/>
              </a:ext>
            </a:extLst>
          </p:cNvPr>
          <p:cNvSpPr/>
          <p:nvPr/>
        </p:nvSpPr>
        <p:spPr>
          <a:xfrm>
            <a:off x="7451725" y="0"/>
            <a:ext cx="1493838"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uk-UA" sz="2400" b="1" dirty="0"/>
              <a:t>Діти</a:t>
            </a:r>
            <a:endParaRPr lang="ru-RU" sz="2400" dirty="0"/>
          </a:p>
        </p:txBody>
      </p:sp>
      <p:sp>
        <p:nvSpPr>
          <p:cNvPr id="54278" name="Прямоугольник 13">
            <a:extLst>
              <a:ext uri="{FF2B5EF4-FFF2-40B4-BE49-F238E27FC236}">
                <a16:creationId xmlns:a16="http://schemas.microsoft.com/office/drawing/2014/main" id="{C9B50E5F-72A4-32DE-A2B4-DC5712FA21CE}"/>
              </a:ext>
            </a:extLst>
          </p:cNvPr>
          <p:cNvSpPr>
            <a:spLocks noChangeArrowheads="1"/>
          </p:cNvSpPr>
          <p:nvPr/>
        </p:nvSpPr>
        <p:spPr bwMode="auto">
          <a:xfrm>
            <a:off x="4211638" y="765175"/>
            <a:ext cx="4572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ctr">
              <a:buClr>
                <a:srgbClr val="52C265"/>
              </a:buClr>
              <a:buFont typeface="Wingdings" panose="05000000000000000000" pitchFamily="2" charset="2"/>
              <a:buChar char="Ø"/>
            </a:pPr>
            <a:r>
              <a:rPr lang="ru-RU" altLang="en-US" sz="1400" dirty="0"/>
              <a:t>Начальник </a:t>
            </a:r>
            <a:r>
              <a:rPr lang="ru-RU" altLang="en-US" sz="1400" dirty="0" err="1"/>
              <a:t>групи</a:t>
            </a:r>
            <a:r>
              <a:rPr lang="ru-RU" altLang="en-US" sz="1400" dirty="0"/>
              <a:t> ЦВС 7 ОРБ </a:t>
            </a:r>
            <a:r>
              <a:rPr lang="ru-RU" altLang="en-US" sz="1400" dirty="0" err="1"/>
              <a:t>Володимир</a:t>
            </a:r>
            <a:r>
              <a:rPr lang="ru-RU" altLang="en-US" sz="1400" dirty="0"/>
              <a:t> Степаненко та </a:t>
            </a:r>
            <a:r>
              <a:rPr lang="ru-RU" altLang="en-US" sz="1400" dirty="0" err="1"/>
              <a:t>інструктор</a:t>
            </a:r>
            <a:r>
              <a:rPr lang="ru-RU" altLang="en-US" sz="1400" dirty="0"/>
              <a:t> з </a:t>
            </a:r>
            <a:r>
              <a:rPr lang="ru-RU" altLang="en-US" sz="1400" dirty="0" err="1"/>
              <a:t>тактичної</a:t>
            </a:r>
            <a:r>
              <a:rPr lang="ru-RU" altLang="en-US" sz="1400" dirty="0"/>
              <a:t> </a:t>
            </a:r>
            <a:r>
              <a:rPr lang="ru-RU" altLang="en-US" sz="1400" dirty="0" err="1"/>
              <a:t>медицини</a:t>
            </a:r>
            <a:r>
              <a:rPr lang="ru-RU" altLang="en-US" sz="1400" dirty="0"/>
              <a:t> 7 ОРБ </a:t>
            </a:r>
            <a:r>
              <a:rPr lang="ru-RU" altLang="en-US" sz="1400" dirty="0" err="1"/>
              <a:t>Юрій</a:t>
            </a:r>
            <a:r>
              <a:rPr lang="ru-RU" altLang="en-US" sz="1400" dirty="0"/>
              <a:t> </a:t>
            </a:r>
            <a:r>
              <a:rPr lang="ru-RU" altLang="en-US" sz="1400" dirty="0" err="1"/>
              <a:t>Рудакевич</a:t>
            </a:r>
            <a:r>
              <a:rPr lang="ru-RU" altLang="en-US" sz="1400" dirty="0"/>
              <a:t> провели </a:t>
            </a:r>
            <a:r>
              <a:rPr lang="ru-RU" altLang="en-US" sz="1400" dirty="0" err="1"/>
              <a:t>тренінг</a:t>
            </a:r>
            <a:r>
              <a:rPr lang="ru-RU" altLang="en-US" sz="1400" dirty="0"/>
              <a:t> з </a:t>
            </a:r>
            <a:r>
              <a:rPr lang="ru-RU" altLang="en-US" sz="1400" dirty="0" err="1"/>
              <a:t>домедичної</a:t>
            </a:r>
            <a:r>
              <a:rPr lang="ru-RU" altLang="en-US" sz="1400" dirty="0"/>
              <a:t> </a:t>
            </a:r>
            <a:r>
              <a:rPr lang="ru-RU" altLang="en-US" sz="1400" dirty="0" err="1"/>
              <a:t>допомоги</a:t>
            </a:r>
            <a:r>
              <a:rPr lang="ru-RU" altLang="en-US" sz="1400" dirty="0"/>
              <a:t> </a:t>
            </a:r>
            <a:r>
              <a:rPr lang="ru-RU" altLang="en-US" sz="1400" dirty="0" err="1"/>
              <a:t>учням</a:t>
            </a:r>
            <a:r>
              <a:rPr lang="ru-RU" altLang="en-US" sz="1400" dirty="0"/>
              <a:t> старших </a:t>
            </a:r>
            <a:r>
              <a:rPr lang="ru-RU" altLang="en-US" sz="1400" dirty="0" err="1"/>
              <a:t>класів</a:t>
            </a:r>
            <a:r>
              <a:rPr lang="ru-RU" altLang="en-US" sz="1400" dirty="0"/>
              <a:t>. </a:t>
            </a:r>
          </a:p>
          <a:p>
            <a:pPr algn="ctr"/>
            <a:r>
              <a:rPr lang="ru-RU" altLang="en-US" sz="1400" dirty="0" err="1"/>
              <a:t>Діти</a:t>
            </a:r>
            <a:r>
              <a:rPr lang="ru-RU" altLang="en-US" sz="1400" dirty="0"/>
              <a:t> </a:t>
            </a:r>
            <a:r>
              <a:rPr lang="ru-RU" altLang="en-US" sz="1400" dirty="0" err="1"/>
              <a:t>познайомилися</a:t>
            </a:r>
            <a:r>
              <a:rPr lang="ru-RU" altLang="en-US" sz="1400" dirty="0"/>
              <a:t> </a:t>
            </a:r>
            <a:r>
              <a:rPr lang="ru-RU" altLang="en-US" sz="1400" dirty="0" err="1"/>
              <a:t>із</a:t>
            </a:r>
            <a:r>
              <a:rPr lang="ru-RU" altLang="en-US" sz="1400" dirty="0"/>
              <a:t> </a:t>
            </a:r>
            <a:r>
              <a:rPr lang="ru-RU" altLang="en-US" sz="1400" dirty="0" err="1"/>
              <a:t>досвідом</a:t>
            </a:r>
            <a:r>
              <a:rPr lang="ru-RU" altLang="en-US" sz="1400" dirty="0"/>
              <a:t> </a:t>
            </a:r>
            <a:r>
              <a:rPr lang="ru-RU" altLang="en-US" sz="1400" dirty="0" err="1"/>
              <a:t>організаторів</a:t>
            </a:r>
            <a:r>
              <a:rPr lang="ru-RU" altLang="en-US" sz="1400" dirty="0"/>
              <a:t> та </a:t>
            </a:r>
            <a:r>
              <a:rPr lang="ru-RU" altLang="en-US" sz="1400" dirty="0" err="1"/>
              <a:t>попрактикувались</a:t>
            </a:r>
            <a:r>
              <a:rPr lang="ru-RU" altLang="en-US" sz="1400" dirty="0"/>
              <a:t> </a:t>
            </a:r>
            <a:r>
              <a:rPr lang="ru-RU" altLang="en-US" sz="1400" dirty="0" err="1"/>
              <a:t>накладати</a:t>
            </a:r>
            <a:r>
              <a:rPr lang="ru-RU" altLang="en-US" sz="1400" dirty="0"/>
              <a:t> </a:t>
            </a:r>
            <a:r>
              <a:rPr lang="ru-RU" altLang="en-US" sz="1400" dirty="0" err="1"/>
              <a:t>турнікет</a:t>
            </a:r>
            <a:r>
              <a:rPr lang="ru-RU" altLang="en-US" sz="1400" dirty="0"/>
              <a:t> при </a:t>
            </a:r>
            <a:r>
              <a:rPr lang="ru-RU" altLang="en-US" sz="1400" dirty="0" err="1"/>
              <a:t>кровотечі</a:t>
            </a:r>
            <a:r>
              <a:rPr lang="ru-RU" altLang="en-US" sz="1400" dirty="0"/>
              <a:t>.</a:t>
            </a:r>
          </a:p>
        </p:txBody>
      </p:sp>
      <p:pic>
        <p:nvPicPr>
          <p:cNvPr id="54279" name="Picture 2">
            <a:extLst>
              <a:ext uri="{FF2B5EF4-FFF2-40B4-BE49-F238E27FC236}">
                <a16:creationId xmlns:a16="http://schemas.microsoft.com/office/drawing/2014/main" id="{503E87E7-430E-846C-4D90-4251EF0E48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913" y="188913"/>
            <a:ext cx="2855912"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Прямоугольник 15">
            <a:extLst>
              <a:ext uri="{FF2B5EF4-FFF2-40B4-BE49-F238E27FC236}">
                <a16:creationId xmlns:a16="http://schemas.microsoft.com/office/drawing/2014/main" id="{6C0E202E-54F4-6970-98AA-DFFB51EA175D}"/>
              </a:ext>
            </a:extLst>
          </p:cNvPr>
          <p:cNvSpPr>
            <a:spLocks noChangeArrowheads="1"/>
          </p:cNvSpPr>
          <p:nvPr/>
        </p:nvSpPr>
        <p:spPr bwMode="auto">
          <a:xfrm>
            <a:off x="1476375" y="2565400"/>
            <a:ext cx="45720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buClr>
                <a:srgbClr val="52C265"/>
              </a:buClr>
              <a:buFont typeface="Wingdings" panose="05000000000000000000" pitchFamily="2" charset="2"/>
              <a:buChar char="Ø"/>
            </a:pPr>
            <a:r>
              <a:rPr lang="ru-RU" altLang="en-US" dirty="0"/>
              <a:t>🤝 </a:t>
            </a:r>
            <a:r>
              <a:rPr lang="ru-RU" altLang="en-US" sz="1400" dirty="0" err="1"/>
              <a:t>Завдяки</a:t>
            </a:r>
            <a:r>
              <a:rPr lang="ru-RU" altLang="en-US" sz="1400" dirty="0"/>
              <a:t> </a:t>
            </a:r>
            <a:r>
              <a:rPr lang="ru-RU" altLang="en-US" sz="1400" dirty="0" err="1"/>
              <a:t>організації</a:t>
            </a:r>
            <a:r>
              <a:rPr lang="ru-RU" altLang="en-US" sz="1400" dirty="0"/>
              <a:t> </a:t>
            </a:r>
            <a:r>
              <a:rPr lang="ru-RU" altLang="en-US" sz="1400" dirty="0" err="1"/>
              <a:t>реабілітаційному</a:t>
            </a:r>
            <a:r>
              <a:rPr lang="ru-RU" altLang="en-US" sz="1400" dirty="0"/>
              <a:t> простору </a:t>
            </a:r>
            <a:r>
              <a:rPr lang="ru-RU" altLang="en-US" sz="1400" dirty="0" err="1"/>
              <a:t>ветеранів</a:t>
            </a:r>
            <a:r>
              <a:rPr lang="ru-RU" altLang="en-US" sz="1400" dirty="0"/>
              <a:t> </a:t>
            </a:r>
            <a:r>
              <a:rPr lang="ru-RU" altLang="en-US" sz="1400" dirty="0" err="1"/>
              <a:t>українського</a:t>
            </a:r>
            <a:r>
              <a:rPr lang="ru-RU" altLang="en-US" sz="1400" dirty="0"/>
              <a:t> </a:t>
            </a:r>
            <a:r>
              <a:rPr lang="ru-RU" altLang="en-US" sz="1400" dirty="0" err="1"/>
              <a:t>війська</a:t>
            </a:r>
            <a:r>
              <a:rPr lang="ru-RU" altLang="en-US" sz="1400" dirty="0"/>
              <a:t> «Блокпост» та ГО «</a:t>
            </a:r>
            <a:r>
              <a:rPr lang="en-US" altLang="en-US" sz="1400" dirty="0"/>
              <a:t>Blue/Yellow» </a:t>
            </a:r>
            <a:r>
              <a:rPr lang="ru-RU" altLang="en-US" sz="1400" dirty="0" err="1"/>
              <a:t>діти</a:t>
            </a:r>
            <a:r>
              <a:rPr lang="ru-RU" altLang="en-US" sz="1400" dirty="0"/>
              <a:t> Комишуваської </a:t>
            </a:r>
            <a:r>
              <a:rPr lang="ru-RU" altLang="en-US" sz="1400" dirty="0" err="1"/>
              <a:t>громади</a:t>
            </a:r>
            <a:r>
              <a:rPr lang="ru-RU" altLang="en-US" sz="1400" dirty="0"/>
              <a:t> </a:t>
            </a:r>
            <a:r>
              <a:rPr lang="ru-RU" altLang="en-US" sz="1400" dirty="0" err="1"/>
              <a:t>відвідали</a:t>
            </a:r>
            <a:r>
              <a:rPr lang="ru-RU" altLang="en-US" sz="1400" dirty="0"/>
              <a:t> </a:t>
            </a:r>
            <a:r>
              <a:rPr lang="ru-RU" altLang="en-US" sz="1400" dirty="0" err="1"/>
              <a:t>виставу</a:t>
            </a:r>
            <a:r>
              <a:rPr lang="ru-RU" altLang="en-US" sz="1400" dirty="0"/>
              <a:t> цирку та </a:t>
            </a:r>
            <a:r>
              <a:rPr lang="ru-RU" altLang="en-US" sz="1400" dirty="0" err="1"/>
              <a:t>отримали</a:t>
            </a:r>
            <a:r>
              <a:rPr lang="ru-RU" altLang="en-US" sz="1400" dirty="0"/>
              <a:t> </a:t>
            </a:r>
            <a:r>
              <a:rPr lang="ru-RU" altLang="en-US" sz="1400" dirty="0" err="1"/>
              <a:t>новорічні</a:t>
            </a:r>
            <a:r>
              <a:rPr lang="ru-RU" altLang="en-US" sz="1400" dirty="0"/>
              <a:t> </a:t>
            </a:r>
            <a:r>
              <a:rPr lang="ru-RU" altLang="en-US" sz="1400" dirty="0" err="1"/>
              <a:t>подарунки</a:t>
            </a:r>
            <a:r>
              <a:rPr lang="ru-RU" altLang="en-US" sz="1400" dirty="0"/>
              <a:t> ☺️</a:t>
            </a:r>
          </a:p>
        </p:txBody>
      </p:sp>
      <p:pic>
        <p:nvPicPr>
          <p:cNvPr id="54281" name="Picture 3">
            <a:extLst>
              <a:ext uri="{FF2B5EF4-FFF2-40B4-BE49-F238E27FC236}">
                <a16:creationId xmlns:a16="http://schemas.microsoft.com/office/drawing/2014/main" id="{8C3C0E10-A66B-9524-7AF4-4272A793E3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525" y="2205038"/>
            <a:ext cx="2735263"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Прямоугольник 17">
            <a:extLst>
              <a:ext uri="{FF2B5EF4-FFF2-40B4-BE49-F238E27FC236}">
                <a16:creationId xmlns:a16="http://schemas.microsoft.com/office/drawing/2014/main" id="{57D1A659-170F-BA43-8865-71E2B89B8F01}"/>
              </a:ext>
            </a:extLst>
          </p:cNvPr>
          <p:cNvSpPr>
            <a:spLocks noChangeArrowheads="1"/>
          </p:cNvSpPr>
          <p:nvPr/>
        </p:nvSpPr>
        <p:spPr bwMode="auto">
          <a:xfrm>
            <a:off x="5148263" y="4149725"/>
            <a:ext cx="39957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ctr">
              <a:buClr>
                <a:srgbClr val="52C265"/>
              </a:buClr>
              <a:buFont typeface="Wingdings" panose="05000000000000000000" pitchFamily="2" charset="2"/>
              <a:buChar char="Ø"/>
            </a:pPr>
            <a:r>
              <a:rPr lang="ru-RU" altLang="en-US" sz="1400" dirty="0"/>
              <a:t>ГО «</a:t>
            </a:r>
            <a:r>
              <a:rPr lang="ru-RU" altLang="en-US" sz="1400" dirty="0" err="1"/>
              <a:t>Міський</a:t>
            </a:r>
            <a:r>
              <a:rPr lang="ru-RU" altLang="en-US" sz="1400" dirty="0"/>
              <a:t> центр </a:t>
            </a:r>
            <a:r>
              <a:rPr lang="ru-RU" altLang="en-US" sz="1400" dirty="0" err="1"/>
              <a:t>допомоги</a:t>
            </a:r>
            <a:r>
              <a:rPr lang="ru-RU" altLang="en-US" sz="1400" dirty="0"/>
              <a:t>» на </a:t>
            </a:r>
            <a:r>
              <a:rPr lang="ru-RU" altLang="en-US" sz="1400" dirty="0" err="1"/>
              <a:t>чолі</a:t>
            </a:r>
            <a:r>
              <a:rPr lang="ru-RU" altLang="en-US" sz="1400" dirty="0"/>
              <a:t> з </a:t>
            </a:r>
            <a:r>
              <a:rPr lang="ru-RU" altLang="en-US" sz="1400" dirty="0" err="1"/>
              <a:t>Матюхіним</a:t>
            </a:r>
            <a:r>
              <a:rPr lang="ru-RU" altLang="en-US" sz="1400" dirty="0"/>
              <a:t> </a:t>
            </a:r>
            <a:r>
              <a:rPr lang="ru-RU" altLang="en-US" sz="1400" dirty="0" err="1"/>
              <a:t>Дмитром</a:t>
            </a:r>
            <a:r>
              <a:rPr lang="ru-RU" altLang="en-US" sz="1400" dirty="0"/>
              <a:t> та у </a:t>
            </a:r>
            <a:r>
              <a:rPr lang="ru-RU" altLang="en-US" sz="1400" dirty="0" err="1"/>
              <a:t>співпраці</a:t>
            </a:r>
            <a:r>
              <a:rPr lang="ru-RU" altLang="en-US" sz="1400" dirty="0"/>
              <a:t> </a:t>
            </a:r>
            <a:r>
              <a:rPr lang="ru-RU" altLang="en-US" sz="1400" dirty="0" err="1"/>
              <a:t>із</a:t>
            </a:r>
            <a:r>
              <a:rPr lang="ru-RU" altLang="en-US" sz="1400" dirty="0"/>
              <a:t> </a:t>
            </a:r>
            <a:r>
              <a:rPr lang="ru-RU" altLang="en-US" sz="1400" dirty="0" err="1"/>
              <a:t>швейцарською</a:t>
            </a:r>
            <a:r>
              <a:rPr lang="ru-RU" altLang="en-US" sz="1400" dirty="0"/>
              <a:t> стороною </a:t>
            </a:r>
            <a:r>
              <a:rPr lang="ru-RU" altLang="en-US" sz="1400" dirty="0" err="1"/>
              <a:t>організували</a:t>
            </a:r>
            <a:r>
              <a:rPr lang="ru-RU" altLang="en-US" sz="1400" dirty="0"/>
              <a:t> для </a:t>
            </a:r>
            <a:r>
              <a:rPr lang="ru-RU" altLang="en-US" sz="1400" dirty="0" err="1"/>
              <a:t>дітей</a:t>
            </a:r>
            <a:r>
              <a:rPr lang="ru-RU" altLang="en-US" sz="1400" dirty="0"/>
              <a:t> РІЗДВЯНУ АКЦІЮ!</a:t>
            </a:r>
          </a:p>
        </p:txBody>
      </p:sp>
      <p:pic>
        <p:nvPicPr>
          <p:cNvPr id="54283" name="Picture 5">
            <a:extLst>
              <a:ext uri="{FF2B5EF4-FFF2-40B4-BE49-F238E27FC236}">
                <a16:creationId xmlns:a16="http://schemas.microsoft.com/office/drawing/2014/main" id="{29E286C9-819F-8C76-90C1-3FCBA26061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8888" y="3644900"/>
            <a:ext cx="259238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4">
            <a:extLst>
              <a:ext uri="{FF2B5EF4-FFF2-40B4-BE49-F238E27FC236}">
                <a16:creationId xmlns:a16="http://schemas.microsoft.com/office/drawing/2014/main" id="{D24C5E3E-C414-870A-6D84-BB6D183EB5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5375" y="3644900"/>
            <a:ext cx="1392238"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Прямоугольник 20">
            <a:extLst>
              <a:ext uri="{FF2B5EF4-FFF2-40B4-BE49-F238E27FC236}">
                <a16:creationId xmlns:a16="http://schemas.microsoft.com/office/drawing/2014/main" id="{C5E05D2B-05F5-723E-F7FC-6AC6EAC69C38}"/>
              </a:ext>
            </a:extLst>
          </p:cNvPr>
          <p:cNvSpPr>
            <a:spLocks noChangeArrowheads="1"/>
          </p:cNvSpPr>
          <p:nvPr/>
        </p:nvSpPr>
        <p:spPr bwMode="auto">
          <a:xfrm>
            <a:off x="1331913" y="5688013"/>
            <a:ext cx="496887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buClr>
                <a:srgbClr val="52C265"/>
              </a:buClr>
              <a:buFont typeface="Wingdings" panose="05000000000000000000" pitchFamily="2" charset="2"/>
              <a:buChar char="Ø"/>
            </a:pPr>
            <a:r>
              <a:rPr lang="ru-RU" altLang="en-US" sz="1400" dirty="0" err="1"/>
              <a:t>Городківська</a:t>
            </a:r>
            <a:r>
              <a:rPr lang="ru-RU" altLang="en-US" sz="1400" dirty="0"/>
              <a:t> </a:t>
            </a:r>
            <a:r>
              <a:rPr lang="ru-RU" altLang="en-US" sz="1400" dirty="0" err="1"/>
              <a:t>сільська</a:t>
            </a:r>
            <a:r>
              <a:rPr lang="ru-RU" altLang="en-US" sz="1400" dirty="0"/>
              <a:t> громада </a:t>
            </a:r>
            <a:r>
              <a:rPr lang="ru-RU" altLang="en-US" sz="1400" dirty="0" err="1"/>
              <a:t>Вінницької</a:t>
            </a:r>
            <a:r>
              <a:rPr lang="ru-RU" altLang="en-US" sz="1400" dirty="0"/>
              <a:t> </a:t>
            </a:r>
            <a:r>
              <a:rPr lang="ru-RU" altLang="en-US" sz="1400" dirty="0" err="1"/>
              <a:t>області</a:t>
            </a:r>
            <a:r>
              <a:rPr lang="ru-RU" altLang="en-US" sz="1400" dirty="0"/>
              <a:t> </a:t>
            </a:r>
            <a:r>
              <a:rPr lang="ru-RU" altLang="en-US" sz="1400" dirty="0" err="1"/>
              <a:t>організувала</a:t>
            </a:r>
            <a:r>
              <a:rPr lang="ru-RU" altLang="en-US" sz="1400" dirty="0"/>
              <a:t> АКЦІЮ "</a:t>
            </a:r>
            <a:r>
              <a:rPr lang="ru-RU" altLang="en-US" sz="1400" dirty="0" err="1"/>
              <a:t>Діти</a:t>
            </a:r>
            <a:r>
              <a:rPr lang="ru-RU" altLang="en-US" sz="1400" dirty="0"/>
              <a:t> для </a:t>
            </a:r>
            <a:r>
              <a:rPr lang="ru-RU" altLang="en-US" sz="1400" dirty="0" err="1"/>
              <a:t>дітей</a:t>
            </a:r>
            <a:r>
              <a:rPr lang="ru-RU" altLang="en-US" sz="1400" dirty="0"/>
              <a:t>". </a:t>
            </a:r>
          </a:p>
          <a:p>
            <a:r>
              <a:rPr lang="ru-RU" altLang="en-US" sz="1400" dirty="0"/>
              <a:t>🎁 </a:t>
            </a:r>
            <a:r>
              <a:rPr lang="ru-RU" altLang="en-US" sz="1400" dirty="0" err="1"/>
              <a:t>Учні</a:t>
            </a:r>
            <a:r>
              <a:rPr lang="ru-RU" altLang="en-US" sz="1400" dirty="0"/>
              <a:t> та </a:t>
            </a:r>
            <a:r>
              <a:rPr lang="ru-RU" altLang="en-US" sz="1400" dirty="0" err="1"/>
              <a:t>вихованці</a:t>
            </a:r>
            <a:r>
              <a:rPr lang="ru-RU" altLang="en-US" sz="1400" dirty="0"/>
              <a:t> </a:t>
            </a:r>
            <a:r>
              <a:rPr lang="ru-RU" altLang="en-US" sz="1400" dirty="0" err="1"/>
              <a:t>громади</a:t>
            </a:r>
            <a:r>
              <a:rPr lang="ru-RU" altLang="en-US" sz="1400" dirty="0"/>
              <a:t>-партнерки </a:t>
            </a:r>
            <a:r>
              <a:rPr lang="ru-RU" altLang="en-US" sz="1400" dirty="0" err="1"/>
              <a:t>зібрали</a:t>
            </a:r>
            <a:r>
              <a:rPr lang="ru-RU" altLang="en-US" sz="1400" dirty="0"/>
              <a:t> та передали </a:t>
            </a:r>
            <a:r>
              <a:rPr lang="ru-RU" altLang="en-US" sz="1400" dirty="0" err="1"/>
              <a:t>дітям</a:t>
            </a:r>
            <a:r>
              <a:rPr lang="ru-RU" altLang="en-US" sz="1400" dirty="0"/>
              <a:t> Комишуваської </a:t>
            </a:r>
            <a:r>
              <a:rPr lang="ru-RU" altLang="en-US" sz="1400" dirty="0" err="1"/>
              <a:t>громади</a:t>
            </a:r>
            <a:r>
              <a:rPr lang="ru-RU" altLang="en-US" sz="1400" dirty="0"/>
              <a:t> </a:t>
            </a:r>
            <a:r>
              <a:rPr lang="ru-RU" altLang="en-US" sz="1400" dirty="0" err="1"/>
              <a:t>канцелярію</a:t>
            </a:r>
            <a:r>
              <a:rPr lang="ru-RU" altLang="en-US" sz="1400" dirty="0"/>
              <a:t>, </a:t>
            </a:r>
            <a:r>
              <a:rPr lang="ru-RU" altLang="en-US" sz="1400" dirty="0" err="1"/>
              <a:t>солодощі</a:t>
            </a:r>
            <a:r>
              <a:rPr lang="ru-RU" altLang="en-US" sz="1400" dirty="0"/>
              <a:t> та </a:t>
            </a:r>
            <a:r>
              <a:rPr lang="ru-RU" altLang="en-US" sz="1400" dirty="0" err="1"/>
              <a:t>вживані</a:t>
            </a:r>
            <a:r>
              <a:rPr lang="ru-RU" altLang="en-US" sz="1400" dirty="0"/>
              <a:t> </a:t>
            </a:r>
            <a:r>
              <a:rPr lang="ru-RU" altLang="en-US" sz="1400" dirty="0" err="1"/>
              <a:t>іграшки</a:t>
            </a:r>
            <a:r>
              <a:rPr lang="ru-RU" altLang="en-US" sz="1400" dirty="0"/>
              <a:t>, книги, </a:t>
            </a:r>
            <a:r>
              <a:rPr lang="ru-RU" altLang="en-US" sz="1400" dirty="0" err="1"/>
              <a:t>одяг</a:t>
            </a:r>
            <a:r>
              <a:rPr lang="ru-RU" altLang="en-US" sz="1400" dirty="0"/>
              <a:t> та </a:t>
            </a:r>
            <a:r>
              <a:rPr lang="ru-RU" altLang="en-US" sz="1400" dirty="0" err="1"/>
              <a:t>взуття</a:t>
            </a:r>
            <a:r>
              <a:rPr lang="ru-RU" altLang="en-US" sz="1400" dirty="0"/>
              <a:t>. </a:t>
            </a:r>
          </a:p>
        </p:txBody>
      </p:sp>
      <p:pic>
        <p:nvPicPr>
          <p:cNvPr id="54286" name="Picture 6">
            <a:extLst>
              <a:ext uri="{FF2B5EF4-FFF2-40B4-BE49-F238E27FC236}">
                <a16:creationId xmlns:a16="http://schemas.microsoft.com/office/drawing/2014/main" id="{265B1CD5-93B2-CE6E-23E2-8DD8A8F954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0788" y="5084763"/>
            <a:ext cx="2087562"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3">
            <a:extLst>
              <a:ext uri="{FF2B5EF4-FFF2-40B4-BE49-F238E27FC236}">
                <a16:creationId xmlns:a16="http://schemas.microsoft.com/office/drawing/2014/main" id="{910BC7A8-BC33-D374-A30A-13C0E47B41CF}"/>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AD93C187-831F-1D7B-C4DD-261C303387E7}"/>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55300" name="Picture 6" descr="E:\Рисунок1-removebg-preview (1).png">
            <a:extLst>
              <a:ext uri="{FF2B5EF4-FFF2-40B4-BE49-F238E27FC236}">
                <a16:creationId xmlns:a16="http://schemas.microsoft.com/office/drawing/2014/main" id="{CB1CCCD9-8C29-D8D4-A03D-50125487BF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Штриховая стрелка вправо 4">
            <a:extLst>
              <a:ext uri="{FF2B5EF4-FFF2-40B4-BE49-F238E27FC236}">
                <a16:creationId xmlns:a16="http://schemas.microsoft.com/office/drawing/2014/main" id="{1B36E4F9-4BE9-69E8-CD9D-C4BF8E7AA0FA}"/>
              </a:ext>
            </a:extLst>
          </p:cNvPr>
          <p:cNvSpPr/>
          <p:nvPr/>
        </p:nvSpPr>
        <p:spPr>
          <a:xfrm>
            <a:off x="7451725" y="0"/>
            <a:ext cx="1493838"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uk-UA" sz="2400" b="1" dirty="0"/>
              <a:t>Діти</a:t>
            </a:r>
            <a:endParaRPr lang="ru-RU" sz="2400" dirty="0"/>
          </a:p>
        </p:txBody>
      </p:sp>
      <p:sp>
        <p:nvSpPr>
          <p:cNvPr id="55302" name="Прямоугольник 14">
            <a:extLst>
              <a:ext uri="{FF2B5EF4-FFF2-40B4-BE49-F238E27FC236}">
                <a16:creationId xmlns:a16="http://schemas.microsoft.com/office/drawing/2014/main" id="{511CC9B3-AC36-8C3E-7049-A53A48FD7A2F}"/>
              </a:ext>
            </a:extLst>
          </p:cNvPr>
          <p:cNvSpPr>
            <a:spLocks noChangeArrowheads="1"/>
          </p:cNvSpPr>
          <p:nvPr/>
        </p:nvSpPr>
        <p:spPr bwMode="auto">
          <a:xfrm>
            <a:off x="1024172" y="61266"/>
            <a:ext cx="441369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ctr">
              <a:buClr>
                <a:srgbClr val="52C265"/>
              </a:buClr>
              <a:buFont typeface="Wingdings" panose="05000000000000000000" pitchFamily="2" charset="2"/>
              <a:buChar char="Ø"/>
            </a:pPr>
            <a:r>
              <a:rPr lang="ru-RU" altLang="en-US" sz="1400" dirty="0"/>
              <a:t>ГО «</a:t>
            </a:r>
            <a:r>
              <a:rPr lang="ru-RU" altLang="en-US" sz="1400" dirty="0" err="1"/>
              <a:t>Від</a:t>
            </a:r>
            <a:r>
              <a:rPr lang="ru-RU" altLang="en-US" sz="1400" dirty="0"/>
              <a:t> села до </a:t>
            </a:r>
            <a:r>
              <a:rPr lang="ru-RU" altLang="en-US" sz="1400" dirty="0" err="1"/>
              <a:t>міста</a:t>
            </a:r>
            <a:r>
              <a:rPr lang="ru-RU" altLang="en-US" sz="1400" dirty="0"/>
              <a:t>» , ГО «</a:t>
            </a:r>
            <a:r>
              <a:rPr lang="ru-RU" altLang="en-US" sz="1400" dirty="0" err="1"/>
              <a:t>Громадське</a:t>
            </a:r>
            <a:r>
              <a:rPr lang="ru-RU" altLang="en-US" sz="1400" dirty="0"/>
              <a:t> </a:t>
            </a:r>
            <a:r>
              <a:rPr lang="ru-RU" altLang="en-US" sz="1400" dirty="0" err="1"/>
              <a:t>обʼєднання</a:t>
            </a:r>
            <a:r>
              <a:rPr lang="ru-RU" altLang="en-US" sz="1400" dirty="0"/>
              <a:t> «</a:t>
            </a:r>
            <a:r>
              <a:rPr lang="ru-RU" altLang="en-US" sz="1400" dirty="0" err="1"/>
              <a:t>Україна</a:t>
            </a:r>
            <a:r>
              <a:rPr lang="ru-RU" altLang="en-US" sz="1400" dirty="0"/>
              <a:t>- ЦЕ МИ», ГО «</a:t>
            </a:r>
            <a:r>
              <a:rPr lang="ru-RU" altLang="en-US" sz="1400" dirty="0" err="1"/>
              <a:t>Асоціація</a:t>
            </a:r>
            <a:r>
              <a:rPr lang="ru-RU" altLang="en-US" sz="1400" dirty="0"/>
              <a:t> </a:t>
            </a:r>
            <a:r>
              <a:rPr lang="ru-RU" altLang="en-US" sz="1400" dirty="0" err="1"/>
              <a:t>ветеранів</a:t>
            </a:r>
            <a:r>
              <a:rPr lang="ru-RU" altLang="en-US" sz="1400" dirty="0"/>
              <a:t> «Плече побратима» в рамках меморандуму </a:t>
            </a:r>
            <a:r>
              <a:rPr lang="ru-RU" altLang="en-US" sz="1400" dirty="0" err="1"/>
              <a:t>реалізували</a:t>
            </a:r>
            <a:r>
              <a:rPr lang="ru-RU" altLang="en-US" sz="1400" dirty="0"/>
              <a:t> </a:t>
            </a:r>
            <a:r>
              <a:rPr lang="ru-RU" altLang="en-US" sz="1400" dirty="0" err="1"/>
              <a:t>соціальний</a:t>
            </a:r>
            <a:r>
              <a:rPr lang="ru-RU" altLang="en-US" sz="1400" dirty="0"/>
              <a:t> </a:t>
            </a:r>
            <a:r>
              <a:rPr lang="ru-RU" altLang="en-US" sz="1400" dirty="0" err="1"/>
              <a:t>благодійний</a:t>
            </a:r>
            <a:r>
              <a:rPr lang="ru-RU" altLang="en-US" sz="1400" dirty="0"/>
              <a:t> </a:t>
            </a:r>
            <a:r>
              <a:rPr lang="ru-RU" altLang="en-US" sz="1400" dirty="0" err="1"/>
              <a:t>проєкт</a:t>
            </a:r>
            <a:r>
              <a:rPr lang="ru-RU" altLang="en-US" sz="1400" dirty="0"/>
              <a:t> «Добро❤️</a:t>
            </a:r>
            <a:r>
              <a:rPr lang="en-US" altLang="en-US" sz="1400" dirty="0"/>
              <a:t>BOX- </a:t>
            </a:r>
            <a:r>
              <a:rPr lang="ru-RU" altLang="en-US" sz="1400" dirty="0" err="1"/>
              <a:t>від</a:t>
            </a:r>
            <a:r>
              <a:rPr lang="ru-RU" altLang="en-US" sz="1400" dirty="0"/>
              <a:t> </a:t>
            </a:r>
            <a:r>
              <a:rPr lang="ru-RU" altLang="en-US" sz="1400" dirty="0" err="1"/>
              <a:t>серця</a:t>
            </a:r>
            <a:r>
              <a:rPr lang="ru-RU" altLang="en-US" sz="1400" dirty="0"/>
              <a:t> до </a:t>
            </a:r>
            <a:r>
              <a:rPr lang="ru-RU" altLang="en-US" sz="1400" dirty="0" err="1"/>
              <a:t>серця</a:t>
            </a:r>
            <a:r>
              <a:rPr lang="ru-RU" altLang="en-US" sz="1400" dirty="0"/>
              <a:t>» в </a:t>
            </a:r>
            <a:r>
              <a:rPr lang="ru-RU" altLang="en-US" sz="1400" dirty="0" err="1"/>
              <a:t>Комишуваській</a:t>
            </a:r>
            <a:r>
              <a:rPr lang="ru-RU" altLang="en-US" sz="1400" dirty="0"/>
              <a:t> </a:t>
            </a:r>
            <a:r>
              <a:rPr lang="ru-RU" altLang="en-US" sz="1400" dirty="0" err="1"/>
              <a:t>селищній</a:t>
            </a:r>
            <a:r>
              <a:rPr lang="ru-RU" altLang="en-US" sz="1400" dirty="0"/>
              <a:t> </a:t>
            </a:r>
            <a:r>
              <a:rPr lang="ru-RU" altLang="en-US" sz="1400" dirty="0" err="1"/>
              <a:t>громаді</a:t>
            </a:r>
            <a:r>
              <a:rPr lang="ru-RU" altLang="en-US" sz="1400" dirty="0"/>
              <a:t> 🤝</a:t>
            </a:r>
          </a:p>
          <a:p>
            <a:pPr algn="ctr"/>
            <a:r>
              <a:rPr lang="ru-RU" altLang="en-US" sz="1400" dirty="0"/>
              <a:t>🎁 </a:t>
            </a:r>
            <a:r>
              <a:rPr lang="ru-RU" altLang="en-US" sz="1400" dirty="0" err="1"/>
              <a:t>Бокси</a:t>
            </a:r>
            <a:r>
              <a:rPr lang="ru-RU" altLang="en-US" sz="1400" dirty="0"/>
              <a:t>, </a:t>
            </a:r>
            <a:r>
              <a:rPr lang="ru-RU" altLang="en-US" sz="1400" dirty="0" err="1"/>
              <a:t>зібрані</a:t>
            </a:r>
            <a:r>
              <a:rPr lang="ru-RU" altLang="en-US" sz="1400" dirty="0"/>
              <a:t> </a:t>
            </a:r>
            <a:r>
              <a:rPr lang="ru-RU" altLang="en-US" sz="1400" dirty="0" err="1"/>
              <a:t>учнями</a:t>
            </a:r>
            <a:r>
              <a:rPr lang="ru-RU" altLang="en-US" sz="1400" dirty="0"/>
              <a:t> та </a:t>
            </a:r>
            <a:r>
              <a:rPr lang="ru-RU" altLang="en-US" sz="1400" dirty="0" err="1"/>
              <a:t>вихованцями</a:t>
            </a:r>
            <a:r>
              <a:rPr lang="ru-RU" altLang="en-US" sz="1400" dirty="0"/>
              <a:t> </a:t>
            </a:r>
            <a:r>
              <a:rPr lang="ru-RU" altLang="en-US" sz="1400" dirty="0" err="1"/>
              <a:t>Київщини</a:t>
            </a:r>
            <a:r>
              <a:rPr lang="ru-RU" altLang="en-US" sz="1400" dirty="0"/>
              <a:t>, </a:t>
            </a:r>
            <a:r>
              <a:rPr lang="ru-RU" altLang="en-US" sz="1400" dirty="0" err="1"/>
              <a:t>дісталися</a:t>
            </a:r>
            <a:r>
              <a:rPr lang="ru-RU" altLang="en-US" sz="1400" dirty="0"/>
              <a:t> </a:t>
            </a:r>
            <a:r>
              <a:rPr lang="ru-RU" altLang="en-US" sz="1400" dirty="0" err="1"/>
              <a:t>нашої</a:t>
            </a:r>
            <a:r>
              <a:rPr lang="ru-RU" altLang="en-US" sz="1400" dirty="0"/>
              <a:t> </a:t>
            </a:r>
            <a:r>
              <a:rPr lang="ru-RU" altLang="en-US" sz="1400" dirty="0" err="1"/>
              <a:t>громади</a:t>
            </a:r>
            <a:r>
              <a:rPr lang="ru-RU" altLang="en-US" sz="1400" dirty="0"/>
              <a:t> 🥳 Св. </a:t>
            </a:r>
            <a:r>
              <a:rPr lang="ru-RU" altLang="en-US" sz="1400" dirty="0" err="1"/>
              <a:t>Миколай</a:t>
            </a:r>
            <a:r>
              <a:rPr lang="ru-RU" altLang="en-US" sz="1400" dirty="0"/>
              <a:t> 🎅 </a:t>
            </a:r>
            <a:r>
              <a:rPr lang="ru-RU" altLang="en-US" sz="1400" dirty="0" err="1"/>
              <a:t>зміг</a:t>
            </a:r>
            <a:r>
              <a:rPr lang="ru-RU" altLang="en-US" sz="1400" dirty="0"/>
              <a:t> </a:t>
            </a:r>
            <a:r>
              <a:rPr lang="ru-RU" altLang="en-US" sz="1400" dirty="0" err="1"/>
              <a:t>особисто</a:t>
            </a:r>
            <a:r>
              <a:rPr lang="ru-RU" altLang="en-US" sz="1400" dirty="0"/>
              <a:t> </a:t>
            </a:r>
            <a:r>
              <a:rPr lang="ru-RU" altLang="en-US" sz="1400" dirty="0" err="1"/>
              <a:t>привітати</a:t>
            </a:r>
            <a:r>
              <a:rPr lang="ru-RU" altLang="en-US" sz="1400" dirty="0"/>
              <a:t> </a:t>
            </a:r>
            <a:r>
              <a:rPr lang="ru-RU" altLang="en-US" sz="1400" dirty="0" err="1"/>
              <a:t>дітей</a:t>
            </a:r>
            <a:r>
              <a:rPr lang="ru-RU" altLang="en-US" sz="1400" dirty="0"/>
              <a:t> 🎄☃️🎁</a:t>
            </a:r>
          </a:p>
        </p:txBody>
      </p:sp>
      <p:pic>
        <p:nvPicPr>
          <p:cNvPr id="55303" name="Picture 2">
            <a:extLst>
              <a:ext uri="{FF2B5EF4-FFF2-40B4-BE49-F238E27FC236}">
                <a16:creationId xmlns:a16="http://schemas.microsoft.com/office/drawing/2014/main" id="{8BB114FC-25EA-1098-C375-7488E61DAF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0007" y="57852"/>
            <a:ext cx="16510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3">
            <a:extLst>
              <a:ext uri="{FF2B5EF4-FFF2-40B4-BE49-F238E27FC236}">
                <a16:creationId xmlns:a16="http://schemas.microsoft.com/office/drawing/2014/main" id="{A54511CF-0793-E89D-CB3A-A81E83A0CC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1958" y="914401"/>
            <a:ext cx="151288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5" name="Прямоугольник 18">
            <a:extLst>
              <a:ext uri="{FF2B5EF4-FFF2-40B4-BE49-F238E27FC236}">
                <a16:creationId xmlns:a16="http://schemas.microsoft.com/office/drawing/2014/main" id="{DDFBFE88-FF65-AD1A-C4A1-EFCBD61F5F05}"/>
              </a:ext>
            </a:extLst>
          </p:cNvPr>
          <p:cNvSpPr>
            <a:spLocks noChangeArrowheads="1"/>
          </p:cNvSpPr>
          <p:nvPr/>
        </p:nvSpPr>
        <p:spPr bwMode="auto">
          <a:xfrm>
            <a:off x="3419872" y="2618345"/>
            <a:ext cx="392208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ctr">
              <a:buClr>
                <a:srgbClr val="52C265"/>
              </a:buClr>
              <a:buFont typeface="Wingdings" panose="05000000000000000000" pitchFamily="2" charset="2"/>
              <a:buChar char="Ø"/>
            </a:pPr>
            <a:r>
              <a:rPr lang="ru-RU" altLang="en-US" sz="1400" dirty="0" err="1"/>
              <a:t>Відважні</a:t>
            </a:r>
            <a:r>
              <a:rPr lang="ru-RU" altLang="en-US" sz="1400" dirty="0"/>
              <a:t> </a:t>
            </a:r>
            <a:r>
              <a:rPr lang="ru-RU" altLang="en-US" sz="1400" dirty="0" err="1"/>
              <a:t>воїни</a:t>
            </a:r>
            <a:r>
              <a:rPr lang="ru-RU" altLang="en-US" sz="1400" dirty="0"/>
              <a:t> 128 ОГШБ </a:t>
            </a:r>
            <a:r>
              <a:rPr lang="ru-RU" altLang="en-US" sz="1400" dirty="0" err="1"/>
              <a:t>завітали</a:t>
            </a:r>
            <a:r>
              <a:rPr lang="ru-RU" altLang="en-US" sz="1400" dirty="0"/>
              <a:t> до </a:t>
            </a:r>
            <a:r>
              <a:rPr lang="ru-RU" altLang="en-US" sz="1400" dirty="0" err="1"/>
              <a:t>дітей</a:t>
            </a:r>
            <a:r>
              <a:rPr lang="ru-RU" altLang="en-US" sz="1400" dirty="0"/>
              <a:t> Комишуваської </a:t>
            </a:r>
            <a:r>
              <a:rPr lang="ru-RU" altLang="en-US" sz="1400" dirty="0" err="1"/>
              <a:t>громади</a:t>
            </a:r>
            <a:r>
              <a:rPr lang="ru-RU" altLang="en-US" sz="1400" dirty="0"/>
              <a:t> з </a:t>
            </a:r>
            <a:r>
              <a:rPr lang="ru-RU" altLang="en-US" sz="1400" dirty="0" err="1"/>
              <a:t>різдвяною</a:t>
            </a:r>
            <a:r>
              <a:rPr lang="ru-RU" altLang="en-US" sz="1400" dirty="0"/>
              <a:t> </a:t>
            </a:r>
            <a:r>
              <a:rPr lang="ru-RU" altLang="en-US" sz="1400" dirty="0" err="1"/>
              <a:t>виставою</a:t>
            </a:r>
            <a:r>
              <a:rPr lang="ru-RU" altLang="en-US" sz="1400" dirty="0"/>
              <a:t> 🎄 </a:t>
            </a:r>
          </a:p>
        </p:txBody>
      </p:sp>
      <p:pic>
        <p:nvPicPr>
          <p:cNvPr id="55306" name="Picture 4">
            <a:extLst>
              <a:ext uri="{FF2B5EF4-FFF2-40B4-BE49-F238E27FC236}">
                <a16:creationId xmlns:a16="http://schemas.microsoft.com/office/drawing/2014/main" id="{93CACC1E-2B59-99A2-44D9-9364E084C1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5389" y="2339904"/>
            <a:ext cx="2290082" cy="152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9" name="Прямоугольник 21">
            <a:extLst>
              <a:ext uri="{FF2B5EF4-FFF2-40B4-BE49-F238E27FC236}">
                <a16:creationId xmlns:a16="http://schemas.microsoft.com/office/drawing/2014/main" id="{BC7F540E-84D0-2DC5-8091-A53F59AB6FC1}"/>
              </a:ext>
            </a:extLst>
          </p:cNvPr>
          <p:cNvSpPr>
            <a:spLocks noChangeArrowheads="1"/>
          </p:cNvSpPr>
          <p:nvPr/>
        </p:nvSpPr>
        <p:spPr bwMode="auto">
          <a:xfrm>
            <a:off x="5453597" y="3633300"/>
            <a:ext cx="365482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ctr">
              <a:buClr>
                <a:srgbClr val="52C265"/>
              </a:buClr>
              <a:buFont typeface="Wingdings" panose="05000000000000000000" pitchFamily="2" charset="2"/>
              <a:buChar char="Ø"/>
            </a:pPr>
            <a:r>
              <a:rPr lang="uk-UA" altLang="en-US" sz="1400" dirty="0"/>
              <a:t>На святкування Різдва учні Комишуваської гімназії «Джерело» запросили воїнів 128-ої ОГШБ. На час виступу діти та захисники України поринули в атмосферу радості, передчуття свята та веселощів </a:t>
            </a:r>
          </a:p>
        </p:txBody>
      </p:sp>
      <p:pic>
        <p:nvPicPr>
          <p:cNvPr id="55310" name="Picture 6">
            <a:extLst>
              <a:ext uri="{FF2B5EF4-FFF2-40B4-BE49-F238E27FC236}">
                <a16:creationId xmlns:a16="http://schemas.microsoft.com/office/drawing/2014/main" id="{670D6E52-E585-630D-C7CB-9CD7427FF2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8631" y="3646012"/>
            <a:ext cx="1980691" cy="148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6733AB43-6EAD-4EB9-B284-E568FBBD183A}"/>
              </a:ext>
            </a:extLst>
          </p:cNvPr>
          <p:cNvSpPr txBox="1"/>
          <p:nvPr/>
        </p:nvSpPr>
        <p:spPr>
          <a:xfrm>
            <a:off x="1364051" y="5367069"/>
            <a:ext cx="4226359" cy="1200329"/>
          </a:xfrm>
          <a:prstGeom prst="rect">
            <a:avLst/>
          </a:prstGeom>
          <a:noFill/>
        </p:spPr>
        <p:txBody>
          <a:bodyPr wrap="square">
            <a:spAutoFit/>
          </a:bodyPr>
          <a:lstStyle/>
          <a:p>
            <a:pPr algn="ctr"/>
            <a:r>
              <a:rPr lang="uk-UA" sz="1200" dirty="0"/>
              <a:t>Протягом серпня ГО «Українське жіноцтво» провела для дітей Комишуваської громади заняття з підготовки до 1 класу. Майбутні учні вчилися, займалися творчістю та </a:t>
            </a:r>
            <a:r>
              <a:rPr lang="uk-UA" sz="1200" dirty="0" err="1"/>
              <a:t>релаксували</a:t>
            </a:r>
            <a:r>
              <a:rPr lang="uk-UA" sz="1200" dirty="0"/>
              <a:t>. Підготовчі курси були також для батьків майбутніх першокласників, де в колі однодумців дорослі обговорювали всі потреби учнів.</a:t>
            </a:r>
            <a:endParaRPr lang="ru-UA" sz="1200" dirty="0"/>
          </a:p>
        </p:txBody>
      </p:sp>
      <p:pic>
        <p:nvPicPr>
          <p:cNvPr id="4" name="Рисунок 3">
            <a:extLst>
              <a:ext uri="{FF2B5EF4-FFF2-40B4-BE49-F238E27FC236}">
                <a16:creationId xmlns:a16="http://schemas.microsoft.com/office/drawing/2014/main" id="{96F316A2-1C73-4305-9F86-7CC989D97227}"/>
              </a:ext>
            </a:extLst>
          </p:cNvPr>
          <p:cNvPicPr>
            <a:picLocks noChangeAspect="1"/>
          </p:cNvPicPr>
          <p:nvPr/>
        </p:nvPicPr>
        <p:blipFill>
          <a:blip r:embed="rId7"/>
          <a:stretch>
            <a:fillRect/>
          </a:stretch>
        </p:blipFill>
        <p:spPr>
          <a:xfrm>
            <a:off x="6106634" y="5197647"/>
            <a:ext cx="1991768" cy="1491903"/>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3">
            <a:extLst>
              <a:ext uri="{FF2B5EF4-FFF2-40B4-BE49-F238E27FC236}">
                <a16:creationId xmlns:a16="http://schemas.microsoft.com/office/drawing/2014/main" id="{50839E8D-BF32-DC41-9E35-4351386212BA}"/>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B4EC5C5E-12BF-9D3B-9CB8-80566A1E6E38}"/>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56324" name="Picture 6" descr="E:\Рисунок1-removebg-preview (1).png">
            <a:extLst>
              <a:ext uri="{FF2B5EF4-FFF2-40B4-BE49-F238E27FC236}">
                <a16:creationId xmlns:a16="http://schemas.microsoft.com/office/drawing/2014/main" id="{99D5F969-2CA4-93F1-8572-03B6B19C3C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Штриховая стрелка вправо 4">
            <a:extLst>
              <a:ext uri="{FF2B5EF4-FFF2-40B4-BE49-F238E27FC236}">
                <a16:creationId xmlns:a16="http://schemas.microsoft.com/office/drawing/2014/main" id="{FA6E418E-30FB-FFAF-0470-A012A7FFC9DE}"/>
              </a:ext>
            </a:extLst>
          </p:cNvPr>
          <p:cNvSpPr/>
          <p:nvPr/>
        </p:nvSpPr>
        <p:spPr>
          <a:xfrm>
            <a:off x="7451725" y="0"/>
            <a:ext cx="1493838"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uk-UA" sz="2400" b="1" dirty="0"/>
              <a:t>Діти</a:t>
            </a:r>
            <a:endParaRPr lang="ru-RU" sz="2400" dirty="0"/>
          </a:p>
        </p:txBody>
      </p:sp>
      <p:sp>
        <p:nvSpPr>
          <p:cNvPr id="56326" name="TextBox 15">
            <a:extLst>
              <a:ext uri="{FF2B5EF4-FFF2-40B4-BE49-F238E27FC236}">
                <a16:creationId xmlns:a16="http://schemas.microsoft.com/office/drawing/2014/main" id="{022F62D7-3C5A-BA7D-ADC9-16C4DFBBD58D}"/>
              </a:ext>
            </a:extLst>
          </p:cNvPr>
          <p:cNvSpPr txBox="1">
            <a:spLocks noChangeArrowheads="1"/>
          </p:cNvSpPr>
          <p:nvPr/>
        </p:nvSpPr>
        <p:spPr bwMode="auto">
          <a:xfrm>
            <a:off x="1190625" y="203200"/>
            <a:ext cx="45767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ctr">
              <a:buClr>
                <a:srgbClr val="52C265"/>
              </a:buClr>
              <a:buFont typeface="Wingdings" panose="05000000000000000000" pitchFamily="2" charset="2"/>
              <a:buChar char="Ø"/>
            </a:pPr>
            <a:r>
              <a:rPr lang="ru-RU" altLang="en-US" dirty="0"/>
              <a:t> </a:t>
            </a:r>
            <a:r>
              <a:rPr lang="ru-RU" altLang="en-US" dirty="0" err="1"/>
              <a:t>Діти</a:t>
            </a:r>
            <a:r>
              <a:rPr lang="ru-RU" altLang="en-US" dirty="0"/>
              <a:t> </a:t>
            </a:r>
            <a:r>
              <a:rPr lang="ru-RU" altLang="en-US" dirty="0" err="1"/>
              <a:t>Борщагівської</a:t>
            </a:r>
            <a:r>
              <a:rPr lang="ru-RU" altLang="en-US" dirty="0"/>
              <a:t> </a:t>
            </a:r>
            <a:r>
              <a:rPr lang="ru-RU" altLang="en-US" dirty="0" err="1"/>
              <a:t>сільської</a:t>
            </a:r>
            <a:r>
              <a:rPr lang="ru-RU" altLang="en-US" dirty="0"/>
              <a:t> </a:t>
            </a:r>
            <a:r>
              <a:rPr lang="ru-RU" altLang="en-US" dirty="0" err="1"/>
              <a:t>громади</a:t>
            </a:r>
            <a:r>
              <a:rPr lang="ru-RU" altLang="en-US" dirty="0"/>
              <a:t> </a:t>
            </a:r>
            <a:r>
              <a:rPr lang="ru-RU" altLang="en-US" dirty="0" err="1"/>
              <a:t>Київської</a:t>
            </a:r>
            <a:r>
              <a:rPr lang="ru-RU" altLang="en-US" dirty="0"/>
              <a:t> </a:t>
            </a:r>
            <a:r>
              <a:rPr lang="ru-RU" altLang="en-US" dirty="0" err="1"/>
              <a:t>області</a:t>
            </a:r>
            <a:r>
              <a:rPr lang="ru-RU" altLang="en-US" dirty="0"/>
              <a:t> </a:t>
            </a:r>
            <a:r>
              <a:rPr lang="ru-RU" altLang="en-US" dirty="0" err="1"/>
              <a:t>зібрали</a:t>
            </a:r>
            <a:r>
              <a:rPr lang="ru-RU" altLang="en-US" dirty="0"/>
              <a:t> та передали БЕЗПЕЧНІЙ КОМИШУВАСЬКІЙ ШКОЛІ книги для </a:t>
            </a:r>
            <a:r>
              <a:rPr lang="ru-RU" altLang="en-US" dirty="0" err="1"/>
              <a:t>учнів</a:t>
            </a:r>
            <a:r>
              <a:rPr lang="ru-RU" altLang="en-US" dirty="0"/>
              <a:t> та </a:t>
            </a:r>
            <a:r>
              <a:rPr lang="ru-RU" altLang="en-US" dirty="0" err="1"/>
              <a:t>вихованців</a:t>
            </a:r>
            <a:r>
              <a:rPr lang="ru-RU" altLang="en-US" dirty="0"/>
              <a:t> </a:t>
            </a:r>
            <a:r>
              <a:rPr lang="ru-RU" altLang="en-US" dirty="0" err="1"/>
              <a:t>укриття</a:t>
            </a:r>
            <a:r>
              <a:rPr lang="ru-RU" altLang="en-US" dirty="0"/>
              <a:t> 👍</a:t>
            </a:r>
          </a:p>
          <a:p>
            <a:pPr algn="ctr"/>
            <a:r>
              <a:rPr lang="ru-RU" altLang="en-US" dirty="0"/>
              <a:t>🎁 170 кг </a:t>
            </a:r>
            <a:r>
              <a:rPr lang="ru-RU" altLang="en-US" dirty="0" err="1"/>
              <a:t>художньої</a:t>
            </a:r>
            <a:r>
              <a:rPr lang="ru-RU" altLang="en-US" dirty="0"/>
              <a:t> </a:t>
            </a:r>
            <a:r>
              <a:rPr lang="ru-RU" altLang="en-US" dirty="0" err="1"/>
              <a:t>літератури</a:t>
            </a:r>
            <a:r>
              <a:rPr lang="ru-RU" altLang="en-US" dirty="0"/>
              <a:t> для будь-</a:t>
            </a:r>
            <a:r>
              <a:rPr lang="ru-RU" altLang="en-US" dirty="0" err="1"/>
              <a:t>якого</a:t>
            </a:r>
            <a:r>
              <a:rPr lang="ru-RU" altLang="en-US" dirty="0"/>
              <a:t> </a:t>
            </a:r>
            <a:r>
              <a:rPr lang="ru-RU" altLang="en-US" dirty="0" err="1"/>
              <a:t>віку</a:t>
            </a:r>
            <a:r>
              <a:rPr lang="ru-RU" altLang="en-US" dirty="0"/>
              <a:t> стали </a:t>
            </a:r>
            <a:r>
              <a:rPr lang="ru-RU" altLang="en-US" dirty="0" err="1"/>
              <a:t>справжньою</a:t>
            </a:r>
            <a:r>
              <a:rPr lang="ru-RU" altLang="en-US" dirty="0"/>
              <a:t> </a:t>
            </a:r>
            <a:r>
              <a:rPr lang="ru-RU" altLang="en-US" dirty="0" err="1"/>
              <a:t>перлиною</a:t>
            </a:r>
            <a:r>
              <a:rPr lang="ru-RU" altLang="en-US" dirty="0"/>
              <a:t> </a:t>
            </a:r>
            <a:r>
              <a:rPr lang="ru-RU" altLang="en-US" dirty="0" err="1"/>
              <a:t>освітнього</a:t>
            </a:r>
            <a:r>
              <a:rPr lang="ru-RU" altLang="en-US" dirty="0"/>
              <a:t> закладу! </a:t>
            </a:r>
          </a:p>
        </p:txBody>
      </p:sp>
      <p:pic>
        <p:nvPicPr>
          <p:cNvPr id="56327" name="Рисунок 3">
            <a:extLst>
              <a:ext uri="{FF2B5EF4-FFF2-40B4-BE49-F238E27FC236}">
                <a16:creationId xmlns:a16="http://schemas.microsoft.com/office/drawing/2014/main" id="{A6F6702E-9172-75C7-10E9-52F0FBD870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4688" y="803275"/>
            <a:ext cx="2735262"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TextBox 21">
            <a:extLst>
              <a:ext uri="{FF2B5EF4-FFF2-40B4-BE49-F238E27FC236}">
                <a16:creationId xmlns:a16="http://schemas.microsoft.com/office/drawing/2014/main" id="{E2B66078-22E6-83AF-6046-DA7F0C96A72F}"/>
              </a:ext>
            </a:extLst>
          </p:cNvPr>
          <p:cNvSpPr txBox="1">
            <a:spLocks noChangeArrowheads="1"/>
          </p:cNvSpPr>
          <p:nvPr/>
        </p:nvSpPr>
        <p:spPr bwMode="auto">
          <a:xfrm>
            <a:off x="3563888" y="2821692"/>
            <a:ext cx="53816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ctr">
              <a:buClr>
                <a:srgbClr val="52C265"/>
              </a:buClr>
              <a:buFont typeface="Wingdings" panose="05000000000000000000" pitchFamily="2" charset="2"/>
              <a:buChar char="Ø"/>
            </a:pPr>
            <a:r>
              <a:rPr lang="ru-RU" altLang="en-US" dirty="0"/>
              <a:t>Церква «</a:t>
            </a:r>
            <a:r>
              <a:rPr lang="ru-RU" altLang="en-US" dirty="0" err="1"/>
              <a:t>Джерело</a:t>
            </a:r>
            <a:r>
              <a:rPr lang="ru-RU" altLang="en-US" dirty="0"/>
              <a:t>  </a:t>
            </a:r>
            <a:r>
              <a:rPr lang="ru-RU" altLang="en-US" dirty="0" err="1"/>
              <a:t>Життя</a:t>
            </a:r>
            <a:r>
              <a:rPr lang="ru-RU" altLang="en-US" dirty="0"/>
              <a:t> » та </a:t>
            </a:r>
            <a:r>
              <a:rPr lang="ru-RU" altLang="en-US" dirty="0" err="1"/>
              <a:t>її</a:t>
            </a:r>
            <a:r>
              <a:rPr lang="ru-RU" altLang="en-US" dirty="0"/>
              <a:t> </a:t>
            </a:r>
            <a:r>
              <a:rPr lang="ru-RU" altLang="en-US" dirty="0" err="1"/>
              <a:t>служителі</a:t>
            </a:r>
            <a:r>
              <a:rPr lang="ru-RU" altLang="en-US" dirty="0"/>
              <a:t> </a:t>
            </a:r>
            <a:r>
              <a:rPr lang="ru-RU" altLang="en-US" dirty="0" err="1"/>
              <a:t>завітали</a:t>
            </a:r>
            <a:r>
              <a:rPr lang="ru-RU" altLang="en-US" dirty="0"/>
              <a:t>  до </a:t>
            </a:r>
            <a:r>
              <a:rPr lang="ru-RU" altLang="en-US" dirty="0" err="1"/>
              <a:t>дітей</a:t>
            </a:r>
            <a:r>
              <a:rPr lang="ru-RU" altLang="en-US" dirty="0"/>
              <a:t> з  </a:t>
            </a:r>
            <a:r>
              <a:rPr lang="ru-RU" altLang="en-US" dirty="0" err="1"/>
              <a:t>привітаннями</a:t>
            </a:r>
            <a:r>
              <a:rPr lang="ru-RU" altLang="en-US" dirty="0"/>
              <a:t> та </a:t>
            </a:r>
            <a:r>
              <a:rPr lang="ru-RU" altLang="en-US" dirty="0" err="1"/>
              <a:t>солодощами</a:t>
            </a:r>
            <a:r>
              <a:rPr lang="ru-RU" altLang="en-US" dirty="0"/>
              <a:t>☺️ Щиро </a:t>
            </a:r>
            <a:r>
              <a:rPr lang="ru-RU" altLang="en-US" dirty="0" err="1"/>
              <a:t>вражені</a:t>
            </a:r>
            <a:r>
              <a:rPr lang="ru-RU" altLang="en-US" dirty="0"/>
              <a:t> </a:t>
            </a:r>
            <a:r>
              <a:rPr lang="ru-RU" altLang="en-US" dirty="0" err="1"/>
              <a:t>приємним</a:t>
            </a:r>
            <a:r>
              <a:rPr lang="ru-RU" altLang="en-US" dirty="0"/>
              <a:t> </a:t>
            </a:r>
            <a:r>
              <a:rPr lang="ru-RU" altLang="en-US" dirty="0" err="1"/>
              <a:t>знайомством</a:t>
            </a:r>
            <a:r>
              <a:rPr lang="ru-RU" altLang="en-US" dirty="0"/>
              <a:t> та </a:t>
            </a:r>
            <a:r>
              <a:rPr lang="ru-RU" altLang="en-US" dirty="0" err="1"/>
              <a:t>побажаннями</a:t>
            </a:r>
            <a:r>
              <a:rPr lang="ru-RU" altLang="en-US" dirty="0"/>
              <a:t> на </a:t>
            </a:r>
            <a:r>
              <a:rPr lang="ru-RU" altLang="en-US" dirty="0" err="1"/>
              <a:t>Новий</a:t>
            </a:r>
            <a:r>
              <a:rPr lang="ru-RU" altLang="en-US" dirty="0"/>
              <a:t> </a:t>
            </a:r>
            <a:r>
              <a:rPr lang="ru-RU" altLang="en-US" dirty="0" err="1"/>
              <a:t>рік</a:t>
            </a:r>
            <a:r>
              <a:rPr lang="ru-RU" altLang="en-US" dirty="0"/>
              <a:t> 🎄</a:t>
            </a:r>
          </a:p>
        </p:txBody>
      </p:sp>
      <p:pic>
        <p:nvPicPr>
          <p:cNvPr id="56329" name="Рисунок 9">
            <a:extLst>
              <a:ext uri="{FF2B5EF4-FFF2-40B4-BE49-F238E27FC236}">
                <a16:creationId xmlns:a16="http://schemas.microsoft.com/office/drawing/2014/main" id="{A807A2FC-9B85-FC6A-87FC-20A9F105AE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0525" y="2435225"/>
            <a:ext cx="1728788"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TextBox 25">
            <a:extLst>
              <a:ext uri="{FF2B5EF4-FFF2-40B4-BE49-F238E27FC236}">
                <a16:creationId xmlns:a16="http://schemas.microsoft.com/office/drawing/2014/main" id="{DC77F792-1F0E-32E1-1DEE-886027A27E5B}"/>
              </a:ext>
            </a:extLst>
          </p:cNvPr>
          <p:cNvSpPr txBox="1">
            <a:spLocks noChangeArrowheads="1"/>
          </p:cNvSpPr>
          <p:nvPr/>
        </p:nvSpPr>
        <p:spPr bwMode="auto">
          <a:xfrm>
            <a:off x="1042988" y="4422775"/>
            <a:ext cx="45767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a:t>🥳 Діти Комишуваської громади відвідали виставу - інтерактивну казку, організовану ГО «РК ЗАПОРІЖЖЯ- ХОРТИЦЯ». </a:t>
            </a:r>
          </a:p>
          <a:p>
            <a:pPr algn="ctr"/>
            <a:r>
              <a:rPr lang="ru-RU" altLang="en-US"/>
              <a:t>🫶 Захід був </a:t>
            </a:r>
            <a:r>
              <a:rPr lang="uk-UA" altLang="en-US"/>
              <a:t>наповнений</a:t>
            </a:r>
            <a:r>
              <a:rPr lang="ru-RU" altLang="en-US"/>
              <a:t> позитивними емоціями, дитячим сміхом та активними іграми.</a:t>
            </a:r>
          </a:p>
        </p:txBody>
      </p:sp>
      <p:pic>
        <p:nvPicPr>
          <p:cNvPr id="56331" name="Рисунок 12">
            <a:extLst>
              <a:ext uri="{FF2B5EF4-FFF2-40B4-BE49-F238E27FC236}">
                <a16:creationId xmlns:a16="http://schemas.microsoft.com/office/drawing/2014/main" id="{71D33908-D432-4DD2-48ED-20A17AFAD7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625" y="4557713"/>
            <a:ext cx="3300413"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3">
            <a:extLst>
              <a:ext uri="{FF2B5EF4-FFF2-40B4-BE49-F238E27FC236}">
                <a16:creationId xmlns:a16="http://schemas.microsoft.com/office/drawing/2014/main" id="{50839E8D-BF32-DC41-9E35-4351386212BA}"/>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B4EC5C5E-12BF-9D3B-9CB8-80566A1E6E38}"/>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56324" name="Picture 6" descr="E:\Рисунок1-removebg-preview (1).png">
            <a:extLst>
              <a:ext uri="{FF2B5EF4-FFF2-40B4-BE49-F238E27FC236}">
                <a16:creationId xmlns:a16="http://schemas.microsoft.com/office/drawing/2014/main" id="{99D5F969-2CA4-93F1-8572-03B6B19C3C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Штриховая стрелка вправо 4">
            <a:extLst>
              <a:ext uri="{FF2B5EF4-FFF2-40B4-BE49-F238E27FC236}">
                <a16:creationId xmlns:a16="http://schemas.microsoft.com/office/drawing/2014/main" id="{FA6E418E-30FB-FFAF-0470-A012A7FFC9DE}"/>
              </a:ext>
            </a:extLst>
          </p:cNvPr>
          <p:cNvSpPr/>
          <p:nvPr/>
        </p:nvSpPr>
        <p:spPr>
          <a:xfrm>
            <a:off x="7451725" y="0"/>
            <a:ext cx="1493838"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uk-UA" sz="2400" b="1" dirty="0"/>
              <a:t>Діти</a:t>
            </a:r>
            <a:endParaRPr lang="ru-RU" sz="2400" dirty="0"/>
          </a:p>
        </p:txBody>
      </p:sp>
      <p:sp>
        <p:nvSpPr>
          <p:cNvPr id="56328" name="TextBox 21">
            <a:extLst>
              <a:ext uri="{FF2B5EF4-FFF2-40B4-BE49-F238E27FC236}">
                <a16:creationId xmlns:a16="http://schemas.microsoft.com/office/drawing/2014/main" id="{E2B66078-22E6-83AF-6046-DA7F0C96A72F}"/>
              </a:ext>
            </a:extLst>
          </p:cNvPr>
          <p:cNvSpPr txBox="1">
            <a:spLocks noChangeArrowheads="1"/>
          </p:cNvSpPr>
          <p:nvPr/>
        </p:nvSpPr>
        <p:spPr bwMode="auto">
          <a:xfrm>
            <a:off x="1015332" y="117352"/>
            <a:ext cx="538167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ctr">
              <a:buClr>
                <a:srgbClr val="52C265"/>
              </a:buClr>
              <a:buFont typeface="Wingdings" panose="05000000000000000000" pitchFamily="2" charset="2"/>
              <a:buChar char="Ø"/>
            </a:pPr>
            <a:r>
              <a:rPr lang="uk-UA" altLang="en-US" dirty="0"/>
              <a:t>В рамках національного </a:t>
            </a:r>
            <a:r>
              <a:rPr lang="uk-UA" altLang="en-US" dirty="0" err="1"/>
              <a:t>проєкту</a:t>
            </a:r>
            <a:r>
              <a:rPr lang="uk-UA" altLang="en-US" dirty="0"/>
              <a:t> "Пліч-о-пліч: згуртовані громади" Борщагівська сільська рада Київської області з метою облаштування підземного протирадіаційного укриття для повноцінного функціонування закладів освіти громади </a:t>
            </a:r>
            <a:r>
              <a:rPr lang="uk-UA" altLang="en-US" dirty="0" err="1"/>
              <a:t>Комишуваській</a:t>
            </a:r>
            <a:r>
              <a:rPr lang="uk-UA" altLang="en-US" dirty="0"/>
              <a:t> селищній раді Запорізької області,  надали допомогу в сумі 3 млн грн. для закупівлі необхідного обладнання та техніки. На зараз очікуємо відновлення очного навчання.</a:t>
            </a:r>
          </a:p>
        </p:txBody>
      </p:sp>
      <p:pic>
        <p:nvPicPr>
          <p:cNvPr id="6" name="Рисунок 5">
            <a:extLst>
              <a:ext uri="{FF2B5EF4-FFF2-40B4-BE49-F238E27FC236}">
                <a16:creationId xmlns:a16="http://schemas.microsoft.com/office/drawing/2014/main" id="{D668A388-DAD0-417B-9E7F-22BC87D0CBC4}"/>
              </a:ext>
            </a:extLst>
          </p:cNvPr>
          <p:cNvPicPr>
            <a:picLocks noChangeAspect="1"/>
          </p:cNvPicPr>
          <p:nvPr/>
        </p:nvPicPr>
        <p:blipFill>
          <a:blip r:embed="rId3"/>
          <a:stretch>
            <a:fillRect/>
          </a:stretch>
        </p:blipFill>
        <p:spPr>
          <a:xfrm>
            <a:off x="6404784" y="914401"/>
            <a:ext cx="2561801" cy="1921351"/>
          </a:xfrm>
          <a:prstGeom prst="rect">
            <a:avLst/>
          </a:prstGeom>
        </p:spPr>
      </p:pic>
      <p:pic>
        <p:nvPicPr>
          <p:cNvPr id="9" name="Рисунок 8">
            <a:extLst>
              <a:ext uri="{FF2B5EF4-FFF2-40B4-BE49-F238E27FC236}">
                <a16:creationId xmlns:a16="http://schemas.microsoft.com/office/drawing/2014/main" id="{4F45954F-8E42-416A-A018-E860795D1261}"/>
              </a:ext>
            </a:extLst>
          </p:cNvPr>
          <p:cNvPicPr>
            <a:picLocks noChangeAspect="1"/>
          </p:cNvPicPr>
          <p:nvPr/>
        </p:nvPicPr>
        <p:blipFill>
          <a:blip r:embed="rId4"/>
          <a:stretch>
            <a:fillRect/>
          </a:stretch>
        </p:blipFill>
        <p:spPr>
          <a:xfrm>
            <a:off x="5220071" y="3429000"/>
            <a:ext cx="3689641" cy="2767231"/>
          </a:xfrm>
          <a:prstGeom prst="rect">
            <a:avLst/>
          </a:prstGeom>
        </p:spPr>
      </p:pic>
      <p:pic>
        <p:nvPicPr>
          <p:cNvPr id="11" name="Рисунок 10">
            <a:extLst>
              <a:ext uri="{FF2B5EF4-FFF2-40B4-BE49-F238E27FC236}">
                <a16:creationId xmlns:a16="http://schemas.microsoft.com/office/drawing/2014/main" id="{152CFFE1-31F4-44D1-912A-85B36E09A5F2}"/>
              </a:ext>
            </a:extLst>
          </p:cNvPr>
          <p:cNvPicPr>
            <a:picLocks noChangeAspect="1"/>
          </p:cNvPicPr>
          <p:nvPr/>
        </p:nvPicPr>
        <p:blipFill>
          <a:blip r:embed="rId5"/>
          <a:stretch>
            <a:fillRect/>
          </a:stretch>
        </p:blipFill>
        <p:spPr>
          <a:xfrm>
            <a:off x="1331640" y="2963162"/>
            <a:ext cx="3816428" cy="2862321"/>
          </a:xfrm>
          <a:prstGeom prst="rect">
            <a:avLst/>
          </a:prstGeom>
        </p:spPr>
      </p:pic>
    </p:spTree>
    <p:extLst>
      <p:ext uri="{BB962C8B-B14F-4D97-AF65-F5344CB8AC3E}">
        <p14:creationId xmlns:p14="http://schemas.microsoft.com/office/powerpoint/2010/main" val="8983553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3">
            <a:extLst>
              <a:ext uri="{FF2B5EF4-FFF2-40B4-BE49-F238E27FC236}">
                <a16:creationId xmlns:a16="http://schemas.microsoft.com/office/drawing/2014/main" id="{6A0E7AE9-4566-730F-73BA-8381614EE9A2}"/>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699F0AE9-EC18-81FF-1969-C9FFDDE51037}"/>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57348" name="Picture 6" descr="E:\Рисунок1-removebg-preview (1).png">
            <a:extLst>
              <a:ext uri="{FF2B5EF4-FFF2-40B4-BE49-F238E27FC236}">
                <a16:creationId xmlns:a16="http://schemas.microsoft.com/office/drawing/2014/main" id="{103B54A3-5E3D-7F2F-6E39-2AE07393F51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92D34207-5A3D-0EAA-9D3B-B64F1E53B21D}"/>
              </a:ext>
            </a:extLst>
          </p:cNvPr>
          <p:cNvSpPr/>
          <p:nvPr/>
        </p:nvSpPr>
        <p:spPr>
          <a:xfrm>
            <a:off x="1785918" y="1857364"/>
            <a:ext cx="7000924" cy="175432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ru-RU" sz="5400" b="1" cap="all" dirty="0">
                <a:ln w="0">
                  <a:solidFill>
                    <a:srgbClr val="00CC00"/>
                  </a:solidFill>
                </a:ln>
                <a:solidFill>
                  <a:srgbClr val="00CC00"/>
                </a:solidFill>
                <a:effectLst>
                  <a:reflection blurRad="12700" stA="50000" endPos="50000" dist="5000" dir="5400000" sy="-100000" rotWithShape="0"/>
                </a:effectLst>
                <a:cs typeface="Arial" charset="0"/>
              </a:rPr>
              <a:t>Робота в </a:t>
            </a: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галузі</a:t>
            </a:r>
            <a:r>
              <a:rPr lang="ru-RU" sz="5400" b="1" cap="all" dirty="0">
                <a:ln w="0">
                  <a:solidFill>
                    <a:srgbClr val="00CC00"/>
                  </a:solidFill>
                </a:ln>
                <a:solidFill>
                  <a:srgbClr val="00CC00"/>
                </a:solidFill>
                <a:effectLst>
                  <a:reflection blurRad="12700" stA="50000" endPos="50000" dist="5000" dir="5400000" sy="-100000" rotWithShape="0"/>
                </a:effectLst>
                <a:cs typeface="Arial" charset="0"/>
              </a:rPr>
              <a:t> </a:t>
            </a: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медицини</a:t>
            </a:r>
            <a:endParaRPr lang="ru-RU" sz="5400" b="1" cap="all" dirty="0">
              <a:ln w="0">
                <a:solidFill>
                  <a:srgbClr val="00CC00"/>
                </a:solidFill>
              </a:ln>
              <a:solidFill>
                <a:srgbClr val="00CC00"/>
              </a:solidFill>
              <a:effectLst>
                <a:reflection blurRad="12700" stA="50000" endPos="50000" dist="5000" dir="5400000" sy="-100000" rotWithShape="0"/>
              </a:effectLst>
              <a:cs typeface="Arial"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3">
            <a:extLst>
              <a:ext uri="{FF2B5EF4-FFF2-40B4-BE49-F238E27FC236}">
                <a16:creationId xmlns:a16="http://schemas.microsoft.com/office/drawing/2014/main" id="{930435FF-A921-11B5-017C-090FE0693E5F}"/>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8D9821F9-6139-9ADE-639C-953BD36C47A3}"/>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58372" name="Picture 6" descr="E:\Рисунок1-removebg-preview (1).png">
            <a:extLst>
              <a:ext uri="{FF2B5EF4-FFF2-40B4-BE49-F238E27FC236}">
                <a16:creationId xmlns:a16="http://schemas.microsoft.com/office/drawing/2014/main" id="{142BF697-ED2C-8610-AE85-454884976C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Штриховая стрелка вправо 7">
            <a:extLst>
              <a:ext uri="{FF2B5EF4-FFF2-40B4-BE49-F238E27FC236}">
                <a16:creationId xmlns:a16="http://schemas.microsoft.com/office/drawing/2014/main" id="{9C29E303-E09F-9F3B-7413-673AD41EE653}"/>
              </a:ext>
            </a:extLst>
          </p:cNvPr>
          <p:cNvSpPr/>
          <p:nvPr/>
        </p:nvSpPr>
        <p:spPr>
          <a:xfrm>
            <a:off x="6858000" y="0"/>
            <a:ext cx="2286000"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400" b="1" dirty="0"/>
              <a:t>Медицина</a:t>
            </a:r>
            <a:endParaRPr lang="ru-RU" sz="2400" dirty="0"/>
          </a:p>
        </p:txBody>
      </p:sp>
      <p:sp>
        <p:nvSpPr>
          <p:cNvPr id="58374" name="Прямоугольник 8">
            <a:extLst>
              <a:ext uri="{FF2B5EF4-FFF2-40B4-BE49-F238E27FC236}">
                <a16:creationId xmlns:a16="http://schemas.microsoft.com/office/drawing/2014/main" id="{C49D51EB-0EDE-443F-4F3F-81B970B436C1}"/>
              </a:ext>
            </a:extLst>
          </p:cNvPr>
          <p:cNvSpPr>
            <a:spLocks noChangeArrowheads="1"/>
          </p:cNvSpPr>
          <p:nvPr/>
        </p:nvSpPr>
        <p:spPr bwMode="auto">
          <a:xfrm>
            <a:off x="1428750" y="142875"/>
            <a:ext cx="535781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uk-UA" altLang="uk-UA" sz="1500"/>
              <a:t>Кількість укладених декларацій по КНП «ЦПМСД» КСР</a:t>
            </a:r>
            <a:r>
              <a:rPr lang="uk-UA" altLang="uk-UA" sz="1500" b="1"/>
              <a:t>  -</a:t>
            </a:r>
            <a:r>
              <a:rPr lang="uk-UA" altLang="uk-UA" sz="1500" i="1">
                <a:solidFill>
                  <a:srgbClr val="52C265"/>
                </a:solidFill>
              </a:rPr>
              <a:t> </a:t>
            </a:r>
            <a:r>
              <a:rPr lang="uk-UA" altLang="uk-UA" sz="1500" b="1" i="1">
                <a:solidFill>
                  <a:srgbClr val="52C265"/>
                </a:solidFill>
              </a:rPr>
              <a:t>10986</a:t>
            </a:r>
          </a:p>
          <a:p>
            <a:r>
              <a:rPr lang="ru-RU" altLang="uk-UA" sz="1400"/>
              <a:t>Діти 0-14 років – 1405</a:t>
            </a:r>
          </a:p>
          <a:p>
            <a:r>
              <a:rPr lang="ru-RU" altLang="uk-UA" sz="1400"/>
              <a:t>15-17 років – 448</a:t>
            </a:r>
          </a:p>
          <a:p>
            <a:r>
              <a:rPr lang="ru-RU" altLang="uk-UA" sz="1400"/>
              <a:t>0-17 років 1853</a:t>
            </a:r>
          </a:p>
          <a:p>
            <a:r>
              <a:rPr lang="ru-RU" altLang="uk-UA" sz="1400" b="1"/>
              <a:t>Із них Таврійська АЗПСМ</a:t>
            </a:r>
            <a:endParaRPr lang="ru-RU" altLang="uk-UA" sz="1400"/>
          </a:p>
          <a:p>
            <a:r>
              <a:rPr lang="ru-RU" altLang="uk-UA" sz="1400"/>
              <a:t>Всього декларацій 2720</a:t>
            </a:r>
          </a:p>
          <a:p>
            <a:r>
              <a:rPr lang="ru-RU" altLang="uk-UA" sz="1400"/>
              <a:t>Діти 0-14 років – 341</a:t>
            </a:r>
          </a:p>
          <a:p>
            <a:r>
              <a:rPr lang="ru-RU" altLang="uk-UA" sz="1400"/>
              <a:t>15-17 років – 93</a:t>
            </a:r>
          </a:p>
          <a:p>
            <a:r>
              <a:rPr lang="ru-RU" altLang="uk-UA" sz="1400"/>
              <a:t>0-17 років 434</a:t>
            </a:r>
          </a:p>
          <a:p>
            <a:endParaRPr lang="uk-UA" altLang="uk-UA" b="1" i="1">
              <a:solidFill>
                <a:srgbClr val="52C265"/>
              </a:solidFill>
            </a:endParaRPr>
          </a:p>
        </p:txBody>
      </p:sp>
      <p:sp>
        <p:nvSpPr>
          <p:cNvPr id="58375" name="Прямоугольник 10">
            <a:extLst>
              <a:ext uri="{FF2B5EF4-FFF2-40B4-BE49-F238E27FC236}">
                <a16:creationId xmlns:a16="http://schemas.microsoft.com/office/drawing/2014/main" id="{E592410D-E542-C2F2-C02D-5EE005E57524}"/>
              </a:ext>
            </a:extLst>
          </p:cNvPr>
          <p:cNvSpPr>
            <a:spLocks noChangeArrowheads="1"/>
          </p:cNvSpPr>
          <p:nvPr/>
        </p:nvSpPr>
        <p:spPr bwMode="auto">
          <a:xfrm>
            <a:off x="5857875" y="857250"/>
            <a:ext cx="30718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uk-UA" sz="1400"/>
              <a:t>Кількість проведених прийомів по КНП «ЦПМСД» КСР всього </a:t>
            </a:r>
            <a:r>
              <a:rPr lang="ru-RU" altLang="uk-UA" sz="1400" b="1" i="1">
                <a:solidFill>
                  <a:srgbClr val="52C265"/>
                </a:solidFill>
              </a:rPr>
              <a:t>28650</a:t>
            </a:r>
            <a:endParaRPr lang="ru-RU" altLang="uk-UA" sz="1400" i="1">
              <a:solidFill>
                <a:srgbClr val="52C265"/>
              </a:solidFill>
            </a:endParaRPr>
          </a:p>
          <a:p>
            <a:pPr algn="ctr"/>
            <a:r>
              <a:rPr lang="ru-RU" altLang="uk-UA" sz="1400"/>
              <a:t>Із них Таврійська АЗПСМ </a:t>
            </a:r>
            <a:r>
              <a:rPr lang="ru-RU" altLang="uk-UA" sz="1400" b="1" i="1">
                <a:solidFill>
                  <a:srgbClr val="52C265"/>
                </a:solidFill>
              </a:rPr>
              <a:t>4024</a:t>
            </a:r>
            <a:endParaRPr lang="ru-RU" altLang="uk-UA" sz="1400" i="1">
              <a:solidFill>
                <a:srgbClr val="52C265"/>
              </a:solidFill>
            </a:endParaRPr>
          </a:p>
        </p:txBody>
      </p:sp>
      <p:sp>
        <p:nvSpPr>
          <p:cNvPr id="58376" name="AutoShape 4" descr="Askep – Рішення для приватних клінік, ФОП">
            <a:extLst>
              <a:ext uri="{FF2B5EF4-FFF2-40B4-BE49-F238E27FC236}">
                <a16:creationId xmlns:a16="http://schemas.microsoft.com/office/drawing/2014/main" id="{F9D649BF-AAC1-2DC1-2D34-9B5A0ED57BA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58377" name="AutoShape 6" descr="Askep – Рішення для приватних клінік, ФОП">
            <a:extLst>
              <a:ext uri="{FF2B5EF4-FFF2-40B4-BE49-F238E27FC236}">
                <a16:creationId xmlns:a16="http://schemas.microsoft.com/office/drawing/2014/main" id="{45CF2029-5BE4-D21E-BD2C-4A918D961F01}"/>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58378" name="AutoShape 8" descr="Askep – Рішення для приватних клінік, ФОП">
            <a:extLst>
              <a:ext uri="{FF2B5EF4-FFF2-40B4-BE49-F238E27FC236}">
                <a16:creationId xmlns:a16="http://schemas.microsoft.com/office/drawing/2014/main" id="{0F76C3F4-52A0-2224-42C5-AA242F2EA2EA}"/>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pic>
        <p:nvPicPr>
          <p:cNvPr id="58379" name="Picture 10" descr="Askep – Рішення для приватних клінік, ФОП">
            <a:extLst>
              <a:ext uri="{FF2B5EF4-FFF2-40B4-BE49-F238E27FC236}">
                <a16:creationId xmlns:a16="http://schemas.microsoft.com/office/drawing/2014/main" id="{27147570-DBE8-156B-F34C-69B062A3CD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428625"/>
            <a:ext cx="257175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0" name="Прямоугольник 14">
            <a:extLst>
              <a:ext uri="{FF2B5EF4-FFF2-40B4-BE49-F238E27FC236}">
                <a16:creationId xmlns:a16="http://schemas.microsoft.com/office/drawing/2014/main" id="{F72AE86E-7B01-7E6B-FE02-DF59EE7169E1}"/>
              </a:ext>
            </a:extLst>
          </p:cNvPr>
          <p:cNvSpPr>
            <a:spLocks noChangeArrowheads="1"/>
          </p:cNvSpPr>
          <p:nvPr/>
        </p:nvSpPr>
        <p:spPr bwMode="auto">
          <a:xfrm>
            <a:off x="1285875" y="2214563"/>
            <a:ext cx="764381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uk-UA" altLang="uk-UA" sz="1400" b="1">
                <a:solidFill>
                  <a:srgbClr val="52C265"/>
                </a:solidFill>
              </a:rPr>
              <a:t>ФІНАНСУВАННЯ:</a:t>
            </a:r>
            <a:endParaRPr lang="ru-RU" altLang="uk-UA" sz="1400" b="1">
              <a:solidFill>
                <a:srgbClr val="52C265"/>
              </a:solidFill>
            </a:endParaRPr>
          </a:p>
          <a:p>
            <a:r>
              <a:rPr lang="ru-RU" altLang="en-US" sz="1400"/>
              <a:t> У 2025 році,  профінансовано   асигнувань  на суму 11 млн 893 тис 674 грн по загальному фонду,    по спеціальному фонду - 3 млн 339 тис 225 грн.</a:t>
            </a:r>
          </a:p>
          <a:p>
            <a:br>
              <a:rPr lang="ru-RU" altLang="en-US" sz="1400"/>
            </a:br>
            <a:endParaRPr lang="ru-RU" altLang="uk-UA"/>
          </a:p>
        </p:txBody>
      </p:sp>
      <p:graphicFrame>
        <p:nvGraphicFramePr>
          <p:cNvPr id="24" name="Таблица 23">
            <a:extLst>
              <a:ext uri="{FF2B5EF4-FFF2-40B4-BE49-F238E27FC236}">
                <a16:creationId xmlns:a16="http://schemas.microsoft.com/office/drawing/2014/main" id="{0CE7B672-528F-DFE1-44A3-18971918EBD6}"/>
              </a:ext>
            </a:extLst>
          </p:cNvPr>
          <p:cNvGraphicFramePr>
            <a:graphicFrameLocks noGrp="1"/>
          </p:cNvGraphicFramePr>
          <p:nvPr/>
        </p:nvGraphicFramePr>
        <p:xfrm>
          <a:off x="1357313" y="3000375"/>
          <a:ext cx="7643812" cy="3302016"/>
        </p:xfrm>
        <a:graphic>
          <a:graphicData uri="http://schemas.openxmlformats.org/drawingml/2006/table">
            <a:tbl>
              <a:tblPr firstRow="1" bandRow="1">
                <a:tableStyleId>{F5AB1C69-6EDB-4FF4-983F-18BD219EF322}</a:tableStyleId>
              </a:tblPr>
              <a:tblGrid>
                <a:gridCol w="7643812">
                  <a:extLst>
                    <a:ext uri="{9D8B030D-6E8A-4147-A177-3AD203B41FA5}">
                      <a16:colId xmlns:a16="http://schemas.microsoft.com/office/drawing/2014/main" val="20000"/>
                    </a:ext>
                  </a:extLst>
                </a:gridCol>
              </a:tblGrid>
              <a:tr h="640024">
                <a:tc>
                  <a:txBody>
                    <a:bodyPr/>
                    <a:lstStyle/>
                    <a:p>
                      <a:pPr algn="ctr"/>
                      <a:r>
                        <a:rPr lang="ru-RU" sz="1800" b="1" i="0" u="none" strike="noStrike" kern="1200" dirty="0" err="1">
                          <a:solidFill>
                            <a:schemeClr val="tx1"/>
                          </a:solidFill>
                          <a:latin typeface="+mn-lt"/>
                          <a:ea typeface="+mn-ea"/>
                          <a:cs typeface="+mn-cs"/>
                        </a:rPr>
                        <a:t>Видатки</a:t>
                      </a:r>
                      <a:r>
                        <a:rPr lang="ru-RU" sz="1800" b="1" i="0" u="none" strike="noStrike" kern="1200" dirty="0">
                          <a:solidFill>
                            <a:schemeClr val="tx1"/>
                          </a:solidFill>
                          <a:latin typeface="+mn-lt"/>
                          <a:ea typeface="+mn-ea"/>
                          <a:cs typeface="+mn-cs"/>
                        </a:rPr>
                        <a:t> за </a:t>
                      </a:r>
                      <a:r>
                        <a:rPr lang="ru-RU" sz="1800" b="1" i="0" u="none" strike="noStrike" kern="1200" dirty="0" err="1">
                          <a:solidFill>
                            <a:schemeClr val="tx1"/>
                          </a:solidFill>
                          <a:latin typeface="+mn-lt"/>
                          <a:ea typeface="+mn-ea"/>
                          <a:cs typeface="+mn-cs"/>
                        </a:rPr>
                        <a:t>поточний</a:t>
                      </a:r>
                      <a:r>
                        <a:rPr lang="ru-RU" sz="1800" b="1" i="0" u="none" strike="noStrike" kern="1200" dirty="0">
                          <a:solidFill>
                            <a:schemeClr val="tx1"/>
                          </a:solidFill>
                          <a:latin typeface="+mn-lt"/>
                          <a:ea typeface="+mn-ea"/>
                          <a:cs typeface="+mn-cs"/>
                        </a:rPr>
                        <a:t> </a:t>
                      </a:r>
                      <a:r>
                        <a:rPr lang="ru-RU" sz="1800" b="1" i="0" u="none" strike="noStrike" kern="1200" dirty="0" err="1">
                          <a:solidFill>
                            <a:schemeClr val="tx1"/>
                          </a:solidFill>
                          <a:latin typeface="+mn-lt"/>
                          <a:ea typeface="+mn-ea"/>
                          <a:cs typeface="+mn-cs"/>
                        </a:rPr>
                        <a:t>рік</a:t>
                      </a:r>
                      <a:r>
                        <a:rPr lang="ru-RU" sz="1800" b="1" i="0" u="none" strike="noStrike" kern="1200" dirty="0">
                          <a:solidFill>
                            <a:schemeClr val="tx1"/>
                          </a:solidFill>
                          <a:latin typeface="+mn-lt"/>
                          <a:ea typeface="+mn-ea"/>
                          <a:cs typeface="+mn-cs"/>
                        </a:rPr>
                        <a:t>  по </a:t>
                      </a:r>
                      <a:r>
                        <a:rPr lang="ru-RU" sz="1800" b="1" i="0" u="none" strike="noStrike" kern="1200" dirty="0" err="1">
                          <a:solidFill>
                            <a:schemeClr val="tx1"/>
                          </a:solidFill>
                          <a:latin typeface="+mn-lt"/>
                          <a:ea typeface="+mn-ea"/>
                          <a:cs typeface="+mn-cs"/>
                        </a:rPr>
                        <a:t>загальному</a:t>
                      </a:r>
                      <a:r>
                        <a:rPr lang="ru-RU" sz="1800" b="1" i="0" u="none" strike="noStrike" kern="1200" dirty="0">
                          <a:solidFill>
                            <a:schemeClr val="tx1"/>
                          </a:solidFill>
                          <a:latin typeface="+mn-lt"/>
                          <a:ea typeface="+mn-ea"/>
                          <a:cs typeface="+mn-cs"/>
                        </a:rPr>
                        <a:t> фонду </a:t>
                      </a:r>
                      <a:r>
                        <a:rPr lang="ru-RU" sz="1800" b="1" i="0" u="none" strike="noStrike" kern="1200" dirty="0" err="1">
                          <a:solidFill>
                            <a:schemeClr val="tx1"/>
                          </a:solidFill>
                          <a:latin typeface="+mn-lt"/>
                          <a:ea typeface="+mn-ea"/>
                          <a:cs typeface="+mn-cs"/>
                        </a:rPr>
                        <a:t>склали</a:t>
                      </a:r>
                      <a:r>
                        <a:rPr lang="ru-RU" sz="1800" b="0" i="0" u="none" strike="noStrike" kern="1200" dirty="0">
                          <a:solidFill>
                            <a:schemeClr val="tx1"/>
                          </a:solidFill>
                          <a:latin typeface="+mn-lt"/>
                          <a:ea typeface="+mn-ea"/>
                          <a:cs typeface="+mn-cs"/>
                        </a:rPr>
                        <a:t> </a:t>
                      </a:r>
                      <a:r>
                        <a:rPr lang="ru-RU" sz="1800" b="1" i="0" u="none" strike="noStrike" kern="1200" dirty="0">
                          <a:solidFill>
                            <a:schemeClr val="tx1"/>
                          </a:solidFill>
                          <a:latin typeface="+mn-lt"/>
                          <a:ea typeface="+mn-ea"/>
                          <a:cs typeface="+mn-cs"/>
                        </a:rPr>
                        <a:t>  11 </a:t>
                      </a:r>
                      <a:r>
                        <a:rPr lang="ru-RU" sz="1800" b="1" i="0" u="none" strike="noStrike" kern="1200" dirty="0" err="1">
                          <a:solidFill>
                            <a:schemeClr val="tx1"/>
                          </a:solidFill>
                          <a:latin typeface="+mn-lt"/>
                          <a:ea typeface="+mn-ea"/>
                          <a:cs typeface="+mn-cs"/>
                        </a:rPr>
                        <a:t>млн</a:t>
                      </a:r>
                      <a:r>
                        <a:rPr lang="ru-RU" sz="1800" b="1" i="0" u="none" strike="noStrike" kern="1200" dirty="0">
                          <a:solidFill>
                            <a:schemeClr val="tx1"/>
                          </a:solidFill>
                          <a:latin typeface="+mn-lt"/>
                          <a:ea typeface="+mn-ea"/>
                          <a:cs typeface="+mn-cs"/>
                        </a:rPr>
                        <a:t> 690 тис 121 </a:t>
                      </a:r>
                      <a:r>
                        <a:rPr lang="ru-RU" sz="1800" b="1" i="0" u="none" strike="noStrike" kern="1200" dirty="0" err="1">
                          <a:solidFill>
                            <a:schemeClr val="tx1"/>
                          </a:solidFill>
                          <a:latin typeface="+mn-lt"/>
                          <a:ea typeface="+mn-ea"/>
                          <a:cs typeface="+mn-cs"/>
                        </a:rPr>
                        <a:t>грн</a:t>
                      </a:r>
                      <a:r>
                        <a:rPr lang="ru-RU" sz="1800" b="1" i="0" u="none" strike="noStrike" kern="1200" dirty="0">
                          <a:solidFill>
                            <a:schemeClr val="tx1"/>
                          </a:solidFill>
                          <a:latin typeface="+mn-lt"/>
                          <a:ea typeface="+mn-ea"/>
                          <a:cs typeface="+mn-cs"/>
                        </a:rPr>
                        <a:t>, а </a:t>
                      </a:r>
                      <a:r>
                        <a:rPr lang="ru-RU" sz="1800" b="1" i="0" u="none" strike="noStrike" kern="1200" dirty="0" err="1">
                          <a:solidFill>
                            <a:schemeClr val="tx1"/>
                          </a:solidFill>
                          <a:latin typeface="+mn-lt"/>
                          <a:ea typeface="+mn-ea"/>
                          <a:cs typeface="+mn-cs"/>
                        </a:rPr>
                        <a:t>саме</a:t>
                      </a:r>
                      <a:r>
                        <a:rPr lang="ru-RU" sz="1800" b="1" i="0" u="none" strike="noStrike" kern="1200" dirty="0">
                          <a:solidFill>
                            <a:schemeClr val="tx1"/>
                          </a:solidFill>
                          <a:latin typeface="+mn-lt"/>
                          <a:ea typeface="+mn-ea"/>
                          <a:cs typeface="+mn-cs"/>
                        </a:rPr>
                        <a:t>:</a:t>
                      </a:r>
                      <a:endParaRPr lang="uk-UA" sz="1200" noProof="0" dirty="0">
                        <a:solidFill>
                          <a:schemeClr val="tx1"/>
                        </a:solidFill>
                      </a:endParaRPr>
                    </a:p>
                  </a:txBody>
                  <a:tcPr marL="91439" marR="91439" marT="45694" marB="45694">
                    <a:solidFill>
                      <a:srgbClr val="52C265">
                        <a:alpha val="34000"/>
                      </a:srgbClr>
                    </a:solidFill>
                  </a:tcPr>
                </a:tc>
                <a:extLst>
                  <a:ext uri="{0D108BD9-81ED-4DB2-BD59-A6C34878D82A}">
                    <a16:rowId xmlns:a16="http://schemas.microsoft.com/office/drawing/2014/main" val="10000"/>
                  </a:ext>
                </a:extLst>
              </a:tr>
              <a:tr h="274266">
                <a:tc>
                  <a:txBody>
                    <a:bodyPr/>
                    <a:lstStyle/>
                    <a:p>
                      <a:pPr rtl="0"/>
                      <a:r>
                        <a:rPr lang="ru-RU" sz="1200" b="0" i="0" u="none" strike="noStrike" kern="1200">
                          <a:solidFill>
                            <a:schemeClr val="dk1"/>
                          </a:solidFill>
                          <a:latin typeface="+mn-lt"/>
                          <a:ea typeface="+mn-ea"/>
                          <a:cs typeface="+mn-cs"/>
                        </a:rPr>
                        <a:t>Заробітна плата з нарахуваннями – 7 млн 580 тис 197 грн.</a:t>
                      </a:r>
                      <a:endParaRPr lang="uk-UA" sz="1200" b="1" noProof="0" dirty="0"/>
                    </a:p>
                  </a:txBody>
                  <a:tcPr marL="91439" marR="91439" marT="45694" marB="45694">
                    <a:solidFill>
                      <a:srgbClr val="52C265">
                        <a:alpha val="34000"/>
                      </a:srgbClr>
                    </a:solidFill>
                  </a:tcPr>
                </a:tc>
                <a:extLst>
                  <a:ext uri="{0D108BD9-81ED-4DB2-BD59-A6C34878D82A}">
                    <a16:rowId xmlns:a16="http://schemas.microsoft.com/office/drawing/2014/main" val="10001"/>
                  </a:ext>
                </a:extLst>
              </a:tr>
              <a:tr h="274266">
                <a:tc>
                  <a:txBody>
                    <a:bodyPr/>
                    <a:lstStyle/>
                    <a:p>
                      <a:r>
                        <a:rPr lang="ru-RU" sz="1200" b="0" i="0" u="none" strike="noStrike" kern="1200" dirty="0" err="1">
                          <a:solidFill>
                            <a:schemeClr val="dk1"/>
                          </a:solidFill>
                          <a:latin typeface="+mn-lt"/>
                          <a:ea typeface="+mn-ea"/>
                          <a:cs typeface="+mn-cs"/>
                        </a:rPr>
                        <a:t>Лікарські</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засоби</a:t>
                      </a:r>
                      <a:r>
                        <a:rPr lang="ru-RU" sz="1200" b="0" i="0" u="none" strike="noStrike" kern="1200" dirty="0">
                          <a:solidFill>
                            <a:schemeClr val="dk1"/>
                          </a:solidFill>
                          <a:latin typeface="+mn-lt"/>
                          <a:ea typeface="+mn-ea"/>
                          <a:cs typeface="+mn-cs"/>
                        </a:rPr>
                        <a:t> та </a:t>
                      </a:r>
                      <a:r>
                        <a:rPr lang="ru-RU" sz="1200" b="0" i="0" u="none" strike="noStrike" kern="1200" dirty="0" err="1">
                          <a:solidFill>
                            <a:schemeClr val="dk1"/>
                          </a:solidFill>
                          <a:latin typeface="+mn-lt"/>
                          <a:ea typeface="+mn-ea"/>
                          <a:cs typeface="+mn-cs"/>
                        </a:rPr>
                        <a:t>вироби</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медичні</a:t>
                      </a:r>
                      <a:r>
                        <a:rPr lang="ru-RU" sz="1200" b="0" i="0" u="none" strike="noStrike" kern="1200" dirty="0">
                          <a:solidFill>
                            <a:schemeClr val="dk1"/>
                          </a:solidFill>
                          <a:latin typeface="+mn-lt"/>
                          <a:ea typeface="+mn-ea"/>
                          <a:cs typeface="+mn-cs"/>
                        </a:rPr>
                        <a:t> – 52 тис 939 </a:t>
                      </a:r>
                      <a:r>
                        <a:rPr lang="ru-RU" sz="1200" b="0" i="0" u="none" strike="noStrike" kern="1200" dirty="0" err="1">
                          <a:solidFill>
                            <a:schemeClr val="dk1"/>
                          </a:solidFill>
                          <a:latin typeface="+mn-lt"/>
                          <a:ea typeface="+mn-ea"/>
                          <a:cs typeface="+mn-cs"/>
                        </a:rPr>
                        <a:t>грн</a:t>
                      </a:r>
                      <a:endParaRPr lang="uk-UA" sz="1200" noProof="0" dirty="0"/>
                    </a:p>
                  </a:txBody>
                  <a:tcPr marL="91439" marR="91439" marT="45694" marB="45694">
                    <a:solidFill>
                      <a:srgbClr val="52C265">
                        <a:alpha val="34000"/>
                      </a:srgbClr>
                    </a:solidFill>
                  </a:tcPr>
                </a:tc>
                <a:extLst>
                  <a:ext uri="{0D108BD9-81ED-4DB2-BD59-A6C34878D82A}">
                    <a16:rowId xmlns:a16="http://schemas.microsoft.com/office/drawing/2014/main" val="10002"/>
                  </a:ext>
                </a:extLst>
              </a:tr>
              <a:tr h="2798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i="0" u="none" strike="noStrike" kern="1200" dirty="0" err="1">
                          <a:solidFill>
                            <a:schemeClr val="dk1"/>
                          </a:solidFill>
                          <a:latin typeface="+mn-lt"/>
                          <a:ea typeface="+mn-ea"/>
                          <a:cs typeface="+mn-cs"/>
                        </a:rPr>
                        <a:t>Паливно-мастильні</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матеріали</a:t>
                      </a:r>
                      <a:r>
                        <a:rPr lang="ru-RU" sz="1200" b="0" i="0" u="none" strike="noStrike" kern="1200" dirty="0">
                          <a:solidFill>
                            <a:schemeClr val="dk1"/>
                          </a:solidFill>
                          <a:latin typeface="+mn-lt"/>
                          <a:ea typeface="+mn-ea"/>
                          <a:cs typeface="+mn-cs"/>
                        </a:rPr>
                        <a:t> – 396 тис 798 </a:t>
                      </a:r>
                      <a:r>
                        <a:rPr lang="ru-RU" sz="1200" b="0" i="0" u="none" strike="noStrike" kern="1200" dirty="0" err="1">
                          <a:solidFill>
                            <a:schemeClr val="dk1"/>
                          </a:solidFill>
                          <a:latin typeface="+mn-lt"/>
                          <a:ea typeface="+mn-ea"/>
                          <a:cs typeface="+mn-cs"/>
                        </a:rPr>
                        <a:t>грн</a:t>
                      </a:r>
                      <a:r>
                        <a:rPr lang="ru-RU" sz="1200" b="0" i="0" u="none" strike="noStrike" kern="1200" dirty="0">
                          <a:solidFill>
                            <a:schemeClr val="dk1"/>
                          </a:solidFill>
                          <a:latin typeface="+mn-lt"/>
                          <a:ea typeface="+mn-ea"/>
                          <a:cs typeface="+mn-cs"/>
                        </a:rPr>
                        <a:t>.</a:t>
                      </a:r>
                      <a:endParaRPr lang="uk-UA" sz="1200" noProof="0" dirty="0"/>
                    </a:p>
                  </a:txBody>
                  <a:tcPr marL="91439" marR="91439" marT="45694" marB="45694">
                    <a:solidFill>
                      <a:srgbClr val="52C265">
                        <a:alpha val="34000"/>
                      </a:srgbClr>
                    </a:solidFill>
                  </a:tcPr>
                </a:tc>
                <a:extLst>
                  <a:ext uri="{0D108BD9-81ED-4DB2-BD59-A6C34878D82A}">
                    <a16:rowId xmlns:a16="http://schemas.microsoft.com/office/drawing/2014/main" val="10003"/>
                  </a:ext>
                </a:extLst>
              </a:tr>
              <a:tr h="370630">
                <a:tc>
                  <a:txBody>
                    <a:bodyPr/>
                    <a:lstStyle/>
                    <a:p>
                      <a:pPr rtl="0"/>
                      <a:r>
                        <a:rPr lang="ru-RU" sz="1200" b="0" i="0" u="none" strike="noStrike" kern="1200" dirty="0" err="1">
                          <a:solidFill>
                            <a:schemeClr val="dk1"/>
                          </a:solidFill>
                          <a:latin typeface="+mn-lt"/>
                          <a:ea typeface="+mn-ea"/>
                          <a:cs typeface="+mn-cs"/>
                        </a:rPr>
                        <a:t>Запасні</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частини</a:t>
                      </a:r>
                      <a:r>
                        <a:rPr lang="ru-RU" sz="1200" b="0" i="0" u="none" strike="noStrike" kern="1200" dirty="0">
                          <a:solidFill>
                            <a:schemeClr val="dk1"/>
                          </a:solidFill>
                          <a:latin typeface="+mn-lt"/>
                          <a:ea typeface="+mn-ea"/>
                          <a:cs typeface="+mn-cs"/>
                        </a:rPr>
                        <a:t> для </a:t>
                      </a:r>
                      <a:r>
                        <a:rPr lang="ru-RU" sz="1200" b="0" i="0" u="none" strike="noStrike" kern="1200" dirty="0" err="1">
                          <a:solidFill>
                            <a:schemeClr val="dk1"/>
                          </a:solidFill>
                          <a:latin typeface="+mn-lt"/>
                          <a:ea typeface="+mn-ea"/>
                          <a:cs typeface="+mn-cs"/>
                        </a:rPr>
                        <a:t>автотранспортних</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засобів</a:t>
                      </a:r>
                      <a:r>
                        <a:rPr lang="ru-RU" sz="1200" b="0" i="0" u="none" strike="noStrike" kern="1200" dirty="0">
                          <a:solidFill>
                            <a:schemeClr val="dk1"/>
                          </a:solidFill>
                          <a:latin typeface="+mn-lt"/>
                          <a:ea typeface="+mn-ea"/>
                          <a:cs typeface="+mn-cs"/>
                        </a:rPr>
                        <a:t> та </a:t>
                      </a:r>
                      <a:r>
                        <a:rPr lang="ru-RU" sz="1200" b="0" i="0" u="none" strike="noStrike" kern="1200" dirty="0" err="1">
                          <a:solidFill>
                            <a:schemeClr val="dk1"/>
                          </a:solidFill>
                          <a:latin typeface="+mn-lt"/>
                          <a:ea typeface="+mn-ea"/>
                          <a:cs typeface="+mn-cs"/>
                        </a:rPr>
                        <a:t>інші</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матеріали</a:t>
                      </a:r>
                      <a:r>
                        <a:rPr lang="ru-RU" sz="1200" b="0" i="0" u="none" strike="noStrike" kern="1200" dirty="0">
                          <a:solidFill>
                            <a:schemeClr val="dk1"/>
                          </a:solidFill>
                          <a:latin typeface="+mn-lt"/>
                          <a:ea typeface="+mn-ea"/>
                          <a:cs typeface="+mn-cs"/>
                        </a:rPr>
                        <a:t> – 37 тис 800 </a:t>
                      </a:r>
                      <a:r>
                        <a:rPr lang="ru-RU" sz="1200" b="0" i="0" u="none" strike="noStrike" kern="1200" dirty="0" err="1">
                          <a:solidFill>
                            <a:schemeClr val="dk1"/>
                          </a:solidFill>
                          <a:latin typeface="+mn-lt"/>
                          <a:ea typeface="+mn-ea"/>
                          <a:cs typeface="+mn-cs"/>
                        </a:rPr>
                        <a:t>грн</a:t>
                      </a:r>
                      <a:endParaRPr lang="ru-RU" sz="1200" b="0" dirty="0"/>
                    </a:p>
                  </a:txBody>
                  <a:tcPr marL="91439" marR="91439" marT="45694" marB="45694">
                    <a:solidFill>
                      <a:srgbClr val="52C265">
                        <a:alpha val="34000"/>
                      </a:srgbClr>
                    </a:solidFill>
                  </a:tcPr>
                </a:tc>
                <a:extLst>
                  <a:ext uri="{0D108BD9-81ED-4DB2-BD59-A6C34878D82A}">
                    <a16:rowId xmlns:a16="http://schemas.microsoft.com/office/drawing/2014/main" val="10004"/>
                  </a:ext>
                </a:extLst>
              </a:tr>
              <a:tr h="4571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i="0" u="none" strike="noStrike" kern="1200" dirty="0" err="1">
                          <a:solidFill>
                            <a:schemeClr val="dk1"/>
                          </a:solidFill>
                          <a:latin typeface="+mn-lt"/>
                          <a:ea typeface="+mn-ea"/>
                          <a:cs typeface="+mn-cs"/>
                        </a:rPr>
                        <a:t>Послуги</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окрім</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комунальних</a:t>
                      </a:r>
                      <a:r>
                        <a:rPr lang="ru-RU" sz="1200" b="0" i="0" u="none" strike="noStrike" kern="1200" dirty="0">
                          <a:solidFill>
                            <a:schemeClr val="dk1"/>
                          </a:solidFill>
                          <a:latin typeface="+mn-lt"/>
                          <a:ea typeface="+mn-ea"/>
                          <a:cs typeface="+mn-cs"/>
                        </a:rPr>
                        <a:t>,  - </a:t>
                      </a:r>
                      <a:r>
                        <a:rPr lang="ru-RU" sz="1200" b="0" i="0" u="none" strike="noStrike" kern="1200" dirty="0" err="1">
                          <a:solidFill>
                            <a:schemeClr val="dk1"/>
                          </a:solidFill>
                          <a:latin typeface="+mn-lt"/>
                          <a:ea typeface="+mn-ea"/>
                          <a:cs typeface="+mn-cs"/>
                        </a:rPr>
                        <a:t>це</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поточний</a:t>
                      </a:r>
                      <a:r>
                        <a:rPr lang="ru-RU" sz="1200" b="0" i="0" u="none" strike="noStrike" kern="1200" dirty="0">
                          <a:solidFill>
                            <a:schemeClr val="dk1"/>
                          </a:solidFill>
                          <a:latin typeface="+mn-lt"/>
                          <a:ea typeface="+mn-ea"/>
                          <a:cs typeface="+mn-cs"/>
                        </a:rPr>
                        <a:t> ремонт та </a:t>
                      </a:r>
                      <a:r>
                        <a:rPr lang="ru-RU" sz="1200" b="0" i="0" u="none" strike="noStrike" kern="1200" dirty="0" err="1">
                          <a:solidFill>
                            <a:schemeClr val="dk1"/>
                          </a:solidFill>
                          <a:latin typeface="+mn-lt"/>
                          <a:ea typeface="+mn-ea"/>
                          <a:cs typeface="+mn-cs"/>
                        </a:rPr>
                        <a:t>технічне</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обслуговування</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автотранспортних</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засобів</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обладнання</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газових</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котелень</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та</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системи</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очищення</a:t>
                      </a:r>
                      <a:r>
                        <a:rPr lang="ru-RU" sz="1200" b="0" i="0" u="none" strike="noStrike" kern="1200" dirty="0">
                          <a:solidFill>
                            <a:schemeClr val="dk1"/>
                          </a:solidFill>
                          <a:latin typeface="+mn-lt"/>
                          <a:ea typeface="+mn-ea"/>
                          <a:cs typeface="+mn-cs"/>
                        </a:rPr>
                        <a:t> води </a:t>
                      </a:r>
                      <a:r>
                        <a:rPr lang="ru-RU" sz="1200" b="0" i="0" u="none" strike="noStrike" kern="1200" dirty="0" err="1">
                          <a:solidFill>
                            <a:schemeClr val="dk1"/>
                          </a:solidFill>
                          <a:latin typeface="+mn-lt"/>
                          <a:ea typeface="+mn-ea"/>
                          <a:cs typeface="+mn-cs"/>
                        </a:rPr>
                        <a:t>з</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урахуванням</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комплектуючих</a:t>
                      </a:r>
                      <a:r>
                        <a:rPr lang="ru-RU" sz="1200" b="0" i="0" u="none" strike="noStrike" kern="1200" dirty="0">
                          <a:solidFill>
                            <a:schemeClr val="dk1"/>
                          </a:solidFill>
                          <a:latin typeface="+mn-lt"/>
                          <a:ea typeface="+mn-ea"/>
                          <a:cs typeface="+mn-cs"/>
                        </a:rPr>
                        <a:t>   –   466 тис 330 </a:t>
                      </a:r>
                      <a:r>
                        <a:rPr lang="ru-RU" sz="1200" b="0" i="0" u="none" strike="noStrike" kern="1200" dirty="0" err="1">
                          <a:solidFill>
                            <a:schemeClr val="dk1"/>
                          </a:solidFill>
                          <a:latin typeface="+mn-lt"/>
                          <a:ea typeface="+mn-ea"/>
                          <a:cs typeface="+mn-cs"/>
                        </a:rPr>
                        <a:t>грн</a:t>
                      </a:r>
                      <a:r>
                        <a:rPr lang="ru-RU" sz="1200" b="0" i="0" u="none" strike="noStrike" kern="1200" dirty="0">
                          <a:solidFill>
                            <a:schemeClr val="dk1"/>
                          </a:solidFill>
                          <a:latin typeface="+mn-lt"/>
                          <a:ea typeface="+mn-ea"/>
                          <a:cs typeface="+mn-cs"/>
                        </a:rPr>
                        <a:t>  </a:t>
                      </a:r>
                      <a:endParaRPr lang="uk-UA" sz="1200" noProof="0" dirty="0"/>
                    </a:p>
                  </a:txBody>
                  <a:tcPr marL="91439" marR="91439" marT="45694" marB="45694">
                    <a:solidFill>
                      <a:srgbClr val="52C265">
                        <a:alpha val="34000"/>
                      </a:srgbClr>
                    </a:solidFill>
                  </a:tcPr>
                </a:tc>
                <a:extLst>
                  <a:ext uri="{0D108BD9-81ED-4DB2-BD59-A6C34878D82A}">
                    <a16:rowId xmlns:a16="http://schemas.microsoft.com/office/drawing/2014/main" val="10005"/>
                  </a:ext>
                </a:extLst>
              </a:tr>
              <a:tr h="1005782">
                <a:tc>
                  <a:txBody>
                    <a:bodyPr/>
                    <a:lstStyle/>
                    <a:p>
                      <a:pPr rtl="0"/>
                      <a:r>
                        <a:rPr lang="ru-RU" sz="1200" b="0" i="0" u="none" strike="noStrike" kern="1200" dirty="0" err="1">
                          <a:solidFill>
                            <a:schemeClr val="dk1"/>
                          </a:solidFill>
                          <a:latin typeface="+mn-lt"/>
                          <a:ea typeface="+mn-ea"/>
                          <a:cs typeface="+mn-cs"/>
                        </a:rPr>
                        <a:t>Витрати</a:t>
                      </a:r>
                      <a:r>
                        <a:rPr lang="ru-RU" sz="1200" b="0" i="0" u="none" strike="noStrike" kern="1200" dirty="0">
                          <a:solidFill>
                            <a:schemeClr val="dk1"/>
                          </a:solidFill>
                          <a:latin typeface="+mn-lt"/>
                          <a:ea typeface="+mn-ea"/>
                          <a:cs typeface="+mn-cs"/>
                        </a:rPr>
                        <a:t> на </a:t>
                      </a:r>
                      <a:r>
                        <a:rPr lang="ru-RU" sz="1200" b="0" i="0" u="none" strike="noStrike" kern="1200" dirty="0" err="1">
                          <a:solidFill>
                            <a:schemeClr val="dk1"/>
                          </a:solidFill>
                          <a:latin typeface="+mn-lt"/>
                          <a:ea typeface="+mn-ea"/>
                          <a:cs typeface="+mn-cs"/>
                        </a:rPr>
                        <a:t>енергоносії</a:t>
                      </a:r>
                      <a:r>
                        <a:rPr lang="ru-RU" sz="1200" b="0" i="0" u="none" strike="noStrike" kern="1200" dirty="0">
                          <a:solidFill>
                            <a:schemeClr val="dk1"/>
                          </a:solidFill>
                          <a:latin typeface="+mn-lt"/>
                          <a:ea typeface="+mn-ea"/>
                          <a:cs typeface="+mn-cs"/>
                        </a:rPr>
                        <a:t> : </a:t>
                      </a:r>
                      <a:r>
                        <a:rPr lang="ru-RU" sz="1200" b="0" i="0" u="none" strike="noStrike" kern="1200" dirty="0" err="1">
                          <a:solidFill>
                            <a:schemeClr val="dk1"/>
                          </a:solidFill>
                          <a:latin typeface="+mn-lt"/>
                          <a:ea typeface="+mn-ea"/>
                          <a:cs typeface="+mn-cs"/>
                        </a:rPr>
                        <a:t>водопостачання</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електрична</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енергія</a:t>
                      </a:r>
                      <a:r>
                        <a:rPr lang="ru-RU" sz="1200" b="0" i="0" u="none" strike="noStrike" kern="1200" dirty="0">
                          <a:solidFill>
                            <a:schemeClr val="dk1"/>
                          </a:solidFill>
                          <a:latin typeface="+mn-lt"/>
                          <a:ea typeface="+mn-ea"/>
                          <a:cs typeface="+mn-cs"/>
                        </a:rPr>
                        <a:t> та </a:t>
                      </a:r>
                      <a:r>
                        <a:rPr lang="ru-RU" sz="1200" b="0" i="0" u="none" strike="noStrike" kern="1200" dirty="0" err="1">
                          <a:solidFill>
                            <a:schemeClr val="dk1"/>
                          </a:solidFill>
                          <a:latin typeface="+mn-lt"/>
                          <a:ea typeface="+mn-ea"/>
                          <a:cs typeface="+mn-cs"/>
                        </a:rPr>
                        <a:t>природний</a:t>
                      </a:r>
                      <a:r>
                        <a:rPr lang="ru-RU" sz="1200" b="0" i="0" u="none" strike="noStrike" kern="1200" dirty="0">
                          <a:solidFill>
                            <a:schemeClr val="dk1"/>
                          </a:solidFill>
                          <a:latin typeface="+mn-lt"/>
                          <a:ea typeface="+mn-ea"/>
                          <a:cs typeface="+mn-cs"/>
                        </a:rPr>
                        <a:t> газ   - 2 890 457 </a:t>
                      </a:r>
                      <a:r>
                        <a:rPr lang="ru-RU" sz="1200" b="0" i="0" u="none" strike="noStrike" kern="1200" dirty="0" err="1">
                          <a:solidFill>
                            <a:schemeClr val="dk1"/>
                          </a:solidFill>
                          <a:latin typeface="+mn-lt"/>
                          <a:ea typeface="+mn-ea"/>
                          <a:cs typeface="+mn-cs"/>
                        </a:rPr>
                        <a:t>грн</a:t>
                      </a:r>
                      <a:r>
                        <a:rPr lang="ru-RU" sz="1200" b="0" i="0" u="none" strike="noStrike" kern="1200" dirty="0">
                          <a:solidFill>
                            <a:schemeClr val="dk1"/>
                          </a:solidFill>
                          <a:latin typeface="+mn-lt"/>
                          <a:ea typeface="+mn-ea"/>
                          <a:cs typeface="+mn-cs"/>
                        </a:rPr>
                        <a:t> </a:t>
                      </a:r>
                    </a:p>
                    <a:p>
                      <a:pPr rtl="0"/>
                      <a:endParaRPr lang="ru-RU" sz="1200" b="0" dirty="0"/>
                    </a:p>
                    <a:p>
                      <a:pPr rtl="0"/>
                      <a:r>
                        <a:rPr lang="ru-RU" sz="1200" b="0" i="0" u="none" strike="noStrike" kern="1200" dirty="0" err="1">
                          <a:solidFill>
                            <a:schemeClr val="dk1"/>
                          </a:solidFill>
                          <a:latin typeface="+mn-lt"/>
                          <a:ea typeface="+mn-ea"/>
                          <a:cs typeface="+mn-cs"/>
                        </a:rPr>
                        <a:t>Відшкодування</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вартості</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лікарських</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засобів</a:t>
                      </a:r>
                      <a:r>
                        <a:rPr lang="ru-RU" sz="1200" b="0" i="0" u="none" strike="noStrike" kern="1200" dirty="0">
                          <a:solidFill>
                            <a:schemeClr val="dk1"/>
                          </a:solidFill>
                          <a:latin typeface="+mn-lt"/>
                          <a:ea typeface="+mn-ea"/>
                          <a:cs typeface="+mn-cs"/>
                        </a:rPr>
                        <a:t>  на </a:t>
                      </a:r>
                      <a:r>
                        <a:rPr lang="ru-RU" sz="1200" b="0" i="0" u="none" strike="noStrike" kern="1200" dirty="0" err="1">
                          <a:solidFill>
                            <a:schemeClr val="dk1"/>
                          </a:solidFill>
                          <a:latin typeface="+mn-lt"/>
                          <a:ea typeface="+mn-ea"/>
                          <a:cs typeface="+mn-cs"/>
                        </a:rPr>
                        <a:t>підставі</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пільгових</a:t>
                      </a:r>
                      <a:r>
                        <a:rPr lang="ru-RU" sz="1200" b="0" i="0" u="none" strike="noStrike" kern="1200" dirty="0">
                          <a:solidFill>
                            <a:schemeClr val="dk1"/>
                          </a:solidFill>
                          <a:latin typeface="+mn-lt"/>
                          <a:ea typeface="+mn-ea"/>
                          <a:cs typeface="+mn-cs"/>
                        </a:rPr>
                        <a:t> </a:t>
                      </a:r>
                      <a:r>
                        <a:rPr lang="ru-RU" sz="1200" b="0" i="0" u="none" strike="noStrike" kern="1200" dirty="0" err="1">
                          <a:solidFill>
                            <a:schemeClr val="dk1"/>
                          </a:solidFill>
                          <a:latin typeface="+mn-lt"/>
                          <a:ea typeface="+mn-ea"/>
                          <a:cs typeface="+mn-cs"/>
                        </a:rPr>
                        <a:t>рецептів</a:t>
                      </a:r>
                      <a:r>
                        <a:rPr lang="ru-RU" sz="1200" b="0" i="0" u="none" strike="noStrike" kern="1200" dirty="0">
                          <a:solidFill>
                            <a:schemeClr val="dk1"/>
                          </a:solidFill>
                          <a:latin typeface="+mn-lt"/>
                          <a:ea typeface="+mn-ea"/>
                          <a:cs typeface="+mn-cs"/>
                        </a:rPr>
                        <a:t> - 265 тис 600  </a:t>
                      </a:r>
                      <a:r>
                        <a:rPr lang="ru-RU" sz="1200" b="0" i="0" u="none" strike="noStrike" kern="1200" dirty="0" err="1">
                          <a:solidFill>
                            <a:schemeClr val="dk1"/>
                          </a:solidFill>
                          <a:latin typeface="+mn-lt"/>
                          <a:ea typeface="+mn-ea"/>
                          <a:cs typeface="+mn-cs"/>
                        </a:rPr>
                        <a:t>грн</a:t>
                      </a:r>
                      <a:r>
                        <a:rPr lang="ru-RU" sz="1200" b="0" i="0" u="none" strike="noStrike" kern="1200" dirty="0">
                          <a:solidFill>
                            <a:schemeClr val="dk1"/>
                          </a:solidFill>
                          <a:latin typeface="+mn-lt"/>
                          <a:ea typeface="+mn-ea"/>
                          <a:cs typeface="+mn-cs"/>
                        </a:rPr>
                        <a:t>    </a:t>
                      </a:r>
                      <a:endParaRPr lang="ru-RU" sz="1200" b="0" dirty="0"/>
                    </a:p>
                    <a:p>
                      <a:br>
                        <a:rPr lang="ru-RU" sz="1200" dirty="0"/>
                      </a:br>
                      <a:endParaRPr lang="uk-UA" sz="1200" b="1" noProof="0" dirty="0"/>
                    </a:p>
                  </a:txBody>
                  <a:tcPr marL="91439" marR="91439" marT="45694" marB="45694">
                    <a:solidFill>
                      <a:srgbClr val="52C265">
                        <a:alpha val="34000"/>
                      </a:srgb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3">
            <a:extLst>
              <a:ext uri="{FF2B5EF4-FFF2-40B4-BE49-F238E27FC236}">
                <a16:creationId xmlns:a16="http://schemas.microsoft.com/office/drawing/2014/main" id="{D9AF8C3B-D442-A40A-3F26-41B6B2A810A9}"/>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9F79BC03-E35C-F564-0D9F-F5DEEEC52F3F}"/>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59396" name="Picture 6" descr="E:\Рисунок1-removebg-preview (1).png">
            <a:extLst>
              <a:ext uri="{FF2B5EF4-FFF2-40B4-BE49-F238E27FC236}">
                <a16:creationId xmlns:a16="http://schemas.microsoft.com/office/drawing/2014/main" id="{C1A43788-44D9-31CF-45A2-06C7012F1C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Штриховая стрелка вправо 7">
            <a:extLst>
              <a:ext uri="{FF2B5EF4-FFF2-40B4-BE49-F238E27FC236}">
                <a16:creationId xmlns:a16="http://schemas.microsoft.com/office/drawing/2014/main" id="{EF005B4C-6B39-5571-C9CA-35E84F4AF310}"/>
              </a:ext>
            </a:extLst>
          </p:cNvPr>
          <p:cNvSpPr/>
          <p:nvPr/>
        </p:nvSpPr>
        <p:spPr>
          <a:xfrm>
            <a:off x="6858000" y="0"/>
            <a:ext cx="2286000"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400" b="1" dirty="0"/>
              <a:t>Медицина</a:t>
            </a:r>
            <a:endParaRPr lang="ru-RU" sz="2400" dirty="0"/>
          </a:p>
        </p:txBody>
      </p:sp>
      <p:sp>
        <p:nvSpPr>
          <p:cNvPr id="59398" name="AutoShape 4" descr="Askep – Рішення для приватних клінік, ФОП">
            <a:extLst>
              <a:ext uri="{FF2B5EF4-FFF2-40B4-BE49-F238E27FC236}">
                <a16:creationId xmlns:a16="http://schemas.microsoft.com/office/drawing/2014/main" id="{70702EFC-0232-2897-3055-639A52810646}"/>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59399" name="AutoShape 6" descr="Askep – Рішення для приватних клінік, ФОП">
            <a:extLst>
              <a:ext uri="{FF2B5EF4-FFF2-40B4-BE49-F238E27FC236}">
                <a16:creationId xmlns:a16="http://schemas.microsoft.com/office/drawing/2014/main" id="{E8747088-2FF1-223D-3E2D-7E79DB10C9F3}"/>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59400" name="AutoShape 8" descr="Askep – Рішення для приватних клінік, ФОП">
            <a:extLst>
              <a:ext uri="{FF2B5EF4-FFF2-40B4-BE49-F238E27FC236}">
                <a16:creationId xmlns:a16="http://schemas.microsoft.com/office/drawing/2014/main" id="{714C5E10-1613-53FD-401F-C9EDC089B9E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59401" name="Прямоугольник 14">
            <a:extLst>
              <a:ext uri="{FF2B5EF4-FFF2-40B4-BE49-F238E27FC236}">
                <a16:creationId xmlns:a16="http://schemas.microsoft.com/office/drawing/2014/main" id="{B8602D14-F350-15A7-7659-9A9B365AC09C}"/>
              </a:ext>
            </a:extLst>
          </p:cNvPr>
          <p:cNvSpPr>
            <a:spLocks noChangeArrowheads="1"/>
          </p:cNvSpPr>
          <p:nvPr/>
        </p:nvSpPr>
        <p:spPr bwMode="auto">
          <a:xfrm>
            <a:off x="1285875" y="71438"/>
            <a:ext cx="7643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en-US" sz="1600" b="1">
                <a:solidFill>
                  <a:srgbClr val="00CC00"/>
                </a:solidFill>
              </a:rPr>
              <a:t>На території для мешканців   Комишуваської об’єднаної </a:t>
            </a:r>
          </a:p>
          <a:p>
            <a:r>
              <a:rPr lang="ru-RU" altLang="en-US" sz="1600" b="1">
                <a:solidFill>
                  <a:srgbClr val="00CC00"/>
                </a:solidFill>
              </a:rPr>
              <a:t>територіальної  громади діють Програми на 2025 – 2029 роки:</a:t>
            </a:r>
            <a:endParaRPr lang="ru-RU" altLang="uk-UA" sz="1600" b="1">
              <a:solidFill>
                <a:srgbClr val="00CC00"/>
              </a:solidFill>
            </a:endParaRPr>
          </a:p>
        </p:txBody>
      </p:sp>
      <p:sp>
        <p:nvSpPr>
          <p:cNvPr id="59402" name="Прямоугольник 20">
            <a:extLst>
              <a:ext uri="{FF2B5EF4-FFF2-40B4-BE49-F238E27FC236}">
                <a16:creationId xmlns:a16="http://schemas.microsoft.com/office/drawing/2014/main" id="{22DDCDE3-6D2A-C1A1-D0D9-F1675E22172D}"/>
              </a:ext>
            </a:extLst>
          </p:cNvPr>
          <p:cNvSpPr>
            <a:spLocks noChangeArrowheads="1"/>
          </p:cNvSpPr>
          <p:nvPr/>
        </p:nvSpPr>
        <p:spPr bwMode="auto">
          <a:xfrm>
            <a:off x="1258888" y="908050"/>
            <a:ext cx="7705725"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buClr>
                <a:srgbClr val="117E0C"/>
              </a:buClr>
              <a:buFont typeface="Wingdings" panose="05000000000000000000" pitchFamily="2" charset="2"/>
              <a:buChar char="v"/>
            </a:pPr>
            <a:r>
              <a:rPr lang="ru-RU" altLang="en-US" sz="1400"/>
              <a:t> ПРОГРАМА  профілактики вірусних гепатитів та грипу для медичних працівників </a:t>
            </a:r>
          </a:p>
          <a:p>
            <a:pPr algn="just">
              <a:buClr>
                <a:srgbClr val="117E0C"/>
              </a:buClr>
              <a:buFont typeface="Wingdings" panose="05000000000000000000" pitchFamily="2" charset="2"/>
              <a:buChar char="v"/>
            </a:pPr>
            <a:endParaRPr lang="ru-RU" altLang="en-US" sz="1400"/>
          </a:p>
          <a:p>
            <a:pPr algn="just">
              <a:buClr>
                <a:srgbClr val="117E0C"/>
              </a:buClr>
              <a:buFont typeface="Wingdings" panose="05000000000000000000" pitchFamily="2" charset="2"/>
              <a:buChar char="v"/>
            </a:pPr>
            <a:r>
              <a:rPr lang="ru-RU" altLang="en-US" sz="1400"/>
              <a:t> ПРОГРАМА протидії захворювання на туберкульоз</a:t>
            </a:r>
          </a:p>
          <a:p>
            <a:pPr algn="just">
              <a:buClr>
                <a:srgbClr val="117E0C"/>
              </a:buClr>
              <a:buFont typeface="Wingdings" panose="05000000000000000000" pitchFamily="2" charset="2"/>
              <a:buChar char="v"/>
            </a:pPr>
            <a:endParaRPr lang="ru-RU" altLang="en-US" sz="1400"/>
          </a:p>
          <a:p>
            <a:pPr algn="just">
              <a:buClr>
                <a:srgbClr val="117E0C"/>
              </a:buClr>
              <a:buFont typeface="Wingdings" panose="05000000000000000000" pitchFamily="2" charset="2"/>
              <a:buChar char="v"/>
            </a:pPr>
            <a:r>
              <a:rPr lang="ru-RU" altLang="en-US" sz="1400"/>
              <a:t> ПРОГРАМА профілактики ВІЛ-інфекції, догляду та підтримки ВІЛ-інфікованих і хворих на СНІД </a:t>
            </a:r>
          </a:p>
          <a:p>
            <a:pPr algn="just">
              <a:buClr>
                <a:srgbClr val="117E0C"/>
              </a:buClr>
              <a:buFont typeface="Wingdings" panose="05000000000000000000" pitchFamily="2" charset="2"/>
              <a:buChar char="v"/>
            </a:pPr>
            <a:endParaRPr lang="ru-RU" altLang="en-US" sz="1400"/>
          </a:p>
          <a:p>
            <a:pPr algn="just">
              <a:buClr>
                <a:srgbClr val="117E0C"/>
              </a:buClr>
              <a:buFont typeface="Wingdings" panose="05000000000000000000" pitchFamily="2" charset="2"/>
              <a:buChar char="v"/>
            </a:pPr>
            <a:r>
              <a:rPr lang="ru-RU" altLang="en-US" sz="1400"/>
              <a:t> ПРОГРАМА  утримання  та  розвитку  комунального  некомерційного   під-приємства «Центр первинної медико-санітарної допомоги» Комишуваської селищної  ради, використано коштів     -    9 млн  296 тис  130 грн</a:t>
            </a:r>
          </a:p>
          <a:p>
            <a:pPr algn="just">
              <a:buClr>
                <a:srgbClr val="117E0C"/>
              </a:buClr>
            </a:pPr>
            <a:endParaRPr lang="ru-RU" altLang="en-US" sz="1400"/>
          </a:p>
          <a:p>
            <a:pPr algn="just">
              <a:buClr>
                <a:srgbClr val="117E0C"/>
              </a:buClr>
              <a:buFont typeface="Wingdings" panose="05000000000000000000" pitchFamily="2" charset="2"/>
              <a:buChar char="v"/>
            </a:pPr>
            <a:r>
              <a:rPr lang="ru-RU" altLang="en-US" sz="1400"/>
              <a:t> ПРОГРАМА утримання фельдшерських пунктів та пунктів здоров’я комунального некомерційного підприємства «Центр первинної медико-санітарної допомоги»  Використано коштів по Програмі   -  2 млн  228 тис 141 грн</a:t>
            </a:r>
          </a:p>
          <a:p>
            <a:pPr algn="just">
              <a:buClr>
                <a:srgbClr val="117E0C"/>
              </a:buClr>
              <a:buFont typeface="Wingdings" panose="05000000000000000000" pitchFamily="2" charset="2"/>
              <a:buChar char="v"/>
            </a:pPr>
            <a:endParaRPr lang="ru-RU" altLang="en-US" sz="1400"/>
          </a:p>
          <a:p>
            <a:pPr algn="just">
              <a:buClr>
                <a:srgbClr val="117E0C"/>
              </a:buClr>
              <a:buFont typeface="Wingdings" panose="05000000000000000000" pitchFamily="2" charset="2"/>
              <a:buChar char="v"/>
            </a:pPr>
            <a:r>
              <a:rPr lang="ru-RU" altLang="en-US" sz="1400"/>
              <a:t> ПРОГРАМА   боротьби з онкологічними захворюваннями на 2025 – 2029 роки, -  використано коштів на суму 165 тис 850 грн;</a:t>
            </a:r>
          </a:p>
          <a:p>
            <a:pPr algn="just">
              <a:buClr>
                <a:srgbClr val="117E0C"/>
              </a:buClr>
              <a:buFont typeface="Wingdings" panose="05000000000000000000" pitchFamily="2" charset="2"/>
              <a:buChar char="v"/>
            </a:pPr>
            <a:endParaRPr lang="ru-RU" altLang="en-US" sz="1400"/>
          </a:p>
          <a:p>
            <a:pPr algn="just">
              <a:buClr>
                <a:srgbClr val="117E0C"/>
              </a:buClr>
              <a:buFont typeface="Wingdings" panose="05000000000000000000" pitchFamily="2" charset="2"/>
              <a:buChar char="v"/>
            </a:pPr>
            <a:r>
              <a:rPr lang="ru-RU" altLang="en-US" sz="1400"/>
              <a:t>По ПРОГРАМІ  вдосконалення надання медичної допомоги хворим нефрологічного профілю  у  2025 році       всі хворі забезпечені повністю ліками за рахунок централізова-ного  постачання</a:t>
            </a:r>
            <a:br>
              <a:rPr lang="ru-RU" altLang="en-US" sz="1400"/>
            </a:br>
            <a:endParaRPr lang="ru-RU" altLang="en-US" sz="14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3">
            <a:extLst>
              <a:ext uri="{FF2B5EF4-FFF2-40B4-BE49-F238E27FC236}">
                <a16:creationId xmlns:a16="http://schemas.microsoft.com/office/drawing/2014/main" id="{9FE26F71-B2C4-66B2-792A-915906E47AEB}"/>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30C83DB9-F91E-D1C3-FBF6-6AFAB9FF00BC}"/>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60420" name="Picture 6" descr="E:\Рисунок1-removebg-preview (1).png">
            <a:extLst>
              <a:ext uri="{FF2B5EF4-FFF2-40B4-BE49-F238E27FC236}">
                <a16:creationId xmlns:a16="http://schemas.microsoft.com/office/drawing/2014/main" id="{920FBBE8-6653-909C-0F53-75FF532C00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Штриховая стрелка вправо 7">
            <a:extLst>
              <a:ext uri="{FF2B5EF4-FFF2-40B4-BE49-F238E27FC236}">
                <a16:creationId xmlns:a16="http://schemas.microsoft.com/office/drawing/2014/main" id="{E81DE527-F886-ABAB-3054-EE3BB7DACE6E}"/>
              </a:ext>
            </a:extLst>
          </p:cNvPr>
          <p:cNvSpPr/>
          <p:nvPr/>
        </p:nvSpPr>
        <p:spPr>
          <a:xfrm>
            <a:off x="6858000" y="0"/>
            <a:ext cx="2286000"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400" b="1" dirty="0"/>
              <a:t>Медицина</a:t>
            </a:r>
            <a:endParaRPr lang="ru-RU" sz="2400" dirty="0"/>
          </a:p>
        </p:txBody>
      </p:sp>
      <p:sp>
        <p:nvSpPr>
          <p:cNvPr id="60422" name="AutoShape 4" descr="Askep – Рішення для приватних клінік, ФОП">
            <a:extLst>
              <a:ext uri="{FF2B5EF4-FFF2-40B4-BE49-F238E27FC236}">
                <a16:creationId xmlns:a16="http://schemas.microsoft.com/office/drawing/2014/main" id="{D0330B03-8BFF-16DD-AAF6-86DBD5F1FA5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60423" name="AutoShape 6" descr="Askep – Рішення для приватних клінік, ФОП">
            <a:extLst>
              <a:ext uri="{FF2B5EF4-FFF2-40B4-BE49-F238E27FC236}">
                <a16:creationId xmlns:a16="http://schemas.microsoft.com/office/drawing/2014/main" id="{DA889AA7-01DE-C06E-5A2E-53A23F103CCD}"/>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60424" name="AutoShape 8" descr="Askep – Рішення для приватних клінік, ФОП">
            <a:extLst>
              <a:ext uri="{FF2B5EF4-FFF2-40B4-BE49-F238E27FC236}">
                <a16:creationId xmlns:a16="http://schemas.microsoft.com/office/drawing/2014/main" id="{FD9B9436-1E02-62C2-D86C-60342C04543F}"/>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60425" name="Прямоугольник 14">
            <a:extLst>
              <a:ext uri="{FF2B5EF4-FFF2-40B4-BE49-F238E27FC236}">
                <a16:creationId xmlns:a16="http://schemas.microsoft.com/office/drawing/2014/main" id="{D5D75F2E-4F28-959B-63F2-13CC1F6AF3E3}"/>
              </a:ext>
            </a:extLst>
          </p:cNvPr>
          <p:cNvSpPr>
            <a:spLocks noChangeArrowheads="1"/>
          </p:cNvSpPr>
          <p:nvPr/>
        </p:nvSpPr>
        <p:spPr bwMode="auto">
          <a:xfrm>
            <a:off x="1403350" y="188913"/>
            <a:ext cx="52562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en-US" sz="2000" b="1">
                <a:solidFill>
                  <a:srgbClr val="00CC00"/>
                </a:solidFill>
              </a:rPr>
              <a:t>Видатки за 2025 рік  по спеціальному фонду склали   391 тис 922 грн, придбано:</a:t>
            </a:r>
            <a:endParaRPr lang="ru-RU" altLang="uk-UA" sz="2000" b="1">
              <a:solidFill>
                <a:srgbClr val="00CC00"/>
              </a:solidFill>
            </a:endParaRPr>
          </a:p>
        </p:txBody>
      </p:sp>
      <p:sp>
        <p:nvSpPr>
          <p:cNvPr id="60426" name="Прямоугольник 10">
            <a:extLst>
              <a:ext uri="{FF2B5EF4-FFF2-40B4-BE49-F238E27FC236}">
                <a16:creationId xmlns:a16="http://schemas.microsoft.com/office/drawing/2014/main" id="{3C114D82-F4EA-D5CF-B1D3-E4BDA9B704BD}"/>
              </a:ext>
            </a:extLst>
          </p:cNvPr>
          <p:cNvSpPr>
            <a:spLocks noChangeArrowheads="1"/>
          </p:cNvSpPr>
          <p:nvPr/>
        </p:nvSpPr>
        <p:spPr bwMode="auto">
          <a:xfrm>
            <a:off x="1476375" y="1125538"/>
            <a:ext cx="71278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Clr>
                <a:srgbClr val="117E0C"/>
              </a:buClr>
              <a:buFont typeface="Wingdings" panose="05000000000000000000" pitchFamily="2" charset="2"/>
              <a:buChar char="Ø"/>
            </a:pPr>
            <a:r>
              <a:rPr lang="ru-RU" altLang="en-US"/>
              <a:t> Генератор високої частоти стоматологічного обладнання  10 тис 360 грн</a:t>
            </a:r>
          </a:p>
          <a:p>
            <a:pPr>
              <a:buClr>
                <a:srgbClr val="117E0C"/>
              </a:buClr>
              <a:buFont typeface="Wingdings" panose="05000000000000000000" pitchFamily="2" charset="2"/>
              <a:buChar char="Ø"/>
            </a:pPr>
            <a:endParaRPr lang="ru-RU" altLang="en-US"/>
          </a:p>
          <a:p>
            <a:pPr>
              <a:buClr>
                <a:srgbClr val="117E0C"/>
              </a:buClr>
              <a:buFont typeface="Wingdings" panose="05000000000000000000" pitchFamily="2" charset="2"/>
              <a:buChar char="Ø"/>
            </a:pPr>
            <a:r>
              <a:rPr lang="ru-RU" altLang="en-US"/>
              <a:t> Мобільна фотополімерна лампа </a:t>
            </a:r>
            <a:r>
              <a:rPr lang="en-US" altLang="en-US"/>
              <a:t>Beyond Whitening Accelerator Polus  32 </a:t>
            </a:r>
            <a:r>
              <a:rPr lang="ru-RU" altLang="en-US"/>
              <a:t>тис 752 грн</a:t>
            </a:r>
          </a:p>
          <a:p>
            <a:pPr>
              <a:buClr>
                <a:srgbClr val="117E0C"/>
              </a:buClr>
              <a:buFont typeface="Wingdings" panose="05000000000000000000" pitchFamily="2" charset="2"/>
              <a:buChar char="Ø"/>
            </a:pPr>
            <a:endParaRPr lang="ru-RU" altLang="en-US"/>
          </a:p>
          <a:p>
            <a:pPr>
              <a:buClr>
                <a:srgbClr val="117E0C"/>
              </a:buClr>
              <a:buFont typeface="Wingdings" panose="05000000000000000000" pitchFamily="2" charset="2"/>
              <a:buChar char="Ø"/>
            </a:pPr>
            <a:r>
              <a:rPr lang="ru-RU" altLang="en-US"/>
              <a:t> Оптичний модуль </a:t>
            </a:r>
            <a:r>
              <a:rPr lang="en-US" altLang="en-US"/>
              <a:t>Beyond Whitening Accelerator Polus     99 </a:t>
            </a:r>
            <a:r>
              <a:rPr lang="ru-RU" altLang="en-US"/>
              <a:t>тис 999 грн</a:t>
            </a:r>
          </a:p>
          <a:p>
            <a:pPr>
              <a:buClr>
                <a:srgbClr val="117E0C"/>
              </a:buClr>
              <a:buFont typeface="Wingdings" panose="05000000000000000000" pitchFamily="2" charset="2"/>
              <a:buChar char="Ø"/>
            </a:pPr>
            <a:endParaRPr lang="ru-RU" altLang="en-US"/>
          </a:p>
          <a:p>
            <a:pPr>
              <a:buClr>
                <a:srgbClr val="117E0C"/>
              </a:buClr>
              <a:buFont typeface="Wingdings" panose="05000000000000000000" pitchFamily="2" charset="2"/>
              <a:buChar char="Ø"/>
            </a:pPr>
            <a:r>
              <a:rPr lang="ru-RU" altLang="en-US"/>
              <a:t> Основна база/станція     99 тис 999 грн </a:t>
            </a:r>
          </a:p>
          <a:p>
            <a:pPr>
              <a:buClr>
                <a:srgbClr val="117E0C"/>
              </a:buClr>
              <a:buFont typeface="Wingdings" panose="05000000000000000000" pitchFamily="2" charset="2"/>
              <a:buChar char="Ø"/>
            </a:pPr>
            <a:endParaRPr lang="ru-RU" altLang="en-US"/>
          </a:p>
          <a:p>
            <a:pPr>
              <a:buClr>
                <a:srgbClr val="117E0C"/>
              </a:buClr>
              <a:buFont typeface="Wingdings" panose="05000000000000000000" pitchFamily="2" charset="2"/>
              <a:buChar char="Ø"/>
            </a:pPr>
            <a:r>
              <a:rPr lang="ru-RU" altLang="en-US"/>
              <a:t> Виготовлення проектно-кошторисної документації  «Нове будівництво протирадіаційного укриття будівлі КНП «ЦПМСД» КСР за адресою : Запорізька область, Запорізький р-н, смт.Комишуваха, вул.Смирнова, 3     –   159 тис 172 грн.</a:t>
            </a:r>
          </a:p>
          <a:p>
            <a:br>
              <a:rPr lang="ru-RU" altLang="en-US"/>
            </a:br>
            <a:endParaRPr lang="ru-RU"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FC82F5AE-2498-9C7B-28D9-29964EAF7F7C}"/>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E29FDD68-C010-A179-C5D9-35072E16599F}"/>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7172" name="Picture 6" descr="E:\Рисунок1-removebg-preview (1).png">
            <a:extLst>
              <a:ext uri="{FF2B5EF4-FFF2-40B4-BE49-F238E27FC236}">
                <a16:creationId xmlns:a16="http://schemas.microsoft.com/office/drawing/2014/main" id="{A49DF301-0C5E-3453-EF8C-B1FC7D4E54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D5F30DF1-D0DE-57CA-52C6-3509F2095315}"/>
              </a:ext>
            </a:extLst>
          </p:cNvPr>
          <p:cNvSpPr/>
          <p:nvPr/>
        </p:nvSpPr>
        <p:spPr>
          <a:xfrm>
            <a:off x="2071670" y="1071546"/>
            <a:ext cx="6210516" cy="2585323"/>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Фінансова</a:t>
            </a:r>
            <a:r>
              <a:rPr lang="ru-RU" sz="5400" b="1" cap="all" dirty="0">
                <a:ln w="0">
                  <a:solidFill>
                    <a:srgbClr val="00CC00"/>
                  </a:solidFill>
                </a:ln>
                <a:solidFill>
                  <a:srgbClr val="00CC00"/>
                </a:solidFill>
                <a:effectLst>
                  <a:reflection blurRad="12700" stA="50000" endPos="50000" dist="5000" dir="5400000" sy="-100000" rotWithShape="0"/>
                </a:effectLst>
                <a:cs typeface="Arial" charset="0"/>
              </a:rPr>
              <a:t> </a:t>
            </a: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діяльність</a:t>
            </a:r>
            <a:r>
              <a:rPr lang="ru-RU" sz="5400" b="1" cap="all" dirty="0">
                <a:ln w="0">
                  <a:solidFill>
                    <a:srgbClr val="00CC00"/>
                  </a:solidFill>
                </a:ln>
                <a:solidFill>
                  <a:srgbClr val="00CC00"/>
                </a:solidFill>
                <a:effectLst>
                  <a:reflection blurRad="12700" stA="50000" endPos="50000" dist="5000" dir="5400000" sy="-100000" rotWithShape="0"/>
                </a:effectLst>
                <a:cs typeface="Arial" charset="0"/>
              </a:rPr>
              <a:t> </a:t>
            </a: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Громади</a:t>
            </a:r>
            <a:endParaRPr lang="ru-RU" sz="5400" b="1" cap="all" dirty="0">
              <a:ln w="0">
                <a:solidFill>
                  <a:srgbClr val="00CC00"/>
                </a:solidFill>
              </a:ln>
              <a:solidFill>
                <a:srgbClr val="00CC00"/>
              </a:solidFill>
              <a:effectLst>
                <a:reflection blurRad="12700" stA="50000" endPos="50000" dist="5000" dir="5400000" sy="-100000" rotWithShape="0"/>
              </a:effectLst>
              <a:cs typeface="Arial"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3">
            <a:extLst>
              <a:ext uri="{FF2B5EF4-FFF2-40B4-BE49-F238E27FC236}">
                <a16:creationId xmlns:a16="http://schemas.microsoft.com/office/drawing/2014/main" id="{72DF85DE-6965-696F-564F-609F584BC45C}"/>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E736F279-5225-1306-58C5-AEF73A62C63F}"/>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61444" name="Picture 6" descr="E:\Рисунок1-removebg-preview (1).png">
            <a:extLst>
              <a:ext uri="{FF2B5EF4-FFF2-40B4-BE49-F238E27FC236}">
                <a16:creationId xmlns:a16="http://schemas.microsoft.com/office/drawing/2014/main" id="{7C17F498-8C29-E61D-CABE-FBEC7FDE47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Штриховая стрелка вправо 7">
            <a:extLst>
              <a:ext uri="{FF2B5EF4-FFF2-40B4-BE49-F238E27FC236}">
                <a16:creationId xmlns:a16="http://schemas.microsoft.com/office/drawing/2014/main" id="{C72A0703-A7CD-D9DD-B3AF-34D5E80D1329}"/>
              </a:ext>
            </a:extLst>
          </p:cNvPr>
          <p:cNvSpPr/>
          <p:nvPr/>
        </p:nvSpPr>
        <p:spPr>
          <a:xfrm>
            <a:off x="6858000" y="0"/>
            <a:ext cx="2286000"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400" b="1" dirty="0"/>
              <a:t>Медицина</a:t>
            </a:r>
            <a:endParaRPr lang="ru-RU" sz="2400" dirty="0"/>
          </a:p>
        </p:txBody>
      </p:sp>
      <p:sp>
        <p:nvSpPr>
          <p:cNvPr id="61446" name="AutoShape 4" descr="Askep – Рішення для приватних клінік, ФОП">
            <a:extLst>
              <a:ext uri="{FF2B5EF4-FFF2-40B4-BE49-F238E27FC236}">
                <a16:creationId xmlns:a16="http://schemas.microsoft.com/office/drawing/2014/main" id="{8BA052BD-3203-F50E-111C-C35A5E6ABBF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61447" name="AutoShape 6" descr="Askep – Рішення для приватних клінік, ФОП">
            <a:extLst>
              <a:ext uri="{FF2B5EF4-FFF2-40B4-BE49-F238E27FC236}">
                <a16:creationId xmlns:a16="http://schemas.microsoft.com/office/drawing/2014/main" id="{F4FD7A9D-298A-7FC5-46B1-93445D328544}"/>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61448" name="AutoShape 8" descr="Askep – Рішення для приватних клінік, ФОП">
            <a:extLst>
              <a:ext uri="{FF2B5EF4-FFF2-40B4-BE49-F238E27FC236}">
                <a16:creationId xmlns:a16="http://schemas.microsoft.com/office/drawing/2014/main" id="{5293D95B-30FF-874B-5690-D6320F66202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61449" name="Прямоугольник 14">
            <a:extLst>
              <a:ext uri="{FF2B5EF4-FFF2-40B4-BE49-F238E27FC236}">
                <a16:creationId xmlns:a16="http://schemas.microsoft.com/office/drawing/2014/main" id="{21EE2CA4-66EA-AAA4-8E94-4681CF133091}"/>
              </a:ext>
            </a:extLst>
          </p:cNvPr>
          <p:cNvSpPr>
            <a:spLocks noChangeArrowheads="1"/>
          </p:cNvSpPr>
          <p:nvPr/>
        </p:nvSpPr>
        <p:spPr bwMode="auto">
          <a:xfrm>
            <a:off x="1403350" y="188913"/>
            <a:ext cx="52562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en-US" sz="2000" b="1">
                <a:solidFill>
                  <a:srgbClr val="00CC00"/>
                </a:solidFill>
              </a:rPr>
              <a:t>В 2025 році  отримали  благодійної допомоги на суму 1 млн 957 тис 422 грн   від:</a:t>
            </a:r>
            <a:endParaRPr lang="ru-RU" altLang="uk-UA" sz="2000" b="1">
              <a:solidFill>
                <a:srgbClr val="00CC00"/>
              </a:solidFill>
            </a:endParaRPr>
          </a:p>
        </p:txBody>
      </p:sp>
      <p:sp>
        <p:nvSpPr>
          <p:cNvPr id="61450" name="Прямоугольник 10">
            <a:extLst>
              <a:ext uri="{FF2B5EF4-FFF2-40B4-BE49-F238E27FC236}">
                <a16:creationId xmlns:a16="http://schemas.microsoft.com/office/drawing/2014/main" id="{65B776D1-C596-8E0B-7683-3BF108733531}"/>
              </a:ext>
            </a:extLst>
          </p:cNvPr>
          <p:cNvSpPr>
            <a:spLocks noChangeArrowheads="1"/>
          </p:cNvSpPr>
          <p:nvPr/>
        </p:nvSpPr>
        <p:spPr bwMode="auto">
          <a:xfrm>
            <a:off x="1476375" y="1125538"/>
            <a:ext cx="7127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br>
              <a:rPr lang="ru-RU" altLang="en-US"/>
            </a:br>
            <a:endParaRPr lang="ru-RU" altLang="en-US"/>
          </a:p>
        </p:txBody>
      </p:sp>
      <p:sp>
        <p:nvSpPr>
          <p:cNvPr id="61451" name="Прямоугольник 11">
            <a:extLst>
              <a:ext uri="{FF2B5EF4-FFF2-40B4-BE49-F238E27FC236}">
                <a16:creationId xmlns:a16="http://schemas.microsoft.com/office/drawing/2014/main" id="{E7A50EAA-91D3-1280-9902-C26E02A27FBB}"/>
              </a:ext>
            </a:extLst>
          </p:cNvPr>
          <p:cNvSpPr>
            <a:spLocks noChangeArrowheads="1"/>
          </p:cNvSpPr>
          <p:nvPr/>
        </p:nvSpPr>
        <p:spPr bwMode="auto">
          <a:xfrm>
            <a:off x="1412875" y="857250"/>
            <a:ext cx="7343775"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Clr>
                <a:srgbClr val="117E0C"/>
              </a:buClr>
              <a:buFont typeface="Wingdings" panose="05000000000000000000" pitchFamily="2" charset="2"/>
              <a:buChar char="v"/>
            </a:pPr>
            <a:r>
              <a:rPr lang="ru-RU" altLang="en-US" sz="1400" dirty="0"/>
              <a:t> БЛАГОДІЙНОЇ   ОРГАНІЗАЦІЇ    «БЛАГОДІЙНИЙ  ФОНД  «КАРІТАС ЗАПОРІЖЖЯ»</a:t>
            </a:r>
          </a:p>
          <a:p>
            <a:pPr>
              <a:buClr>
                <a:srgbClr val="117E0C"/>
              </a:buClr>
              <a:buFont typeface="Wingdings" panose="05000000000000000000" pitchFamily="2" charset="2"/>
              <a:buChar char="v"/>
            </a:pPr>
            <a:endParaRPr lang="ru-RU" altLang="en-US" sz="1400" dirty="0"/>
          </a:p>
          <a:p>
            <a:pPr>
              <a:buClr>
                <a:srgbClr val="117E0C"/>
              </a:buClr>
              <a:buFont typeface="Wingdings" panose="05000000000000000000" pitchFamily="2" charset="2"/>
              <a:buChar char="v"/>
            </a:pPr>
            <a:r>
              <a:rPr lang="ru-RU" altLang="en-US" sz="1400" dirty="0"/>
              <a:t> ОРГАНІЗАЦІЇ-ДОНОР: </a:t>
            </a:r>
            <a:r>
              <a:rPr lang="ru-RU" altLang="en-US" sz="1400" dirty="0" err="1"/>
              <a:t>Всесвітня</a:t>
            </a:r>
            <a:r>
              <a:rPr lang="ru-RU" altLang="en-US" sz="1400" dirty="0"/>
              <a:t> </a:t>
            </a:r>
            <a:r>
              <a:rPr lang="ru-RU" altLang="en-US" sz="1400" dirty="0" err="1"/>
              <a:t>організація</a:t>
            </a:r>
            <a:r>
              <a:rPr lang="ru-RU" altLang="en-US" sz="1400" dirty="0"/>
              <a:t> </a:t>
            </a:r>
            <a:r>
              <a:rPr lang="ru-RU" altLang="en-US" sz="1400" dirty="0" err="1"/>
              <a:t>охорони</a:t>
            </a:r>
            <a:r>
              <a:rPr lang="ru-RU" altLang="en-US" sz="1400" dirty="0"/>
              <a:t> </a:t>
            </a:r>
            <a:r>
              <a:rPr lang="ru-RU" altLang="en-US" sz="1400" dirty="0" err="1"/>
              <a:t>здоров’я</a:t>
            </a:r>
            <a:endParaRPr lang="ru-RU" altLang="en-US" sz="1400" dirty="0"/>
          </a:p>
          <a:p>
            <a:pPr>
              <a:buClr>
                <a:srgbClr val="117E0C"/>
              </a:buClr>
              <a:buFont typeface="Wingdings" panose="05000000000000000000" pitchFamily="2" charset="2"/>
              <a:buChar char="v"/>
            </a:pPr>
            <a:endParaRPr lang="ru-RU" altLang="en-US" sz="1400" dirty="0"/>
          </a:p>
          <a:p>
            <a:pPr>
              <a:buClr>
                <a:srgbClr val="117E0C"/>
              </a:buClr>
              <a:buFont typeface="Wingdings" panose="05000000000000000000" pitchFamily="2" charset="2"/>
              <a:buChar char="v"/>
            </a:pPr>
            <a:r>
              <a:rPr lang="ru-RU" altLang="en-US" sz="1400" dirty="0"/>
              <a:t> </a:t>
            </a:r>
            <a:r>
              <a:rPr lang="ru-RU" altLang="en-US" sz="1400" dirty="0" err="1"/>
              <a:t>Громадська</a:t>
            </a:r>
            <a:r>
              <a:rPr lang="ru-RU" altLang="en-US" sz="1400" dirty="0"/>
              <a:t> </a:t>
            </a:r>
            <a:r>
              <a:rPr lang="ru-RU" altLang="en-US" sz="1400" dirty="0" err="1"/>
              <a:t>організація</a:t>
            </a:r>
            <a:r>
              <a:rPr lang="ru-RU" altLang="en-US" sz="1400" dirty="0"/>
              <a:t> «СТЕП-ІН </a:t>
            </a:r>
            <a:r>
              <a:rPr lang="ru-RU" altLang="en-US" sz="1400" dirty="0" err="1"/>
              <a:t>Україна</a:t>
            </a:r>
            <a:r>
              <a:rPr lang="ru-RU" altLang="en-US" sz="1400" dirty="0"/>
              <a:t>»</a:t>
            </a:r>
          </a:p>
          <a:p>
            <a:pPr>
              <a:buClr>
                <a:srgbClr val="117E0C"/>
              </a:buClr>
              <a:buFont typeface="Wingdings" panose="05000000000000000000" pitchFamily="2" charset="2"/>
              <a:buChar char="v"/>
            </a:pPr>
            <a:endParaRPr lang="ru-RU" altLang="en-US" sz="1400" dirty="0"/>
          </a:p>
          <a:p>
            <a:pPr>
              <a:buClr>
                <a:srgbClr val="117E0C"/>
              </a:buClr>
              <a:buFont typeface="Wingdings" panose="05000000000000000000" pitchFamily="2" charset="2"/>
              <a:buChar char="v"/>
            </a:pPr>
            <a:r>
              <a:rPr lang="ru-RU" altLang="en-US" sz="1400" dirty="0"/>
              <a:t> ЮНІСЕФ </a:t>
            </a:r>
            <a:r>
              <a:rPr lang="ru-RU" altLang="en-US" sz="1400" dirty="0" err="1"/>
              <a:t>Україна</a:t>
            </a:r>
            <a:endParaRPr lang="ru-RU" altLang="en-US" sz="1400" dirty="0"/>
          </a:p>
          <a:p>
            <a:pPr>
              <a:buClr>
                <a:srgbClr val="117E0C"/>
              </a:buClr>
              <a:buFont typeface="Wingdings" panose="05000000000000000000" pitchFamily="2" charset="2"/>
              <a:buChar char="v"/>
            </a:pPr>
            <a:endParaRPr lang="ru-RU" altLang="en-US" sz="1400" dirty="0"/>
          </a:p>
          <a:p>
            <a:pPr>
              <a:buClr>
                <a:srgbClr val="117E0C"/>
              </a:buClr>
              <a:buFont typeface="Wingdings" panose="05000000000000000000" pitchFamily="2" charset="2"/>
              <a:buChar char="v"/>
            </a:pPr>
            <a:r>
              <a:rPr lang="ru-RU" altLang="en-US" sz="1400" dirty="0"/>
              <a:t> ФІЛІЯ «МЕДІКАЛ ТІМС ІНТЕРНЕШНЛ УКРАЇНА»</a:t>
            </a:r>
          </a:p>
          <a:p>
            <a:pPr>
              <a:buClr>
                <a:srgbClr val="117E0C"/>
              </a:buClr>
              <a:buFont typeface="Wingdings" panose="05000000000000000000" pitchFamily="2" charset="2"/>
              <a:buChar char="v"/>
            </a:pPr>
            <a:endParaRPr lang="ru-RU" altLang="en-US" sz="1400" dirty="0"/>
          </a:p>
          <a:p>
            <a:pPr>
              <a:buClr>
                <a:srgbClr val="117E0C"/>
              </a:buClr>
              <a:buFont typeface="Wingdings" panose="05000000000000000000" pitchFamily="2" charset="2"/>
              <a:buChar char="v"/>
            </a:pPr>
            <a:r>
              <a:rPr lang="ru-RU" altLang="en-US" sz="1400" dirty="0"/>
              <a:t> ЗОО ТОВАРИСТВА ЧЕРВОНОГО ХРЕСТА УКРАЇНИ</a:t>
            </a:r>
          </a:p>
          <a:p>
            <a:pPr>
              <a:buClr>
                <a:srgbClr val="117E0C"/>
              </a:buClr>
              <a:buFont typeface="Wingdings" panose="05000000000000000000" pitchFamily="2" charset="2"/>
              <a:buChar char="v"/>
            </a:pPr>
            <a:endParaRPr lang="ru-RU" altLang="en-US" sz="1400" dirty="0"/>
          </a:p>
          <a:p>
            <a:pPr>
              <a:buClr>
                <a:srgbClr val="117E0C"/>
              </a:buClr>
              <a:buFont typeface="Wingdings" panose="05000000000000000000" pitchFamily="2" charset="2"/>
              <a:buChar char="v"/>
            </a:pPr>
            <a:r>
              <a:rPr lang="ru-RU" altLang="en-US" sz="1400" dirty="0"/>
              <a:t> </a:t>
            </a:r>
            <a:r>
              <a:rPr lang="ru-RU" altLang="en-US" sz="1400" dirty="0" err="1"/>
              <a:t>Громадська</a:t>
            </a:r>
            <a:r>
              <a:rPr lang="ru-RU" altLang="en-US" sz="1400" dirty="0"/>
              <a:t> </a:t>
            </a:r>
            <a:r>
              <a:rPr lang="ru-RU" altLang="en-US" sz="1400" dirty="0" err="1"/>
              <a:t>Організація</a:t>
            </a:r>
            <a:r>
              <a:rPr lang="ru-RU" altLang="en-US" sz="1400" dirty="0"/>
              <a:t> «</a:t>
            </a:r>
            <a:r>
              <a:rPr lang="ru-RU" altLang="en-US" sz="1400" dirty="0" err="1"/>
              <a:t>Україна</a:t>
            </a:r>
            <a:r>
              <a:rPr lang="ru-RU" altLang="en-US" sz="1400" dirty="0"/>
              <a:t> </a:t>
            </a:r>
            <a:r>
              <a:rPr lang="ru-RU" altLang="en-US" sz="1400" dirty="0" err="1"/>
              <a:t>це</a:t>
            </a:r>
            <a:r>
              <a:rPr lang="ru-RU" altLang="en-US" sz="1400" dirty="0"/>
              <a:t> </a:t>
            </a:r>
            <a:r>
              <a:rPr lang="ru-RU" altLang="en-US" sz="1400" dirty="0" err="1"/>
              <a:t>Європа</a:t>
            </a:r>
            <a:r>
              <a:rPr lang="ru-RU" altLang="en-US" sz="1400" dirty="0"/>
              <a:t> </a:t>
            </a:r>
            <a:r>
              <a:rPr lang="ru-RU" altLang="en-US" sz="1400" dirty="0" err="1"/>
              <a:t>Захід</a:t>
            </a:r>
            <a:r>
              <a:rPr lang="ru-RU" altLang="en-US" sz="1400" dirty="0"/>
              <a:t>»</a:t>
            </a:r>
          </a:p>
          <a:p>
            <a:br>
              <a:rPr lang="ru-RU" altLang="en-US" dirty="0"/>
            </a:br>
            <a:endParaRPr lang="ru-RU" altLang="en-US" dirty="0"/>
          </a:p>
        </p:txBody>
      </p:sp>
      <p:sp>
        <p:nvSpPr>
          <p:cNvPr id="13" name="TextBox 12">
            <a:extLst>
              <a:ext uri="{FF2B5EF4-FFF2-40B4-BE49-F238E27FC236}">
                <a16:creationId xmlns:a16="http://schemas.microsoft.com/office/drawing/2014/main" id="{BFC6E9DF-9594-4EB8-B222-C39B1173B015}"/>
              </a:ext>
            </a:extLst>
          </p:cNvPr>
          <p:cNvSpPr txBox="1"/>
          <p:nvPr/>
        </p:nvSpPr>
        <p:spPr>
          <a:xfrm>
            <a:off x="5172083" y="3987354"/>
            <a:ext cx="3679706" cy="2062103"/>
          </a:xfrm>
          <a:prstGeom prst="rect">
            <a:avLst/>
          </a:prstGeom>
          <a:noFill/>
        </p:spPr>
        <p:txBody>
          <a:bodyPr wrap="square">
            <a:spAutoFit/>
          </a:bodyPr>
          <a:lstStyle/>
          <a:p>
            <a:pPr marL="285750" indent="-285750" algn="ctr">
              <a:buClr>
                <a:srgbClr val="52C265"/>
              </a:buClr>
              <a:buFont typeface="Wingdings" panose="05000000000000000000" pitchFamily="2" charset="2"/>
              <a:buChar char="Ø"/>
            </a:pPr>
            <a:r>
              <a:rPr lang="ru-RU" altLang="en-US" sz="1600" dirty="0"/>
              <a:t>В рамках проекту «</a:t>
            </a:r>
            <a:r>
              <a:rPr lang="ru-RU" altLang="en-US" sz="1600" dirty="0" err="1"/>
              <a:t>Мобільні</a:t>
            </a:r>
            <a:r>
              <a:rPr lang="ru-RU" altLang="en-US" sz="1600" dirty="0"/>
              <a:t> </a:t>
            </a:r>
            <a:r>
              <a:rPr lang="ru-RU" altLang="en-US" sz="1600" dirty="0" err="1"/>
              <a:t>клініки</a:t>
            </a:r>
            <a:r>
              <a:rPr lang="ru-RU" altLang="en-US" sz="1600" dirty="0"/>
              <a:t>» </a:t>
            </a:r>
            <a:r>
              <a:rPr lang="ru-RU" altLang="en-US" sz="1600" dirty="0" err="1"/>
              <a:t>від</a:t>
            </a:r>
            <a:r>
              <a:rPr lang="ru-RU" altLang="en-US" sz="1600" dirty="0"/>
              <a:t> МБФ «Альянс </a:t>
            </a:r>
            <a:r>
              <a:rPr lang="ru-RU" altLang="en-US" sz="1600" dirty="0" err="1"/>
              <a:t>громадського</a:t>
            </a:r>
            <a:r>
              <a:rPr lang="ru-RU" altLang="en-US" sz="1600" dirty="0"/>
              <a:t> </a:t>
            </a:r>
            <a:r>
              <a:rPr lang="ru-RU" altLang="en-US" sz="1600" dirty="0" err="1"/>
              <a:t>здоров’я</a:t>
            </a:r>
            <a:r>
              <a:rPr lang="ru-RU" altLang="en-US" sz="1600" dirty="0"/>
              <a:t>» </a:t>
            </a:r>
            <a:r>
              <a:rPr lang="ru-RU" altLang="en-US" sz="1600" dirty="0" err="1"/>
              <a:t>проводилися</a:t>
            </a:r>
            <a:r>
              <a:rPr lang="ru-RU" altLang="en-US" sz="1600" dirty="0"/>
              <a:t> </a:t>
            </a:r>
            <a:r>
              <a:rPr lang="ru-RU" altLang="en-US" sz="1600" dirty="0" err="1"/>
              <a:t>щотижневі</a:t>
            </a:r>
            <a:r>
              <a:rPr lang="ru-RU" altLang="en-US" sz="1600" dirty="0"/>
              <a:t> </a:t>
            </a:r>
            <a:r>
              <a:rPr lang="ru-RU" altLang="en-US" sz="1600" dirty="0" err="1"/>
              <a:t>візити</a:t>
            </a:r>
            <a:r>
              <a:rPr lang="ru-RU" altLang="en-US" sz="1600" dirty="0"/>
              <a:t> </a:t>
            </a:r>
            <a:r>
              <a:rPr lang="ru-RU" altLang="en-US" sz="1600" dirty="0" err="1"/>
              <a:t>Мобільної</a:t>
            </a:r>
            <a:r>
              <a:rPr lang="ru-RU" altLang="en-US" sz="1600" dirty="0"/>
              <a:t> </a:t>
            </a:r>
            <a:r>
              <a:rPr lang="ru-RU" altLang="en-US" sz="1600" dirty="0" err="1"/>
              <a:t>гінекології</a:t>
            </a:r>
            <a:r>
              <a:rPr lang="ru-RU" altLang="en-US" sz="1600" dirty="0"/>
              <a:t> в </a:t>
            </a:r>
            <a:r>
              <a:rPr lang="ru-RU" altLang="en-US" sz="1600" dirty="0" err="1"/>
              <a:t>населенні</a:t>
            </a:r>
            <a:r>
              <a:rPr lang="ru-RU" altLang="en-US" sz="1600" dirty="0"/>
              <a:t> </a:t>
            </a:r>
            <a:r>
              <a:rPr lang="ru-RU" altLang="en-US" sz="1600" dirty="0" err="1"/>
              <a:t>пункти</a:t>
            </a:r>
            <a:r>
              <a:rPr lang="ru-RU" altLang="en-US" sz="1600" dirty="0"/>
              <a:t> Комишуваської </a:t>
            </a:r>
            <a:r>
              <a:rPr lang="ru-RU" altLang="en-US" sz="1600" dirty="0" err="1"/>
              <a:t>громади</a:t>
            </a:r>
            <a:r>
              <a:rPr lang="ru-RU" altLang="en-US" sz="1600" dirty="0"/>
              <a:t> для </a:t>
            </a:r>
            <a:r>
              <a:rPr lang="ru-RU" altLang="en-US" sz="1600" dirty="0" err="1"/>
              <a:t>забезпечення</a:t>
            </a:r>
            <a:r>
              <a:rPr lang="ru-RU" altLang="en-US" sz="1600" dirty="0"/>
              <a:t> доступу </a:t>
            </a:r>
            <a:r>
              <a:rPr lang="ru-RU" altLang="en-US" sz="1600" dirty="0" err="1"/>
              <a:t>жінок</a:t>
            </a:r>
            <a:r>
              <a:rPr lang="ru-RU" altLang="en-US" sz="1600" dirty="0"/>
              <a:t> до </a:t>
            </a:r>
            <a:r>
              <a:rPr lang="ru-RU" altLang="en-US" sz="1600" dirty="0" err="1"/>
              <a:t>послуг</a:t>
            </a:r>
            <a:r>
              <a:rPr lang="ru-RU" altLang="en-US" sz="1600" dirty="0"/>
              <a:t> з репродуктивного та сексуального </a:t>
            </a:r>
            <a:r>
              <a:rPr lang="ru-RU" altLang="en-US" sz="1600" dirty="0" err="1"/>
              <a:t>здоров’я</a:t>
            </a:r>
            <a:r>
              <a:rPr lang="ru-RU" altLang="en-US" sz="1600" dirty="0"/>
              <a:t>. </a:t>
            </a:r>
          </a:p>
        </p:txBody>
      </p:sp>
      <p:pic>
        <p:nvPicPr>
          <p:cNvPr id="14" name="Picture 4" descr="Валківська Первинна - Увага! Виїзні прийоми в рамках проєкту «Мобільні  клініки» від МБФ «Альянс громадського здоров'я» Графік прийомів: 31.10.2025  – АЗПСМ с. ВИСОКОПІЛЛЯ 01.11.2025 – ПЗ с. БЛАГОДАТНЕ, 02.11.2025 – АЗПСМ с.">
            <a:extLst>
              <a:ext uri="{FF2B5EF4-FFF2-40B4-BE49-F238E27FC236}">
                <a16:creationId xmlns:a16="http://schemas.microsoft.com/office/drawing/2014/main" id="{510E279A-6D74-4413-B2C6-ED1BD8FE77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2875" y="3913187"/>
            <a:ext cx="216217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 ЩИРА ПОДЯКА «Мобільним клінікам»! Вчора 03 грудня команда проєкту «Мобільні  клініки» Альянсу громадського здоров'я 🧑‍⚕️👩‍⚕️ знову завітали до нашої  громади! Цього разу безкоштовні медичні послуги отримали жителі сіл Мирове  та Топила">
            <a:extLst>
              <a:ext uri="{FF2B5EF4-FFF2-40B4-BE49-F238E27FC236}">
                <a16:creationId xmlns:a16="http://schemas.microsoft.com/office/drawing/2014/main" id="{BEFCF7F7-9F8D-44B5-94BD-AF3F56CACD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16052"/>
          <a:stretch>
            <a:fillRect/>
          </a:stretch>
        </p:blipFill>
        <p:spPr bwMode="auto">
          <a:xfrm>
            <a:off x="3666294" y="4572636"/>
            <a:ext cx="16065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3">
            <a:extLst>
              <a:ext uri="{FF2B5EF4-FFF2-40B4-BE49-F238E27FC236}">
                <a16:creationId xmlns:a16="http://schemas.microsoft.com/office/drawing/2014/main" id="{36C4BEA7-0249-0A64-EF6E-9956824F47C0}"/>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5836F7F7-0B1A-1162-7A69-A696497D4CBF}"/>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63492" name="Picture 6" descr="E:\Рисунок1-removebg-preview (1).png">
            <a:extLst>
              <a:ext uri="{FF2B5EF4-FFF2-40B4-BE49-F238E27FC236}">
                <a16:creationId xmlns:a16="http://schemas.microsoft.com/office/drawing/2014/main" id="{26C8E583-6DC7-4DC1-A61D-343067855C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B1DCD4DD-4F25-CA3A-892B-8E8AC2F63158}"/>
              </a:ext>
            </a:extLst>
          </p:cNvPr>
          <p:cNvSpPr/>
          <p:nvPr/>
        </p:nvSpPr>
        <p:spPr>
          <a:xfrm>
            <a:off x="1785918" y="1857364"/>
            <a:ext cx="7000924" cy="175432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uk-UA" sz="5400" b="1" cap="all" dirty="0">
                <a:ln w="0">
                  <a:solidFill>
                    <a:srgbClr val="00CC00"/>
                  </a:solidFill>
                </a:ln>
                <a:solidFill>
                  <a:srgbClr val="00CC00"/>
                </a:solidFill>
                <a:effectLst>
                  <a:reflection blurRad="12700" stA="50000" endPos="50000" dist="5000" dir="5400000" sy="-100000" rotWithShape="0"/>
                </a:effectLst>
                <a:cs typeface="Arial" charset="0"/>
              </a:rPr>
              <a:t>Соціальний захист населення</a:t>
            </a:r>
            <a:endParaRPr lang="ru-RU" sz="5400" b="1" cap="all" dirty="0">
              <a:ln w="0">
                <a:solidFill>
                  <a:srgbClr val="00CC00"/>
                </a:solidFill>
              </a:ln>
              <a:solidFill>
                <a:srgbClr val="00CC00"/>
              </a:solidFill>
              <a:effectLst>
                <a:reflection blurRad="12700" stA="50000" endPos="50000" dist="5000" dir="5400000" sy="-100000" rotWithShape="0"/>
              </a:effectLst>
              <a:cs typeface="Arial"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3">
            <a:extLst>
              <a:ext uri="{FF2B5EF4-FFF2-40B4-BE49-F238E27FC236}">
                <a16:creationId xmlns:a16="http://schemas.microsoft.com/office/drawing/2014/main" id="{FC112CBE-0B55-4B1E-702A-56D021B5C7F8}"/>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090A178D-E40C-0626-4D3A-117A8C69C2EE}"/>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65540" name="Picture 6" descr="E:\Рисунок1-removebg-preview (1).png">
            <a:extLst>
              <a:ext uri="{FF2B5EF4-FFF2-40B4-BE49-F238E27FC236}">
                <a16:creationId xmlns:a16="http://schemas.microsoft.com/office/drawing/2014/main" id="{488A01EE-E3D6-212B-443C-1E82A6B8F7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Штриховая стрелка вправо 7">
            <a:extLst>
              <a:ext uri="{FF2B5EF4-FFF2-40B4-BE49-F238E27FC236}">
                <a16:creationId xmlns:a16="http://schemas.microsoft.com/office/drawing/2014/main" id="{D35CD35C-251B-19D5-B2F4-8FAE4B0D78C7}"/>
              </a:ext>
            </a:extLst>
          </p:cNvPr>
          <p:cNvSpPr/>
          <p:nvPr/>
        </p:nvSpPr>
        <p:spPr>
          <a:xfrm>
            <a:off x="5857875" y="0"/>
            <a:ext cx="3286125"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uk-UA" sz="2400" b="1" dirty="0"/>
              <a:t>Соціальний захист</a:t>
            </a:r>
            <a:endParaRPr lang="ru-RU" sz="2400" dirty="0"/>
          </a:p>
        </p:txBody>
      </p:sp>
      <p:sp>
        <p:nvSpPr>
          <p:cNvPr id="65542" name="AutoShape 4" descr="Askep – Рішення для приватних клінік, ФОП">
            <a:extLst>
              <a:ext uri="{FF2B5EF4-FFF2-40B4-BE49-F238E27FC236}">
                <a16:creationId xmlns:a16="http://schemas.microsoft.com/office/drawing/2014/main" id="{9A88B72B-45CB-9603-4F8C-23356EC5DF86}"/>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65543" name="AutoShape 6" descr="Askep – Рішення для приватних клінік, ФОП">
            <a:extLst>
              <a:ext uri="{FF2B5EF4-FFF2-40B4-BE49-F238E27FC236}">
                <a16:creationId xmlns:a16="http://schemas.microsoft.com/office/drawing/2014/main" id="{B637A0FD-1E91-4A3A-C58A-9FF219F9CB6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65544" name="AutoShape 8" descr="Askep – Рішення для приватних клінік, ФОП">
            <a:extLst>
              <a:ext uri="{FF2B5EF4-FFF2-40B4-BE49-F238E27FC236}">
                <a16:creationId xmlns:a16="http://schemas.microsoft.com/office/drawing/2014/main" id="{79FC5710-D04E-33B3-DC71-EADB792B0683}"/>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65545" name="TextBox 14">
            <a:extLst>
              <a:ext uri="{FF2B5EF4-FFF2-40B4-BE49-F238E27FC236}">
                <a16:creationId xmlns:a16="http://schemas.microsoft.com/office/drawing/2014/main" id="{6200A383-9A28-496A-42C5-A23B30475FF5}"/>
              </a:ext>
            </a:extLst>
          </p:cNvPr>
          <p:cNvSpPr txBox="1">
            <a:spLocks noChangeArrowheads="1"/>
          </p:cNvSpPr>
          <p:nvPr/>
        </p:nvSpPr>
        <p:spPr bwMode="auto">
          <a:xfrm>
            <a:off x="1190625" y="87313"/>
            <a:ext cx="4667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uk-UA" altLang="en-US" sz="1600" b="1">
                <a:latin typeface="Times New Roman" panose="02020603050405020304" pitchFamily="18" charset="0"/>
              </a:rPr>
              <a:t>«КОМПЛЕКСНА ПРОГРАМА соціального захисту населення Комишуваської селищної територіальної громади на 2025–2027роки»</a:t>
            </a:r>
            <a:endParaRPr lang="ru-RU" altLang="en-US" sz="1600" b="1"/>
          </a:p>
        </p:txBody>
      </p:sp>
      <p:sp>
        <p:nvSpPr>
          <p:cNvPr id="65546" name="TextBox 17">
            <a:extLst>
              <a:ext uri="{FF2B5EF4-FFF2-40B4-BE49-F238E27FC236}">
                <a16:creationId xmlns:a16="http://schemas.microsoft.com/office/drawing/2014/main" id="{AC316F70-64AF-2582-EA24-5A01E1331632}"/>
              </a:ext>
            </a:extLst>
          </p:cNvPr>
          <p:cNvSpPr txBox="1">
            <a:spLocks noChangeArrowheads="1"/>
          </p:cNvSpPr>
          <p:nvPr/>
        </p:nvSpPr>
        <p:spPr bwMode="auto">
          <a:xfrm>
            <a:off x="1619250" y="890588"/>
            <a:ext cx="720090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uk-UA" altLang="en-US" sz="1400">
                <a:solidFill>
                  <a:srgbClr val="000000"/>
                </a:solidFill>
                <a:latin typeface="Times New Roman" panose="02020603050405020304" pitchFamily="18" charset="0"/>
              </a:rPr>
              <a:t>надання підтримки жителів Комишуваської селищної ради, призваних на військову службу під час мобілізації до лав Збройних сил України та інших військових формувань, військовослужбовців, що проходять військову службу для захисту України від збройної агресії російської федерації, учасників ООС, згідно заходу до цієї програми до відділу надійшло </a:t>
            </a:r>
            <a:r>
              <a:rPr lang="uk-UA" altLang="en-US" sz="2000" b="1">
                <a:solidFill>
                  <a:srgbClr val="117E0C"/>
                </a:solidFill>
                <a:latin typeface="Times New Roman" panose="02020603050405020304" pitchFamily="18" charset="0"/>
              </a:rPr>
              <a:t>141 заява </a:t>
            </a:r>
            <a:r>
              <a:rPr lang="uk-UA" altLang="en-US" sz="1400">
                <a:solidFill>
                  <a:srgbClr val="000000"/>
                </a:solidFill>
                <a:latin typeface="Times New Roman" panose="02020603050405020304" pitchFamily="18" charset="0"/>
              </a:rPr>
              <a:t>на отримання допомоги військовослужбовців призваних на військову службу з 19.01.2024 року, 141 захисник або члени їх родини отримали одноразову фінансову допомогу в розмірі 30000грн, та за рік ця сума становить </a:t>
            </a:r>
            <a:r>
              <a:rPr lang="uk-UA" altLang="en-US" sz="2000" b="1">
                <a:solidFill>
                  <a:srgbClr val="117E0C"/>
                </a:solidFill>
                <a:latin typeface="Times New Roman" panose="02020603050405020304" pitchFamily="18" charset="0"/>
              </a:rPr>
              <a:t>4 230 000 грн.</a:t>
            </a:r>
            <a:endParaRPr lang="ru-RU" altLang="en-US" sz="2000" b="1">
              <a:solidFill>
                <a:srgbClr val="117E0C"/>
              </a:solidFill>
            </a:endParaRPr>
          </a:p>
        </p:txBody>
      </p:sp>
      <p:sp>
        <p:nvSpPr>
          <p:cNvPr id="6" name="Стрелка: вправо 5">
            <a:extLst>
              <a:ext uri="{FF2B5EF4-FFF2-40B4-BE49-F238E27FC236}">
                <a16:creationId xmlns:a16="http://schemas.microsoft.com/office/drawing/2014/main" id="{3417F8E3-07ED-E94D-B993-9B42B2A9767F}"/>
              </a:ext>
            </a:extLst>
          </p:cNvPr>
          <p:cNvSpPr/>
          <p:nvPr/>
        </p:nvSpPr>
        <p:spPr>
          <a:xfrm>
            <a:off x="1266825" y="1390650"/>
            <a:ext cx="288925" cy="27146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x-none"/>
          </a:p>
        </p:txBody>
      </p:sp>
      <p:sp>
        <p:nvSpPr>
          <p:cNvPr id="20" name="Стрелка: вправо 19">
            <a:extLst>
              <a:ext uri="{FF2B5EF4-FFF2-40B4-BE49-F238E27FC236}">
                <a16:creationId xmlns:a16="http://schemas.microsoft.com/office/drawing/2014/main" id="{6A0727DC-22B1-91AA-1789-1CEC768516D9}"/>
              </a:ext>
            </a:extLst>
          </p:cNvPr>
          <p:cNvSpPr/>
          <p:nvPr/>
        </p:nvSpPr>
        <p:spPr>
          <a:xfrm>
            <a:off x="1268413" y="2990850"/>
            <a:ext cx="287337" cy="27146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x-none"/>
          </a:p>
        </p:txBody>
      </p:sp>
      <p:sp>
        <p:nvSpPr>
          <p:cNvPr id="65549" name="TextBox 21">
            <a:extLst>
              <a:ext uri="{FF2B5EF4-FFF2-40B4-BE49-F238E27FC236}">
                <a16:creationId xmlns:a16="http://schemas.microsoft.com/office/drawing/2014/main" id="{EE7E375B-E88B-6B30-55B3-73801FBFEA48}"/>
              </a:ext>
            </a:extLst>
          </p:cNvPr>
          <p:cNvSpPr txBox="1">
            <a:spLocks noChangeArrowheads="1"/>
          </p:cNvSpPr>
          <p:nvPr/>
        </p:nvSpPr>
        <p:spPr bwMode="auto">
          <a:xfrm>
            <a:off x="1609725" y="2843213"/>
            <a:ext cx="720090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en-US" sz="1400">
                <a:solidFill>
                  <a:srgbClr val="000000"/>
                </a:solidFill>
                <a:latin typeface="Times New Roman" panose="02020603050405020304" pitchFamily="18" charset="0"/>
              </a:rPr>
              <a:t>надання матеріальної допомоги для часткової компенсації витрат, пов’язаних з похованням осіб, які не досягли пенсійного віку на момент смерті, не працювали, не перебували на службі, не зареєстровані у центрі зайнятості як безробітні згідно цього заходу за 2025 рік було прийнято </a:t>
            </a:r>
            <a:r>
              <a:rPr lang="ru-RU" altLang="en-US" sz="2000" b="1">
                <a:solidFill>
                  <a:srgbClr val="117E0C"/>
                </a:solidFill>
                <a:latin typeface="Times New Roman" panose="02020603050405020304" pitchFamily="18" charset="0"/>
              </a:rPr>
              <a:t>17 заяви </a:t>
            </a:r>
            <a:r>
              <a:rPr lang="ru-RU" altLang="en-US" sz="1400">
                <a:solidFill>
                  <a:srgbClr val="000000"/>
                </a:solidFill>
                <a:latin typeface="Times New Roman" panose="02020603050405020304" pitchFamily="18" charset="0"/>
              </a:rPr>
              <a:t>від жителів нашої громади, та отримано одноразову матеріальну допомогу в розмірі 3000грн та за рік ця сума становить </a:t>
            </a:r>
            <a:r>
              <a:rPr lang="ru-RU" altLang="en-US" sz="2000" b="1">
                <a:solidFill>
                  <a:srgbClr val="117E0C"/>
                </a:solidFill>
                <a:latin typeface="Times New Roman" panose="02020603050405020304" pitchFamily="18" charset="0"/>
              </a:rPr>
              <a:t>51 000грн</a:t>
            </a:r>
            <a:endParaRPr lang="ru-RU" altLang="en-US" sz="2000" b="1">
              <a:solidFill>
                <a:srgbClr val="117E0C"/>
              </a:solidFill>
            </a:endParaRPr>
          </a:p>
        </p:txBody>
      </p:sp>
      <p:sp>
        <p:nvSpPr>
          <p:cNvPr id="23" name="Стрелка: вправо 22">
            <a:extLst>
              <a:ext uri="{FF2B5EF4-FFF2-40B4-BE49-F238E27FC236}">
                <a16:creationId xmlns:a16="http://schemas.microsoft.com/office/drawing/2014/main" id="{E87C98B9-D902-00A1-A317-A38CFE42D051}"/>
              </a:ext>
            </a:extLst>
          </p:cNvPr>
          <p:cNvSpPr/>
          <p:nvPr/>
        </p:nvSpPr>
        <p:spPr>
          <a:xfrm>
            <a:off x="1306513" y="4432300"/>
            <a:ext cx="287337" cy="27146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x-none"/>
          </a:p>
        </p:txBody>
      </p:sp>
      <p:sp>
        <p:nvSpPr>
          <p:cNvPr id="65551" name="TextBox 24">
            <a:extLst>
              <a:ext uri="{FF2B5EF4-FFF2-40B4-BE49-F238E27FC236}">
                <a16:creationId xmlns:a16="http://schemas.microsoft.com/office/drawing/2014/main" id="{41A9280F-C222-0989-CAEC-870B760257D8}"/>
              </a:ext>
            </a:extLst>
          </p:cNvPr>
          <p:cNvSpPr txBox="1">
            <a:spLocks noChangeArrowheads="1"/>
          </p:cNvSpPr>
          <p:nvPr/>
        </p:nvSpPr>
        <p:spPr bwMode="auto">
          <a:xfrm>
            <a:off x="1624013" y="4260850"/>
            <a:ext cx="711676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uk-UA" altLang="en-US" sz="1400">
                <a:solidFill>
                  <a:srgbClr val="000000"/>
                </a:solidFill>
                <a:latin typeface="Times New Roman" panose="02020603050405020304" pitchFamily="18" charset="0"/>
              </a:rPr>
              <a:t>захід: відшкодування вартості проїзду особам, які отримують програмний гемодіаліз крові, отримують </a:t>
            </a:r>
            <a:r>
              <a:rPr lang="uk-UA" altLang="en-US" sz="2000" b="1">
                <a:solidFill>
                  <a:srgbClr val="117E0C"/>
                </a:solidFill>
                <a:latin typeface="Times New Roman" panose="02020603050405020304" pitchFamily="18" charset="0"/>
              </a:rPr>
              <a:t>5 жителів </a:t>
            </a:r>
            <a:r>
              <a:rPr lang="uk-UA" altLang="en-US" sz="1400">
                <a:solidFill>
                  <a:srgbClr val="000000"/>
                </a:solidFill>
                <a:latin typeface="Times New Roman" panose="02020603050405020304" pitchFamily="18" charset="0"/>
              </a:rPr>
              <a:t>громади на загальну суму  </a:t>
            </a:r>
            <a:r>
              <a:rPr lang="uk-UA" altLang="en-US" sz="2000" b="1">
                <a:solidFill>
                  <a:srgbClr val="117E0C"/>
                </a:solidFill>
                <a:latin typeface="Times New Roman" panose="02020603050405020304" pitchFamily="18" charset="0"/>
              </a:rPr>
              <a:t>1321,600 грн.</a:t>
            </a:r>
            <a:endParaRPr lang="uk-UA" altLang="en-US" sz="2000" b="1">
              <a:solidFill>
                <a:srgbClr val="117E0C"/>
              </a:solidFill>
            </a:endParaRPr>
          </a:p>
        </p:txBody>
      </p:sp>
      <p:sp>
        <p:nvSpPr>
          <p:cNvPr id="65552" name="TextBox 26">
            <a:extLst>
              <a:ext uri="{FF2B5EF4-FFF2-40B4-BE49-F238E27FC236}">
                <a16:creationId xmlns:a16="http://schemas.microsoft.com/office/drawing/2014/main" id="{8AB4ABD1-6B84-BE06-5E42-BE34E5A4AF88}"/>
              </a:ext>
            </a:extLst>
          </p:cNvPr>
          <p:cNvSpPr txBox="1">
            <a:spLocks noChangeArrowheads="1"/>
          </p:cNvSpPr>
          <p:nvPr/>
        </p:nvSpPr>
        <p:spPr bwMode="auto">
          <a:xfrm>
            <a:off x="1639888" y="4986338"/>
            <a:ext cx="73310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en-US" sz="1400">
                <a:solidFill>
                  <a:srgbClr val="000000"/>
                </a:solidFill>
                <a:latin typeface="Times New Roman" panose="02020603050405020304" pitchFamily="18" charset="0"/>
              </a:rPr>
              <a:t>захід: надання одноразової матеріальної  допомоги онкохворим, які потребують оперативного втручання  розмірі 10,0 тис. грн., надійшло </a:t>
            </a:r>
            <a:r>
              <a:rPr lang="ru-RU" altLang="en-US" sz="2000" b="1">
                <a:solidFill>
                  <a:srgbClr val="117E0C"/>
                </a:solidFill>
                <a:latin typeface="Times New Roman" panose="02020603050405020304" pitchFamily="18" charset="0"/>
              </a:rPr>
              <a:t>7 звернень</a:t>
            </a:r>
            <a:r>
              <a:rPr lang="ru-RU" altLang="en-US" sz="1400">
                <a:solidFill>
                  <a:srgbClr val="000000"/>
                </a:solidFill>
                <a:latin typeface="Times New Roman" panose="02020603050405020304" pitchFamily="18" charset="0"/>
              </a:rPr>
              <a:t>, допомогу отримало 7 на загальну суму  </a:t>
            </a:r>
            <a:r>
              <a:rPr lang="ru-RU" altLang="en-US" sz="2000" b="1">
                <a:solidFill>
                  <a:srgbClr val="117E0C"/>
                </a:solidFill>
                <a:latin typeface="Times New Roman" panose="02020603050405020304" pitchFamily="18" charset="0"/>
              </a:rPr>
              <a:t>70000грн.</a:t>
            </a:r>
            <a:endParaRPr lang="ru-RU" altLang="en-US" sz="2000" b="1">
              <a:solidFill>
                <a:srgbClr val="117E0C"/>
              </a:solidFill>
            </a:endParaRPr>
          </a:p>
        </p:txBody>
      </p:sp>
      <p:sp>
        <p:nvSpPr>
          <p:cNvPr id="28" name="Стрелка: вправо 27">
            <a:extLst>
              <a:ext uri="{FF2B5EF4-FFF2-40B4-BE49-F238E27FC236}">
                <a16:creationId xmlns:a16="http://schemas.microsoft.com/office/drawing/2014/main" id="{5250A5AC-3C83-8E10-4EBB-BA0DCB084F7B}"/>
              </a:ext>
            </a:extLst>
          </p:cNvPr>
          <p:cNvSpPr/>
          <p:nvPr/>
        </p:nvSpPr>
        <p:spPr>
          <a:xfrm>
            <a:off x="1266825" y="5311775"/>
            <a:ext cx="288925" cy="27146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x-none"/>
          </a:p>
        </p:txBody>
      </p:sp>
      <p:sp>
        <p:nvSpPr>
          <p:cNvPr id="3" name="Свиток: горизонтальный 2">
            <a:extLst>
              <a:ext uri="{FF2B5EF4-FFF2-40B4-BE49-F238E27FC236}">
                <a16:creationId xmlns:a16="http://schemas.microsoft.com/office/drawing/2014/main" id="{59C6BFEC-881B-453B-8429-AF967BEE2968}"/>
              </a:ext>
            </a:extLst>
          </p:cNvPr>
          <p:cNvSpPr/>
          <p:nvPr/>
        </p:nvSpPr>
        <p:spPr>
          <a:xfrm>
            <a:off x="1300163" y="5875338"/>
            <a:ext cx="7586662" cy="982662"/>
          </a:xfrm>
          <a:prstGeom prst="horizontalScroll">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uk-UA" sz="1600" dirty="0">
                <a:solidFill>
                  <a:srgbClr val="000000"/>
                </a:solidFill>
                <a:latin typeface="Times New Roman" panose="02020603050405020304" pitchFamily="18" charset="0"/>
              </a:rPr>
              <a:t>Призначено виплати </a:t>
            </a:r>
            <a:r>
              <a:rPr lang="ru-RU" sz="1600" dirty="0" err="1">
                <a:solidFill>
                  <a:srgbClr val="000000"/>
                </a:solidFill>
                <a:latin typeface="Times New Roman" panose="02020603050405020304" pitchFamily="18" charset="0"/>
              </a:rPr>
              <a:t>компенсації</a:t>
            </a:r>
            <a:r>
              <a:rPr lang="ru-RU" sz="1600" dirty="0">
                <a:solidFill>
                  <a:srgbClr val="000000"/>
                </a:solidFill>
                <a:latin typeface="Times New Roman" panose="02020603050405020304" pitchFamily="18" charset="0"/>
              </a:rPr>
              <a:t> </a:t>
            </a:r>
            <a:r>
              <a:rPr lang="ru-RU" sz="1600" dirty="0" err="1">
                <a:solidFill>
                  <a:srgbClr val="000000"/>
                </a:solidFill>
                <a:latin typeface="Times New Roman" panose="02020603050405020304" pitchFamily="18" charset="0"/>
              </a:rPr>
              <a:t>фізичним</a:t>
            </a:r>
            <a:r>
              <a:rPr lang="ru-RU" sz="1600" dirty="0">
                <a:solidFill>
                  <a:srgbClr val="000000"/>
                </a:solidFill>
                <a:latin typeface="Times New Roman" panose="02020603050405020304" pitchFamily="18" charset="0"/>
              </a:rPr>
              <a:t> особам, </a:t>
            </a:r>
            <a:r>
              <a:rPr lang="ru-RU" sz="1600" dirty="0" err="1">
                <a:solidFill>
                  <a:srgbClr val="000000"/>
                </a:solidFill>
                <a:latin typeface="Times New Roman" panose="02020603050405020304" pitchFamily="18" charset="0"/>
              </a:rPr>
              <a:t>які</a:t>
            </a:r>
            <a:r>
              <a:rPr lang="ru-RU" sz="1600" dirty="0">
                <a:solidFill>
                  <a:srgbClr val="000000"/>
                </a:solidFill>
                <a:latin typeface="Times New Roman" panose="02020603050405020304" pitchFamily="18" charset="0"/>
              </a:rPr>
              <a:t> </a:t>
            </a:r>
            <a:r>
              <a:rPr lang="ru-RU" sz="1600" dirty="0" err="1">
                <a:solidFill>
                  <a:srgbClr val="000000"/>
                </a:solidFill>
                <a:latin typeface="Times New Roman" panose="02020603050405020304" pitchFamily="18" charset="0"/>
              </a:rPr>
              <a:t>надають</a:t>
            </a:r>
            <a:r>
              <a:rPr lang="ru-RU" sz="1600" dirty="0">
                <a:solidFill>
                  <a:srgbClr val="000000"/>
                </a:solidFill>
                <a:latin typeface="Times New Roman" panose="02020603050405020304" pitchFamily="18" charset="0"/>
              </a:rPr>
              <a:t> </a:t>
            </a:r>
            <a:r>
              <a:rPr lang="ru-RU" sz="1600" dirty="0" err="1">
                <a:solidFill>
                  <a:srgbClr val="000000"/>
                </a:solidFill>
                <a:latin typeface="Times New Roman" panose="02020603050405020304" pitchFamily="18" charset="0"/>
              </a:rPr>
              <a:t>соціальні</a:t>
            </a:r>
            <a:r>
              <a:rPr lang="ru-RU" sz="1600" dirty="0">
                <a:solidFill>
                  <a:srgbClr val="000000"/>
                </a:solidFill>
                <a:latin typeface="Times New Roman" panose="02020603050405020304" pitchFamily="18" charset="0"/>
              </a:rPr>
              <a:t> </a:t>
            </a:r>
            <a:r>
              <a:rPr lang="ru-RU" sz="1600" dirty="0" err="1">
                <a:solidFill>
                  <a:srgbClr val="000000"/>
                </a:solidFill>
                <a:latin typeface="Times New Roman" panose="02020603050405020304" pitchFamily="18" charset="0"/>
              </a:rPr>
              <a:t>послуги</a:t>
            </a:r>
            <a:r>
              <a:rPr lang="ru-RU" sz="1600" dirty="0">
                <a:solidFill>
                  <a:srgbClr val="000000"/>
                </a:solidFill>
                <a:latin typeface="Times New Roman" panose="02020603050405020304" pitchFamily="18" charset="0"/>
              </a:rPr>
              <a:t> з догляду на </a:t>
            </a:r>
            <a:r>
              <a:rPr lang="ru-RU" sz="1600" dirty="0" err="1">
                <a:solidFill>
                  <a:srgbClr val="000000"/>
                </a:solidFill>
                <a:latin typeface="Times New Roman" panose="02020603050405020304" pitchFamily="18" charset="0"/>
              </a:rPr>
              <a:t>непрофесійній</a:t>
            </a:r>
            <a:r>
              <a:rPr lang="ru-RU" sz="1600" dirty="0">
                <a:solidFill>
                  <a:srgbClr val="000000"/>
                </a:solidFill>
                <a:latin typeface="Times New Roman" panose="02020603050405020304" pitchFamily="18" charset="0"/>
              </a:rPr>
              <a:t> </a:t>
            </a:r>
            <a:r>
              <a:rPr lang="ru-RU" sz="1600" dirty="0" err="1">
                <a:solidFill>
                  <a:srgbClr val="000000"/>
                </a:solidFill>
                <a:latin typeface="Times New Roman" panose="02020603050405020304" pitchFamily="18" charset="0"/>
              </a:rPr>
              <a:t>основі</a:t>
            </a:r>
            <a:r>
              <a:rPr lang="ru-RU" sz="1600" dirty="0">
                <a:solidFill>
                  <a:srgbClr val="000000"/>
                </a:solidFill>
                <a:latin typeface="Times New Roman" panose="02020603050405020304" pitchFamily="18" charset="0"/>
              </a:rPr>
              <a:t> </a:t>
            </a:r>
            <a:r>
              <a:rPr lang="ru-RU" sz="1600" b="1" dirty="0">
                <a:solidFill>
                  <a:srgbClr val="117E0C"/>
                </a:solidFill>
                <a:latin typeface="Times New Roman" panose="02020603050405020304" pitchFamily="18" charset="0"/>
              </a:rPr>
              <a:t>19 </a:t>
            </a:r>
            <a:r>
              <a:rPr lang="ru-RU" sz="1600" b="1" dirty="0" err="1">
                <a:solidFill>
                  <a:srgbClr val="117E0C"/>
                </a:solidFill>
                <a:latin typeface="Times New Roman" panose="02020603050405020304" pitchFamily="18" charset="0"/>
              </a:rPr>
              <a:t>мешканцям</a:t>
            </a:r>
            <a:r>
              <a:rPr lang="ru-RU" sz="1600" b="1" dirty="0">
                <a:solidFill>
                  <a:srgbClr val="117E0C"/>
                </a:solidFill>
                <a:latin typeface="Times New Roman" panose="02020603050405020304" pitchFamily="18" charset="0"/>
              </a:rPr>
              <a:t> </a:t>
            </a:r>
            <a:r>
              <a:rPr lang="ru-RU" sz="1600" dirty="0">
                <a:solidFill>
                  <a:srgbClr val="000000"/>
                </a:solidFill>
                <a:latin typeface="Times New Roman" panose="02020603050405020304" pitchFamily="18" charset="0"/>
              </a:rPr>
              <a:t>на </a:t>
            </a:r>
            <a:r>
              <a:rPr lang="ru-RU" sz="1600" dirty="0" err="1">
                <a:solidFill>
                  <a:srgbClr val="000000"/>
                </a:solidFill>
                <a:latin typeface="Times New Roman" panose="02020603050405020304" pitchFamily="18" charset="0"/>
              </a:rPr>
              <a:t>загальну</a:t>
            </a:r>
            <a:r>
              <a:rPr lang="ru-RU" sz="1600" dirty="0">
                <a:solidFill>
                  <a:srgbClr val="000000"/>
                </a:solidFill>
                <a:latin typeface="Times New Roman" panose="02020603050405020304" pitchFamily="18" charset="0"/>
              </a:rPr>
              <a:t> суму </a:t>
            </a:r>
            <a:r>
              <a:rPr lang="ru-RU" sz="1600" b="1" dirty="0">
                <a:solidFill>
                  <a:srgbClr val="117E0C"/>
                </a:solidFill>
                <a:latin typeface="Times New Roman" panose="02020603050405020304" pitchFamily="18" charset="0"/>
              </a:rPr>
              <a:t>582000 грн.</a:t>
            </a:r>
            <a:endParaRPr lang="x-none" sz="1600" b="1" dirty="0">
              <a:solidFill>
                <a:srgbClr val="117E0C"/>
              </a:solidFill>
            </a:endParaRPr>
          </a:p>
          <a:p>
            <a:pPr algn="ctr">
              <a:defRPr/>
            </a:pPr>
            <a:endParaRPr lang="x-none" sz="16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3">
            <a:extLst>
              <a:ext uri="{FF2B5EF4-FFF2-40B4-BE49-F238E27FC236}">
                <a16:creationId xmlns:a16="http://schemas.microsoft.com/office/drawing/2014/main" id="{922E02AC-16E4-9BB3-D25E-121F373CA7D4}"/>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309ABFF7-70AF-C519-D964-0778B2A76DBA}"/>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66564" name="Picture 6" descr="E:\Рисунок1-removebg-preview (1).png">
            <a:extLst>
              <a:ext uri="{FF2B5EF4-FFF2-40B4-BE49-F238E27FC236}">
                <a16:creationId xmlns:a16="http://schemas.microsoft.com/office/drawing/2014/main" id="{8BB1B893-821E-22A0-15A2-1C6FF83C3E3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Штриховая стрелка вправо 7">
            <a:extLst>
              <a:ext uri="{FF2B5EF4-FFF2-40B4-BE49-F238E27FC236}">
                <a16:creationId xmlns:a16="http://schemas.microsoft.com/office/drawing/2014/main" id="{678195E6-5635-45F1-076C-D333B702451A}"/>
              </a:ext>
            </a:extLst>
          </p:cNvPr>
          <p:cNvSpPr/>
          <p:nvPr/>
        </p:nvSpPr>
        <p:spPr>
          <a:xfrm>
            <a:off x="5857875" y="0"/>
            <a:ext cx="3286125"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uk-UA" sz="2400" b="1" dirty="0"/>
              <a:t>Соціальний захист</a:t>
            </a:r>
            <a:endParaRPr lang="ru-RU" sz="2400" dirty="0"/>
          </a:p>
        </p:txBody>
      </p:sp>
      <p:sp>
        <p:nvSpPr>
          <p:cNvPr id="66566" name="AutoShape 4" descr="Askep – Рішення для приватних клінік, ФОП">
            <a:extLst>
              <a:ext uri="{FF2B5EF4-FFF2-40B4-BE49-F238E27FC236}">
                <a16:creationId xmlns:a16="http://schemas.microsoft.com/office/drawing/2014/main" id="{3DC76180-6DF1-40DD-191D-5385FB91C56A}"/>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66567" name="AutoShape 6" descr="Askep – Рішення для приватних клінік, ФОП">
            <a:extLst>
              <a:ext uri="{FF2B5EF4-FFF2-40B4-BE49-F238E27FC236}">
                <a16:creationId xmlns:a16="http://schemas.microsoft.com/office/drawing/2014/main" id="{0FD43B41-D9BA-C879-4E94-6F10E20F9F6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66568" name="AutoShape 8" descr="Askep – Рішення для приватних клінік, ФОП">
            <a:extLst>
              <a:ext uri="{FF2B5EF4-FFF2-40B4-BE49-F238E27FC236}">
                <a16:creationId xmlns:a16="http://schemas.microsoft.com/office/drawing/2014/main" id="{7C8B0BAB-F3EF-1601-7CAC-7A09F6657024}"/>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66569" name="Прямоугольник 13">
            <a:extLst>
              <a:ext uri="{FF2B5EF4-FFF2-40B4-BE49-F238E27FC236}">
                <a16:creationId xmlns:a16="http://schemas.microsoft.com/office/drawing/2014/main" id="{C4711981-092F-024B-AB2D-6430606DD676}"/>
              </a:ext>
            </a:extLst>
          </p:cNvPr>
          <p:cNvSpPr>
            <a:spLocks noChangeArrowheads="1"/>
          </p:cNvSpPr>
          <p:nvPr/>
        </p:nvSpPr>
        <p:spPr bwMode="auto">
          <a:xfrm>
            <a:off x="1363663" y="3429000"/>
            <a:ext cx="4572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ru-RU" altLang="en-US"/>
              <a:t>       Селищний голова Юрій Карапетян передав електровелосипеди працівникам КУ "Центр надання соціальних послуг" Таврійської сільської ради, які обслуговують територію Комишуваської громади.</a:t>
            </a:r>
          </a:p>
          <a:p>
            <a:endParaRPr lang="ru-RU" altLang="en-US"/>
          </a:p>
          <a:p>
            <a:r>
              <a:rPr lang="ru-RU" altLang="en-US"/>
              <a:t>Електровелосипеди полегшать важливу роботу соціальних працівників та забезпечать більшу оперативність надання соціальних послуг.</a:t>
            </a:r>
          </a:p>
        </p:txBody>
      </p:sp>
      <p:pic>
        <p:nvPicPr>
          <p:cNvPr id="66570" name="Picture 14">
            <a:extLst>
              <a:ext uri="{FF2B5EF4-FFF2-40B4-BE49-F238E27FC236}">
                <a16:creationId xmlns:a16="http://schemas.microsoft.com/office/drawing/2014/main" id="{93E15B52-59D5-547A-DCDE-3A15CA475A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888" y="3933825"/>
            <a:ext cx="268763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1" name="TextBox 11">
            <a:extLst>
              <a:ext uri="{FF2B5EF4-FFF2-40B4-BE49-F238E27FC236}">
                <a16:creationId xmlns:a16="http://schemas.microsoft.com/office/drawing/2014/main" id="{C6AAD3D4-6333-BDC5-FE24-59A55AD4D542}"/>
              </a:ext>
            </a:extLst>
          </p:cNvPr>
          <p:cNvSpPr txBox="1">
            <a:spLocks noChangeArrowheads="1"/>
          </p:cNvSpPr>
          <p:nvPr/>
        </p:nvSpPr>
        <p:spPr bwMode="auto">
          <a:xfrm>
            <a:off x="1363663" y="908050"/>
            <a:ext cx="5961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Clr>
                <a:srgbClr val="117E0C"/>
              </a:buClr>
              <a:buFont typeface="Wingdings" panose="05000000000000000000" pitchFamily="2" charset="2"/>
              <a:buChar char="v"/>
            </a:pPr>
            <a:r>
              <a:rPr lang="ru-RU" altLang="en-US">
                <a:solidFill>
                  <a:srgbClr val="000000"/>
                </a:solidFill>
                <a:latin typeface="Times New Roman" panose="02020603050405020304" pitchFamily="18" charset="0"/>
              </a:rPr>
              <a:t>Складено актів факту встановлення постійного догляду</a:t>
            </a:r>
            <a:endParaRPr lang="ru-RU" altLang="en-US"/>
          </a:p>
        </p:txBody>
      </p:sp>
      <p:sp>
        <p:nvSpPr>
          <p:cNvPr id="3" name="Звезда: 6 точек 2">
            <a:extLst>
              <a:ext uri="{FF2B5EF4-FFF2-40B4-BE49-F238E27FC236}">
                <a16:creationId xmlns:a16="http://schemas.microsoft.com/office/drawing/2014/main" id="{6E20E7C8-BB30-64E8-4D73-79A98C6DB186}"/>
              </a:ext>
            </a:extLst>
          </p:cNvPr>
          <p:cNvSpPr/>
          <p:nvPr/>
        </p:nvSpPr>
        <p:spPr>
          <a:xfrm>
            <a:off x="7440613" y="698500"/>
            <a:ext cx="868362" cy="857250"/>
          </a:xfrm>
          <a:prstGeom prst="star6">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uk-UA" sz="2000" b="1" dirty="0">
                <a:solidFill>
                  <a:srgbClr val="117E0C"/>
                </a:solidFill>
              </a:rPr>
              <a:t>39</a:t>
            </a:r>
            <a:endParaRPr lang="x-none" sz="2000" b="1" dirty="0">
              <a:solidFill>
                <a:srgbClr val="117E0C"/>
              </a:solidFill>
            </a:endParaRPr>
          </a:p>
        </p:txBody>
      </p:sp>
      <p:sp>
        <p:nvSpPr>
          <p:cNvPr id="66573" name="TextBox 14">
            <a:extLst>
              <a:ext uri="{FF2B5EF4-FFF2-40B4-BE49-F238E27FC236}">
                <a16:creationId xmlns:a16="http://schemas.microsoft.com/office/drawing/2014/main" id="{093A37DC-8FD7-3CF9-4212-B274D55E6145}"/>
              </a:ext>
            </a:extLst>
          </p:cNvPr>
          <p:cNvSpPr txBox="1">
            <a:spLocks noChangeArrowheads="1"/>
          </p:cNvSpPr>
          <p:nvPr/>
        </p:nvSpPr>
        <p:spPr bwMode="auto">
          <a:xfrm>
            <a:off x="1363663" y="1563688"/>
            <a:ext cx="5368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Clr>
                <a:srgbClr val="117E0C"/>
              </a:buClr>
              <a:buFont typeface="Wingdings" panose="05000000000000000000" pitchFamily="2" charset="2"/>
              <a:buChar char="v"/>
            </a:pPr>
            <a:r>
              <a:rPr lang="uk-UA" altLang="en-US">
                <a:solidFill>
                  <a:srgbClr val="000000"/>
                </a:solidFill>
                <a:latin typeface="Times New Roman" panose="02020603050405020304" pitchFamily="18" charset="0"/>
              </a:rPr>
              <a:t> Складено актів фактичного місця проживання</a:t>
            </a:r>
            <a:endParaRPr lang="ru-RU" altLang="en-US"/>
          </a:p>
        </p:txBody>
      </p:sp>
      <p:sp>
        <p:nvSpPr>
          <p:cNvPr id="16" name="Звезда: 6 точек 15">
            <a:extLst>
              <a:ext uri="{FF2B5EF4-FFF2-40B4-BE49-F238E27FC236}">
                <a16:creationId xmlns:a16="http://schemas.microsoft.com/office/drawing/2014/main" id="{D9D11C67-9A45-AFF2-FD17-66E7A9AA7A3F}"/>
              </a:ext>
            </a:extLst>
          </p:cNvPr>
          <p:cNvSpPr/>
          <p:nvPr/>
        </p:nvSpPr>
        <p:spPr>
          <a:xfrm>
            <a:off x="6753225" y="1384300"/>
            <a:ext cx="931863" cy="908050"/>
          </a:xfrm>
          <a:prstGeom prst="star6">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uk-UA" sz="2000" b="1" dirty="0">
                <a:solidFill>
                  <a:srgbClr val="117E0C"/>
                </a:solidFill>
              </a:rPr>
              <a:t>375</a:t>
            </a:r>
            <a:endParaRPr lang="x-none" sz="2000" b="1" dirty="0">
              <a:solidFill>
                <a:srgbClr val="117E0C"/>
              </a:solidFill>
            </a:endParaRPr>
          </a:p>
        </p:txBody>
      </p:sp>
      <p:sp>
        <p:nvSpPr>
          <p:cNvPr id="66575" name="TextBox 17">
            <a:extLst>
              <a:ext uri="{FF2B5EF4-FFF2-40B4-BE49-F238E27FC236}">
                <a16:creationId xmlns:a16="http://schemas.microsoft.com/office/drawing/2014/main" id="{7A003CA4-2D64-6B40-C30D-4A773BC8B96B}"/>
              </a:ext>
            </a:extLst>
          </p:cNvPr>
          <p:cNvSpPr txBox="1">
            <a:spLocks noChangeArrowheads="1"/>
          </p:cNvSpPr>
          <p:nvPr/>
        </p:nvSpPr>
        <p:spPr bwMode="auto">
          <a:xfrm>
            <a:off x="1368425" y="2292350"/>
            <a:ext cx="4576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Clr>
                <a:srgbClr val="117E0C"/>
              </a:buClr>
              <a:buFont typeface="Wingdings" panose="05000000000000000000" pitchFamily="2" charset="2"/>
              <a:buChar char="v"/>
            </a:pPr>
            <a:r>
              <a:rPr lang="ru-RU" altLang="en-US">
                <a:solidFill>
                  <a:srgbClr val="000000"/>
                </a:solidFill>
                <a:latin typeface="Times New Roman" panose="02020603050405020304" pitchFamily="18" charset="0"/>
              </a:rPr>
              <a:t> Складено актів обстеження матеріально-   побутових умов домогосподарст</a:t>
            </a:r>
            <a:endParaRPr lang="ru-RU" altLang="en-US"/>
          </a:p>
        </p:txBody>
      </p:sp>
      <p:sp>
        <p:nvSpPr>
          <p:cNvPr id="19" name="Звезда: 6 точек 18">
            <a:extLst>
              <a:ext uri="{FF2B5EF4-FFF2-40B4-BE49-F238E27FC236}">
                <a16:creationId xmlns:a16="http://schemas.microsoft.com/office/drawing/2014/main" id="{CA5507F1-DE9D-2A21-D76F-E2557DC89C23}"/>
              </a:ext>
            </a:extLst>
          </p:cNvPr>
          <p:cNvSpPr/>
          <p:nvPr/>
        </p:nvSpPr>
        <p:spPr>
          <a:xfrm>
            <a:off x="6200775" y="2298700"/>
            <a:ext cx="930275" cy="908050"/>
          </a:xfrm>
          <a:prstGeom prst="star6">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uk-UA" sz="2000" b="1" dirty="0">
                <a:solidFill>
                  <a:srgbClr val="117E0C"/>
                </a:solidFill>
              </a:rPr>
              <a:t>35</a:t>
            </a:r>
            <a:endParaRPr lang="x-none" sz="2000" b="1" dirty="0">
              <a:solidFill>
                <a:srgbClr val="117E0C"/>
              </a:solidFill>
            </a:endParaRPr>
          </a:p>
        </p:txBody>
      </p:sp>
      <p:sp>
        <p:nvSpPr>
          <p:cNvPr id="6" name="Стрелка: вправо 5">
            <a:extLst>
              <a:ext uri="{FF2B5EF4-FFF2-40B4-BE49-F238E27FC236}">
                <a16:creationId xmlns:a16="http://schemas.microsoft.com/office/drawing/2014/main" id="{BC61D992-D961-8527-2636-97DED3A340E6}"/>
              </a:ext>
            </a:extLst>
          </p:cNvPr>
          <p:cNvSpPr/>
          <p:nvPr/>
        </p:nvSpPr>
        <p:spPr>
          <a:xfrm>
            <a:off x="1363663" y="3513138"/>
            <a:ext cx="328612" cy="28892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x-none"/>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3">
            <a:extLst>
              <a:ext uri="{FF2B5EF4-FFF2-40B4-BE49-F238E27FC236}">
                <a16:creationId xmlns:a16="http://schemas.microsoft.com/office/drawing/2014/main" id="{2CEF2C2A-CDAC-2F65-031B-EDBCF83E134F}"/>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17B2AFC0-7FA1-D072-E64C-7BB8A170C927}"/>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67588" name="Picture 6" descr="E:\Рисунок1-removebg-preview (1).png">
            <a:extLst>
              <a:ext uri="{FF2B5EF4-FFF2-40B4-BE49-F238E27FC236}">
                <a16:creationId xmlns:a16="http://schemas.microsoft.com/office/drawing/2014/main" id="{FCA1046C-B14D-09B5-C9AE-D89AC94180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B8EAD904-B1E8-A63C-5FF9-35F6F838340C}"/>
              </a:ext>
            </a:extLst>
          </p:cNvPr>
          <p:cNvSpPr/>
          <p:nvPr/>
        </p:nvSpPr>
        <p:spPr>
          <a:xfrm>
            <a:off x="1785918" y="1857364"/>
            <a:ext cx="7000924" cy="175432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Відновлення</a:t>
            </a:r>
            <a:r>
              <a:rPr lang="ru-RU" sz="5400" b="1" cap="all" dirty="0">
                <a:ln w="0">
                  <a:solidFill>
                    <a:srgbClr val="00CC00"/>
                  </a:solidFill>
                </a:ln>
                <a:solidFill>
                  <a:srgbClr val="00CC00"/>
                </a:solidFill>
                <a:effectLst>
                  <a:reflection blurRad="12700" stA="50000" endPos="50000" dist="5000" dir="5400000" sy="-100000" rotWithShape="0"/>
                </a:effectLst>
                <a:cs typeface="Arial" charset="0"/>
              </a:rPr>
              <a:t> </a:t>
            </a:r>
            <a:r>
              <a:rPr lang="ru-RU" sz="5400" b="1" cap="all" dirty="0" err="1">
                <a:ln w="0">
                  <a:solidFill>
                    <a:srgbClr val="00CC00"/>
                  </a:solidFill>
                </a:ln>
                <a:solidFill>
                  <a:srgbClr val="00CC00"/>
                </a:solidFill>
                <a:effectLst>
                  <a:reflection blurRad="12700" stA="50000" endPos="50000" dist="5000" dir="5400000" sy="-100000" rotWithShape="0"/>
                </a:effectLst>
                <a:cs typeface="Arial" charset="0"/>
              </a:rPr>
              <a:t>громади</a:t>
            </a:r>
            <a:endParaRPr lang="ru-RU" sz="5400" b="1" cap="all" dirty="0">
              <a:ln w="0">
                <a:solidFill>
                  <a:srgbClr val="00CC00"/>
                </a:solidFill>
              </a:ln>
              <a:solidFill>
                <a:srgbClr val="00CC00"/>
              </a:solidFill>
              <a:effectLst>
                <a:reflection blurRad="12700" stA="50000" endPos="50000" dist="5000" dir="5400000" sy="-100000" rotWithShape="0"/>
              </a:effectLst>
              <a:cs typeface="Arial"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3">
            <a:extLst>
              <a:ext uri="{FF2B5EF4-FFF2-40B4-BE49-F238E27FC236}">
                <a16:creationId xmlns:a16="http://schemas.microsoft.com/office/drawing/2014/main" id="{18738732-DB15-BAB1-4E01-061B7A46B1B5}"/>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E76AA879-6006-92AF-9A7F-CA1996158178}"/>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68612" name="Picture 6" descr="E:\Рисунок1-removebg-preview (1).png">
            <a:extLst>
              <a:ext uri="{FF2B5EF4-FFF2-40B4-BE49-F238E27FC236}">
                <a16:creationId xmlns:a16="http://schemas.microsoft.com/office/drawing/2014/main" id="{DFCD38E6-A22B-C86A-9D92-88777059D3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Штриховая стрелка вправо 7">
            <a:extLst>
              <a:ext uri="{FF2B5EF4-FFF2-40B4-BE49-F238E27FC236}">
                <a16:creationId xmlns:a16="http://schemas.microsoft.com/office/drawing/2014/main" id="{11EFEC58-4722-40BE-F07F-E4AB2565EC31}"/>
              </a:ext>
            </a:extLst>
          </p:cNvPr>
          <p:cNvSpPr/>
          <p:nvPr/>
        </p:nvSpPr>
        <p:spPr>
          <a:xfrm>
            <a:off x="7215188" y="0"/>
            <a:ext cx="1928812" cy="57150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b="1" dirty="0" err="1"/>
              <a:t>Відновлення</a:t>
            </a:r>
            <a:endParaRPr lang="ru-RU" dirty="0"/>
          </a:p>
        </p:txBody>
      </p:sp>
      <p:sp>
        <p:nvSpPr>
          <p:cNvPr id="68614" name="AutoShape 4" descr="Askep – Рішення для приватних клінік, ФОП">
            <a:extLst>
              <a:ext uri="{FF2B5EF4-FFF2-40B4-BE49-F238E27FC236}">
                <a16:creationId xmlns:a16="http://schemas.microsoft.com/office/drawing/2014/main" id="{E3CF8DE3-0376-8C47-EB6B-B1238B6A0FA4}"/>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68615" name="AutoShape 6" descr="Askep – Рішення для приватних клінік, ФОП">
            <a:extLst>
              <a:ext uri="{FF2B5EF4-FFF2-40B4-BE49-F238E27FC236}">
                <a16:creationId xmlns:a16="http://schemas.microsoft.com/office/drawing/2014/main" id="{4E32E99D-1B54-E614-C113-36D2BD79F182}"/>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68616" name="AutoShape 8" descr="Askep – Рішення для приватних клінік, ФОП">
            <a:extLst>
              <a:ext uri="{FF2B5EF4-FFF2-40B4-BE49-F238E27FC236}">
                <a16:creationId xmlns:a16="http://schemas.microsoft.com/office/drawing/2014/main" id="{CF8FE5EA-54C3-68D6-9A59-066BA5FC6356}"/>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68617" name="AutoShape 10" descr="https://mig.com.ua/wp-content/uploads/2023/12/kamish2.jpg">
            <a:extLst>
              <a:ext uri="{FF2B5EF4-FFF2-40B4-BE49-F238E27FC236}">
                <a16:creationId xmlns:a16="http://schemas.microsoft.com/office/drawing/2014/main" id="{A79DF30D-794F-81B0-225F-6AB5B197CC9C}"/>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uk-UA" altLang="uk-UA"/>
          </a:p>
        </p:txBody>
      </p:sp>
      <p:sp>
        <p:nvSpPr>
          <p:cNvPr id="68618" name="AutoShape 12" descr="https://mig.com.ua/wp-content/uploads/2023/12/kamish2.jpg">
            <a:extLst>
              <a:ext uri="{FF2B5EF4-FFF2-40B4-BE49-F238E27FC236}">
                <a16:creationId xmlns:a16="http://schemas.microsoft.com/office/drawing/2014/main" id="{AFC2C7EB-D84A-1AF6-B83E-323103ADC6E0}"/>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uk-UA" altLang="uk-UA"/>
          </a:p>
        </p:txBody>
      </p:sp>
      <p:sp>
        <p:nvSpPr>
          <p:cNvPr id="68619" name="AutoShape 14" descr="https://mig.com.ua/wp-content/uploads/2023/12/kamish2.jpg">
            <a:extLst>
              <a:ext uri="{FF2B5EF4-FFF2-40B4-BE49-F238E27FC236}">
                <a16:creationId xmlns:a16="http://schemas.microsoft.com/office/drawing/2014/main" id="{83AAF3C2-560D-183B-AB0E-F22DA538BEC1}"/>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uk-UA" altLang="uk-UA"/>
          </a:p>
        </p:txBody>
      </p:sp>
      <p:sp>
        <p:nvSpPr>
          <p:cNvPr id="68620" name="AutoShape 16" descr="https://mig.com.ua/wp-content/uploads/2023/12/kamish2.jpg">
            <a:extLst>
              <a:ext uri="{FF2B5EF4-FFF2-40B4-BE49-F238E27FC236}">
                <a16:creationId xmlns:a16="http://schemas.microsoft.com/office/drawing/2014/main" id="{139067B9-7087-DB7B-73F2-270AEF08C2E9}"/>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uk-UA" altLang="uk-UA"/>
          </a:p>
        </p:txBody>
      </p:sp>
      <p:sp>
        <p:nvSpPr>
          <p:cNvPr id="68621" name="Прямоугольник 24">
            <a:extLst>
              <a:ext uri="{FF2B5EF4-FFF2-40B4-BE49-F238E27FC236}">
                <a16:creationId xmlns:a16="http://schemas.microsoft.com/office/drawing/2014/main" id="{A034B179-D4B6-1D32-3B7E-6DAB0B9A2C59}"/>
              </a:ext>
            </a:extLst>
          </p:cNvPr>
          <p:cNvSpPr>
            <a:spLocks noChangeArrowheads="1"/>
          </p:cNvSpPr>
          <p:nvPr/>
        </p:nvSpPr>
        <p:spPr bwMode="auto">
          <a:xfrm>
            <a:off x="1285875" y="142875"/>
            <a:ext cx="57864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 hangingPunct="1"/>
            <a:r>
              <a:rPr lang="uk-UA" altLang="uk-UA" sz="1500" b="1" dirty="0">
                <a:solidFill>
                  <a:srgbClr val="52C265"/>
                </a:solidFill>
              </a:rPr>
              <a:t>Видані будматеріали </a:t>
            </a:r>
            <a:r>
              <a:rPr lang="ru-RU" altLang="uk-UA" sz="1500" b="1" dirty="0">
                <a:solidFill>
                  <a:srgbClr val="52C265"/>
                </a:solidFill>
              </a:rPr>
              <a:t>та </a:t>
            </a:r>
            <a:r>
              <a:rPr lang="uk-UA" altLang="uk-UA" sz="1500" b="1" dirty="0">
                <a:solidFill>
                  <a:srgbClr val="52C265"/>
                </a:solidFill>
              </a:rPr>
              <a:t>інші </a:t>
            </a:r>
            <a:r>
              <a:rPr lang="ru-RU" altLang="uk-UA" sz="1500" b="1" dirty="0">
                <a:solidFill>
                  <a:srgbClr val="52C265"/>
                </a:solidFill>
              </a:rPr>
              <a:t>заходи </a:t>
            </a:r>
            <a:r>
              <a:rPr lang="uk-UA" altLang="uk-UA" sz="1500" b="1" dirty="0">
                <a:solidFill>
                  <a:srgbClr val="52C265"/>
                </a:solidFill>
              </a:rPr>
              <a:t>проведені протягом </a:t>
            </a:r>
            <a:r>
              <a:rPr lang="ru-RU" altLang="uk-UA" sz="1500" b="1" dirty="0">
                <a:solidFill>
                  <a:srgbClr val="52C265"/>
                </a:solidFill>
              </a:rPr>
              <a:t>2025 року</a:t>
            </a:r>
          </a:p>
        </p:txBody>
      </p:sp>
      <p:graphicFrame>
        <p:nvGraphicFramePr>
          <p:cNvPr id="26" name="Таблица 25">
            <a:extLst>
              <a:ext uri="{FF2B5EF4-FFF2-40B4-BE49-F238E27FC236}">
                <a16:creationId xmlns:a16="http://schemas.microsoft.com/office/drawing/2014/main" id="{020E08F5-75B6-E15D-26BE-31DEAD7072A0}"/>
              </a:ext>
            </a:extLst>
          </p:cNvPr>
          <p:cNvGraphicFramePr>
            <a:graphicFrameLocks noGrp="1"/>
          </p:cNvGraphicFramePr>
          <p:nvPr/>
        </p:nvGraphicFramePr>
        <p:xfrm>
          <a:off x="1643062" y="765175"/>
          <a:ext cx="7105401" cy="2219326"/>
        </p:xfrm>
        <a:graphic>
          <a:graphicData uri="http://schemas.openxmlformats.org/drawingml/2006/table">
            <a:tbl>
              <a:tblPr/>
              <a:tblGrid>
                <a:gridCol w="1937334">
                  <a:extLst>
                    <a:ext uri="{9D8B030D-6E8A-4147-A177-3AD203B41FA5}">
                      <a16:colId xmlns:a16="http://schemas.microsoft.com/office/drawing/2014/main" val="20000"/>
                    </a:ext>
                  </a:extLst>
                </a:gridCol>
                <a:gridCol w="3507683">
                  <a:extLst>
                    <a:ext uri="{9D8B030D-6E8A-4147-A177-3AD203B41FA5}">
                      <a16:colId xmlns:a16="http://schemas.microsoft.com/office/drawing/2014/main" val="20001"/>
                    </a:ext>
                  </a:extLst>
                </a:gridCol>
                <a:gridCol w="938797">
                  <a:extLst>
                    <a:ext uri="{9D8B030D-6E8A-4147-A177-3AD203B41FA5}">
                      <a16:colId xmlns:a16="http://schemas.microsoft.com/office/drawing/2014/main" val="20002"/>
                    </a:ext>
                  </a:extLst>
                </a:gridCol>
                <a:gridCol w="721587">
                  <a:extLst>
                    <a:ext uri="{9D8B030D-6E8A-4147-A177-3AD203B41FA5}">
                      <a16:colId xmlns:a16="http://schemas.microsoft.com/office/drawing/2014/main" val="20003"/>
                    </a:ext>
                  </a:extLst>
                </a:gridCol>
              </a:tblGrid>
              <a:tr h="365843">
                <a:tc>
                  <a:txBody>
                    <a:bodyPr/>
                    <a:lstStyle/>
                    <a:p>
                      <a:pPr algn="ctr" fontAlgn="b"/>
                      <a:r>
                        <a:rPr lang="uk-UA" sz="1200" b="1">
                          <a:solidFill>
                            <a:srgbClr val="000000"/>
                          </a:solidFill>
                          <a:effectLst/>
                        </a:rPr>
                        <a:t>Найменування матеріалів</a:t>
                      </a:r>
                      <a:endParaRPr lang="uk-UA" sz="1200" b="1">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b"/>
                      <a:r>
                        <a:rPr lang="ru-RU" sz="1200" b="1">
                          <a:solidFill>
                            <a:srgbClr val="000000"/>
                          </a:solidFill>
                          <a:effectLst/>
                        </a:rPr>
                        <a:t>За сприяння якої організації, державного органу, інш.</a:t>
                      </a:r>
                      <a:endParaRPr lang="ru-RU" sz="1200" b="1">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b"/>
                      <a:r>
                        <a:rPr lang="uk-UA" sz="1200" b="1">
                          <a:solidFill>
                            <a:srgbClr val="000000"/>
                          </a:solidFill>
                          <a:effectLst/>
                        </a:rPr>
                        <a:t>Кількість, шт.</a:t>
                      </a:r>
                      <a:endParaRPr lang="uk-UA" sz="1200" b="1">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b"/>
                      <a:r>
                        <a:rPr lang="uk-UA" sz="1200" b="1" dirty="0">
                          <a:solidFill>
                            <a:srgbClr val="000000"/>
                          </a:solidFill>
                          <a:effectLst/>
                        </a:rPr>
                        <a:t>м²</a:t>
                      </a:r>
                      <a:endParaRPr lang="uk-UA" sz="1200" b="1" dirty="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5955">
                <a:tc>
                  <a:txBody>
                    <a:bodyPr/>
                    <a:lstStyle/>
                    <a:p>
                      <a:pPr fontAlgn="b"/>
                      <a:r>
                        <a:rPr lang="uk-UA" sz="1200">
                          <a:solidFill>
                            <a:srgbClr val="000000"/>
                          </a:solidFill>
                          <a:effectLst/>
                        </a:rPr>
                        <a:t>Профнастил</a:t>
                      </a:r>
                      <a:endParaRPr lang="uk-UA"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
                      <a:r>
                        <a:rPr lang="uk-UA" sz="1200">
                          <a:solidFill>
                            <a:srgbClr val="000000"/>
                          </a:solidFill>
                          <a:effectLst/>
                        </a:rPr>
                        <a:t>Міжнародна організація з міграції</a:t>
                      </a:r>
                      <a:endParaRPr lang="uk-UA"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
                      <a:r>
                        <a:rPr lang="x-none" sz="1200">
                          <a:solidFill>
                            <a:srgbClr val="000000"/>
                          </a:solidFill>
                          <a:effectLst/>
                        </a:rPr>
                        <a:t>189</a:t>
                      </a:r>
                      <a:endParaRPr lang="x-none"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
                      <a:r>
                        <a:rPr lang="x-none" sz="1200">
                          <a:solidFill>
                            <a:srgbClr val="000000"/>
                          </a:solidFill>
                          <a:effectLst/>
                        </a:rPr>
                        <a:t>430,92</a:t>
                      </a:r>
                      <a:endParaRPr lang="x-none"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5955">
                <a:tc>
                  <a:txBody>
                    <a:bodyPr/>
                    <a:lstStyle/>
                    <a:p>
                      <a:pPr fontAlgn="b"/>
                      <a:r>
                        <a:rPr lang="uk-UA" sz="1200">
                          <a:solidFill>
                            <a:srgbClr val="000000"/>
                          </a:solidFill>
                          <a:effectLst/>
                        </a:rPr>
                        <a:t>Шифер покрівельний</a:t>
                      </a:r>
                      <a:endParaRPr lang="uk-UA"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
                      <a:r>
                        <a:rPr lang="uk-UA" sz="1200">
                          <a:solidFill>
                            <a:srgbClr val="000000"/>
                          </a:solidFill>
                          <a:effectLst/>
                        </a:rPr>
                        <a:t>Міжнародна організація з міграції</a:t>
                      </a:r>
                      <a:endParaRPr lang="uk-UA"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
                      <a:r>
                        <a:rPr lang="x-none" sz="1200">
                          <a:solidFill>
                            <a:srgbClr val="000000"/>
                          </a:solidFill>
                          <a:effectLst/>
                        </a:rPr>
                        <a:t>263</a:t>
                      </a:r>
                      <a:endParaRPr lang="x-none"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
                      <a:r>
                        <a:rPr lang="x-none" sz="1200">
                          <a:solidFill>
                            <a:srgbClr val="000000"/>
                          </a:solidFill>
                          <a:effectLst/>
                        </a:rPr>
                        <a:t>520,0825</a:t>
                      </a:r>
                      <a:endParaRPr lang="x-none"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5955">
                <a:tc>
                  <a:txBody>
                    <a:bodyPr/>
                    <a:lstStyle/>
                    <a:p>
                      <a:pPr fontAlgn="b"/>
                      <a:r>
                        <a:rPr lang="uk-UA" sz="1200">
                          <a:solidFill>
                            <a:srgbClr val="000000"/>
                          </a:solidFill>
                          <a:effectLst/>
                        </a:rPr>
                        <a:t>Шифер покрівельний</a:t>
                      </a:r>
                      <a:endParaRPr lang="uk-UA"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
                      <a:r>
                        <a:rPr lang="uk-UA" sz="1200">
                          <a:solidFill>
                            <a:srgbClr val="000000"/>
                          </a:solidFill>
                          <a:effectLst/>
                        </a:rPr>
                        <a:t>Матрезерв ЗОДА</a:t>
                      </a:r>
                      <a:endParaRPr lang="uk-UA"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
                      <a:r>
                        <a:rPr lang="x-none" sz="1200">
                          <a:solidFill>
                            <a:srgbClr val="000000"/>
                          </a:solidFill>
                          <a:effectLst/>
                        </a:rPr>
                        <a:t>1052</a:t>
                      </a:r>
                      <a:endParaRPr lang="x-none"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
                      <a:r>
                        <a:rPr lang="x-none" sz="1200">
                          <a:solidFill>
                            <a:srgbClr val="000000"/>
                          </a:solidFill>
                          <a:effectLst/>
                        </a:rPr>
                        <a:t>2080,33</a:t>
                      </a:r>
                      <a:endParaRPr lang="x-none"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5955">
                <a:tc>
                  <a:txBody>
                    <a:bodyPr/>
                    <a:lstStyle/>
                    <a:p>
                      <a:pPr fontAlgn="b"/>
                      <a:r>
                        <a:rPr lang="uk-UA" sz="1200">
                          <a:solidFill>
                            <a:srgbClr val="000000"/>
                          </a:solidFill>
                          <a:effectLst/>
                        </a:rPr>
                        <a:t>Рейка 20х25х2000 мм</a:t>
                      </a:r>
                      <a:endParaRPr lang="uk-UA"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
                      <a:r>
                        <a:rPr lang="ru-RU" sz="1200">
                          <a:solidFill>
                            <a:srgbClr val="000000"/>
                          </a:solidFill>
                          <a:effectLst/>
                        </a:rPr>
                        <a:t>Чеська гуманітарна організація "Людина в біді"</a:t>
                      </a:r>
                      <a:endParaRPr lang="ru-RU"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
                      <a:r>
                        <a:rPr lang="x-none" sz="1200">
                          <a:solidFill>
                            <a:srgbClr val="000000"/>
                          </a:solidFill>
                          <a:effectLst/>
                        </a:rPr>
                        <a:t>520</a:t>
                      </a:r>
                      <a:endParaRPr lang="x-none"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ase"/>
                      <a:endParaRPr lang="x-none" sz="1200">
                        <a:solidFill>
                          <a:srgbClr val="000000"/>
                        </a:solidFill>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5955">
                <a:tc>
                  <a:txBody>
                    <a:bodyPr/>
                    <a:lstStyle/>
                    <a:p>
                      <a:pPr fontAlgn="b"/>
                      <a:r>
                        <a:rPr lang="uk-UA" sz="1200">
                          <a:solidFill>
                            <a:srgbClr val="000000"/>
                          </a:solidFill>
                          <a:effectLst/>
                        </a:rPr>
                        <a:t>Дошка 25х100х2000</a:t>
                      </a:r>
                      <a:endParaRPr lang="uk-UA"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
                      <a:r>
                        <a:rPr lang="uk-UA" sz="1200">
                          <a:solidFill>
                            <a:srgbClr val="000000"/>
                          </a:solidFill>
                          <a:effectLst/>
                        </a:rPr>
                        <a:t>ГО "Проліска"</a:t>
                      </a:r>
                      <a:endParaRPr lang="uk-UA"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
                      <a:r>
                        <a:rPr lang="x-none" sz="1200">
                          <a:solidFill>
                            <a:srgbClr val="000000"/>
                          </a:solidFill>
                          <a:effectLst/>
                        </a:rPr>
                        <a:t>270</a:t>
                      </a:r>
                      <a:endParaRPr lang="x-none"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
                      <a:r>
                        <a:rPr lang="x-none" sz="1200">
                          <a:solidFill>
                            <a:srgbClr val="000000"/>
                          </a:solidFill>
                          <a:effectLst/>
                        </a:rPr>
                        <a:t>-</a:t>
                      </a:r>
                      <a:endParaRPr lang="x-none"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5955">
                <a:tc>
                  <a:txBody>
                    <a:bodyPr/>
                    <a:lstStyle/>
                    <a:p>
                      <a:pPr fontAlgn="b"/>
                      <a:r>
                        <a:rPr lang="uk-UA" sz="1200">
                          <a:solidFill>
                            <a:srgbClr val="000000"/>
                          </a:solidFill>
                          <a:effectLst/>
                        </a:rPr>
                        <a:t>Лист </a:t>
                      </a:r>
                      <a:r>
                        <a:rPr lang="en-US" sz="1200">
                          <a:solidFill>
                            <a:srgbClr val="000000"/>
                          </a:solidFill>
                          <a:effectLst/>
                        </a:rPr>
                        <a:t>OSB</a:t>
                      </a:r>
                      <a:endParaRPr lang="en-US"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
                      <a:r>
                        <a:rPr lang="uk-UA" sz="1200">
                          <a:solidFill>
                            <a:srgbClr val="000000"/>
                          </a:solidFill>
                          <a:effectLst/>
                        </a:rPr>
                        <a:t>Міжнародна організація з міграції</a:t>
                      </a:r>
                      <a:endParaRPr lang="uk-UA"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
                      <a:r>
                        <a:rPr lang="x-none" sz="1200">
                          <a:solidFill>
                            <a:srgbClr val="000000"/>
                          </a:solidFill>
                          <a:effectLst/>
                        </a:rPr>
                        <a:t>151</a:t>
                      </a:r>
                      <a:endParaRPr lang="x-none"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
                      <a:r>
                        <a:rPr lang="x-none" sz="1200">
                          <a:solidFill>
                            <a:srgbClr val="000000"/>
                          </a:solidFill>
                          <a:effectLst/>
                        </a:rPr>
                        <a:t>471,875</a:t>
                      </a:r>
                      <a:endParaRPr lang="x-none"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5955">
                <a:tc>
                  <a:txBody>
                    <a:bodyPr/>
                    <a:lstStyle/>
                    <a:p>
                      <a:pPr fontAlgn="b"/>
                      <a:r>
                        <a:rPr lang="uk-UA" sz="1200">
                          <a:solidFill>
                            <a:srgbClr val="000000"/>
                          </a:solidFill>
                          <a:effectLst/>
                        </a:rPr>
                        <a:t>Рейка 20х25х2000 мм</a:t>
                      </a:r>
                      <a:endParaRPr lang="uk-UA"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
                      <a:r>
                        <a:rPr lang="uk-UA" sz="1200">
                          <a:solidFill>
                            <a:srgbClr val="000000"/>
                          </a:solidFill>
                          <a:effectLst/>
                        </a:rPr>
                        <a:t>Міжнародна організація з міграції</a:t>
                      </a:r>
                      <a:endParaRPr lang="uk-UA"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
                      <a:r>
                        <a:rPr lang="x-none" sz="1200">
                          <a:solidFill>
                            <a:srgbClr val="000000"/>
                          </a:solidFill>
                          <a:effectLst/>
                        </a:rPr>
                        <a:t>2423</a:t>
                      </a:r>
                      <a:endParaRPr lang="x-none"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ase"/>
                      <a:endParaRPr lang="x-none" sz="1200">
                        <a:solidFill>
                          <a:srgbClr val="000000"/>
                        </a:solidFill>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85955">
                <a:tc>
                  <a:txBody>
                    <a:bodyPr/>
                    <a:lstStyle/>
                    <a:p>
                      <a:pPr fontAlgn="b"/>
                      <a:r>
                        <a:rPr lang="uk-UA" sz="1200">
                          <a:solidFill>
                            <a:srgbClr val="000000"/>
                          </a:solidFill>
                          <a:effectLst/>
                        </a:rPr>
                        <a:t>Дошка 25х100х4500 мм</a:t>
                      </a:r>
                      <a:endParaRPr lang="uk-UA"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
                      <a:r>
                        <a:rPr lang="uk-UA" sz="1200">
                          <a:solidFill>
                            <a:srgbClr val="000000"/>
                          </a:solidFill>
                          <a:effectLst/>
                        </a:rPr>
                        <a:t>Міжнародна організація з міграції</a:t>
                      </a:r>
                      <a:endParaRPr lang="uk-UA"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
                      <a:r>
                        <a:rPr lang="x-none" sz="1200">
                          <a:solidFill>
                            <a:srgbClr val="000000"/>
                          </a:solidFill>
                          <a:effectLst/>
                        </a:rPr>
                        <a:t>696</a:t>
                      </a:r>
                      <a:endParaRPr lang="x-none"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
                      <a:r>
                        <a:rPr lang="x-none" sz="1200">
                          <a:solidFill>
                            <a:srgbClr val="000000"/>
                          </a:solidFill>
                          <a:effectLst/>
                        </a:rPr>
                        <a:t>-</a:t>
                      </a:r>
                      <a:endParaRPr lang="x-none"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65843">
                <a:tc>
                  <a:txBody>
                    <a:bodyPr/>
                    <a:lstStyle/>
                    <a:p>
                      <a:pPr fontAlgn="b"/>
                      <a:r>
                        <a:rPr lang="uk-UA" sz="1200">
                          <a:solidFill>
                            <a:srgbClr val="000000"/>
                          </a:solidFill>
                          <a:effectLst/>
                        </a:rPr>
                        <a:t>аварійні набори (плівка, тарпаулін)</a:t>
                      </a:r>
                      <a:endParaRPr lang="uk-UA"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
                      <a:r>
                        <a:rPr lang="uk-UA" sz="1200">
                          <a:solidFill>
                            <a:srgbClr val="000000"/>
                          </a:solidFill>
                          <a:effectLst/>
                        </a:rPr>
                        <a:t>Міжнародна організація з міграції</a:t>
                      </a:r>
                      <a:endParaRPr lang="uk-UA"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
                      <a:r>
                        <a:rPr lang="x-none" sz="1200">
                          <a:solidFill>
                            <a:srgbClr val="000000"/>
                          </a:solidFill>
                          <a:effectLst/>
                        </a:rPr>
                        <a:t>127</a:t>
                      </a:r>
                      <a:endParaRPr lang="x-none" sz="1200">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ase"/>
                      <a:endParaRPr lang="x-none" sz="1200" dirty="0">
                        <a:solidFill>
                          <a:srgbClr val="000000"/>
                        </a:solidFill>
                        <a:effectLst/>
                      </a:endParaRPr>
                    </a:p>
                  </a:txBody>
                  <a:tcPr marL="0" marR="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2" name="Свиток: горизонтальный 1">
            <a:extLst>
              <a:ext uri="{FF2B5EF4-FFF2-40B4-BE49-F238E27FC236}">
                <a16:creationId xmlns:a16="http://schemas.microsoft.com/office/drawing/2014/main" id="{1E42D959-2ED8-1FB4-0600-41257E2FD354}"/>
              </a:ext>
            </a:extLst>
          </p:cNvPr>
          <p:cNvSpPr/>
          <p:nvPr/>
        </p:nvSpPr>
        <p:spPr>
          <a:xfrm>
            <a:off x="1843088" y="3644900"/>
            <a:ext cx="6337300" cy="1296988"/>
          </a:xfrm>
          <a:prstGeom prst="horizontalScroll">
            <a:avLst/>
          </a:prstGeom>
          <a:solidFill>
            <a:srgbClr val="FFFFFF"/>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ru-RU" sz="1400">
                <a:solidFill>
                  <a:srgbClr val="000000"/>
                </a:solidFill>
                <a:cs typeface="Times New Roman" pitchFamily="18" charset="0"/>
              </a:rPr>
              <a:t>Для проведення ремонту доріг комунальної власності Комишуваської селищної ради було використано 4756 тонн шлаку, який був переданий безкоштовно від ПАТ "Запоріжсталь" </a:t>
            </a:r>
            <a:endParaRPr lang="ru-RU" sz="1400">
              <a:solidFill>
                <a:srgbClr val="FFFFFF"/>
              </a:solidFill>
              <a:cs typeface="Arial"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634" name="Picture 14" descr="Інфографіка без тексту для шаблону">
            <a:extLst>
              <a:ext uri="{FF2B5EF4-FFF2-40B4-BE49-F238E27FC236}">
                <a16:creationId xmlns:a16="http://schemas.microsoft.com/office/drawing/2014/main" id="{12E5B85E-76F2-ADE5-F671-73259F2642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988" y="592138"/>
            <a:ext cx="8316912"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a:extLst>
              <a:ext uri="{FF2B5EF4-FFF2-40B4-BE49-F238E27FC236}">
                <a16:creationId xmlns:a16="http://schemas.microsoft.com/office/drawing/2014/main" id="{8E8FDA61-553A-CA08-DDAF-60DFC0229F8F}"/>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B82417E4-0089-9FC8-9585-68F19EBF4373}"/>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69637" name="Picture 6" descr="E:\Рисунок1-removebg-preview (1).png">
            <a:extLst>
              <a:ext uri="{FF2B5EF4-FFF2-40B4-BE49-F238E27FC236}">
                <a16:creationId xmlns:a16="http://schemas.microsoft.com/office/drawing/2014/main" id="{02AC659F-9F36-754C-BB84-6A1CAAEE3F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Штриховая стрелка вправо 7">
            <a:extLst>
              <a:ext uri="{FF2B5EF4-FFF2-40B4-BE49-F238E27FC236}">
                <a16:creationId xmlns:a16="http://schemas.microsoft.com/office/drawing/2014/main" id="{5A50ADCC-87D4-302A-A20E-72D3B8241763}"/>
              </a:ext>
            </a:extLst>
          </p:cNvPr>
          <p:cNvSpPr/>
          <p:nvPr/>
        </p:nvSpPr>
        <p:spPr>
          <a:xfrm>
            <a:off x="7092950" y="0"/>
            <a:ext cx="2051050" cy="6921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b="1" dirty="0" err="1"/>
              <a:t>Відновлення</a:t>
            </a:r>
            <a:endParaRPr lang="ru-RU" dirty="0"/>
          </a:p>
        </p:txBody>
      </p:sp>
      <p:sp>
        <p:nvSpPr>
          <p:cNvPr id="69639" name="AutoShape 4" descr="Askep – Рішення для приватних клінік, ФОП">
            <a:extLst>
              <a:ext uri="{FF2B5EF4-FFF2-40B4-BE49-F238E27FC236}">
                <a16:creationId xmlns:a16="http://schemas.microsoft.com/office/drawing/2014/main" id="{296A2CD1-C18A-4075-9589-0F1A86C9B32F}"/>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69640" name="AutoShape 6" descr="Askep – Рішення для приватних клінік, ФОП">
            <a:extLst>
              <a:ext uri="{FF2B5EF4-FFF2-40B4-BE49-F238E27FC236}">
                <a16:creationId xmlns:a16="http://schemas.microsoft.com/office/drawing/2014/main" id="{B5E4DF4F-0F00-C183-118E-2B0E81975B11}"/>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69641" name="AutoShape 8" descr="Askep – Рішення для приватних клінік, ФОП">
            <a:extLst>
              <a:ext uri="{FF2B5EF4-FFF2-40B4-BE49-F238E27FC236}">
                <a16:creationId xmlns:a16="http://schemas.microsoft.com/office/drawing/2014/main" id="{AA1B23C3-F9D0-151E-CFD3-2982EEC147C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69642" name="AutoShape 10" descr="https://mig.com.ua/wp-content/uploads/2023/12/kamish2.jpg">
            <a:extLst>
              <a:ext uri="{FF2B5EF4-FFF2-40B4-BE49-F238E27FC236}">
                <a16:creationId xmlns:a16="http://schemas.microsoft.com/office/drawing/2014/main" id="{A5CB269E-288B-B1CF-79AA-B4AA4553B630}"/>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uk-UA" altLang="uk-UA"/>
          </a:p>
        </p:txBody>
      </p:sp>
      <p:sp>
        <p:nvSpPr>
          <p:cNvPr id="69643" name="AutoShape 12" descr="https://mig.com.ua/wp-content/uploads/2023/12/kamish2.jpg">
            <a:extLst>
              <a:ext uri="{FF2B5EF4-FFF2-40B4-BE49-F238E27FC236}">
                <a16:creationId xmlns:a16="http://schemas.microsoft.com/office/drawing/2014/main" id="{02C021B4-B56A-206A-48EA-99AFC507BA00}"/>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uk-UA" altLang="uk-UA"/>
          </a:p>
        </p:txBody>
      </p:sp>
      <p:sp>
        <p:nvSpPr>
          <p:cNvPr id="69644" name="AutoShape 14" descr="https://mig.com.ua/wp-content/uploads/2023/12/kamish2.jpg">
            <a:extLst>
              <a:ext uri="{FF2B5EF4-FFF2-40B4-BE49-F238E27FC236}">
                <a16:creationId xmlns:a16="http://schemas.microsoft.com/office/drawing/2014/main" id="{2C7A9E0E-93BC-01EC-831D-7CC4C86108F8}"/>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uk-UA" altLang="uk-UA"/>
          </a:p>
        </p:txBody>
      </p:sp>
      <p:sp>
        <p:nvSpPr>
          <p:cNvPr id="69645" name="AutoShape 16" descr="https://mig.com.ua/wp-content/uploads/2023/12/kamish2.jpg">
            <a:extLst>
              <a:ext uri="{FF2B5EF4-FFF2-40B4-BE49-F238E27FC236}">
                <a16:creationId xmlns:a16="http://schemas.microsoft.com/office/drawing/2014/main" id="{68D45005-9C76-673E-58BE-A662CA230A89}"/>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uk-UA" altLang="uk-UA"/>
          </a:p>
        </p:txBody>
      </p:sp>
      <p:sp>
        <p:nvSpPr>
          <p:cNvPr id="3" name="Свиток: горизонтальный 2">
            <a:extLst>
              <a:ext uri="{FF2B5EF4-FFF2-40B4-BE49-F238E27FC236}">
                <a16:creationId xmlns:a16="http://schemas.microsoft.com/office/drawing/2014/main" id="{5030DBF1-9059-B802-53DC-FD4906861927}"/>
              </a:ext>
            </a:extLst>
          </p:cNvPr>
          <p:cNvSpPr/>
          <p:nvPr/>
        </p:nvSpPr>
        <p:spPr>
          <a:xfrm>
            <a:off x="4049713" y="801688"/>
            <a:ext cx="2305050" cy="755650"/>
          </a:xfrm>
          <a:prstGeom prst="horizontalScroll">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uk-UA" sz="2400" b="1" dirty="0">
                <a:solidFill>
                  <a:srgbClr val="33CC33"/>
                </a:solidFill>
              </a:rPr>
              <a:t>єВідновлення</a:t>
            </a:r>
            <a:endParaRPr lang="x-none" sz="2400" b="1" dirty="0">
              <a:solidFill>
                <a:srgbClr val="33CC33"/>
              </a:solidFill>
            </a:endParaRPr>
          </a:p>
        </p:txBody>
      </p:sp>
      <p:sp>
        <p:nvSpPr>
          <p:cNvPr id="4" name="Прямоугольник 3">
            <a:extLst>
              <a:ext uri="{FF2B5EF4-FFF2-40B4-BE49-F238E27FC236}">
                <a16:creationId xmlns:a16="http://schemas.microsoft.com/office/drawing/2014/main" id="{38303CFF-3EE7-7389-B407-9E3FF39094DF}"/>
              </a:ext>
            </a:extLst>
          </p:cNvPr>
          <p:cNvSpPr/>
          <p:nvPr/>
        </p:nvSpPr>
        <p:spPr>
          <a:xfrm>
            <a:off x="1908175" y="1757363"/>
            <a:ext cx="3294063" cy="319087"/>
          </a:xfrm>
          <a:prstGeom prst="rect">
            <a:avLst/>
          </a:prstGeom>
          <a:solidFill>
            <a:srgbClr val="33CC33">
              <a:alpha val="52000"/>
            </a:srgb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uk-UA" sz="1400" b="1" dirty="0">
                <a:solidFill>
                  <a:schemeClr val="tx1"/>
                </a:solidFill>
              </a:rPr>
              <a:t>Розгляд заяв по пошкодженому майну</a:t>
            </a:r>
            <a:endParaRPr lang="x-none" sz="1400" b="1" dirty="0">
              <a:solidFill>
                <a:schemeClr val="tx1"/>
              </a:solidFill>
            </a:endParaRPr>
          </a:p>
        </p:txBody>
      </p:sp>
      <p:sp>
        <p:nvSpPr>
          <p:cNvPr id="18" name="Прямоугольник 17">
            <a:extLst>
              <a:ext uri="{FF2B5EF4-FFF2-40B4-BE49-F238E27FC236}">
                <a16:creationId xmlns:a16="http://schemas.microsoft.com/office/drawing/2014/main" id="{4A71AFF0-4EC8-8375-4754-0A99142528E5}"/>
              </a:ext>
            </a:extLst>
          </p:cNvPr>
          <p:cNvSpPr/>
          <p:nvPr/>
        </p:nvSpPr>
        <p:spPr>
          <a:xfrm>
            <a:off x="5627688" y="1757363"/>
            <a:ext cx="3294062" cy="319087"/>
          </a:xfrm>
          <a:prstGeom prst="rect">
            <a:avLst/>
          </a:prstGeom>
          <a:solidFill>
            <a:srgbClr val="33CC33">
              <a:alpha val="52000"/>
            </a:srgb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uk-UA" sz="1400" b="1" dirty="0">
                <a:solidFill>
                  <a:schemeClr val="tx1"/>
                </a:solidFill>
              </a:rPr>
              <a:t>Розгляд заяв по знищеному майну</a:t>
            </a:r>
            <a:endParaRPr lang="x-none" sz="1400" b="1" dirty="0">
              <a:solidFill>
                <a:schemeClr val="tx1"/>
              </a:solidFill>
            </a:endParaRPr>
          </a:p>
        </p:txBody>
      </p:sp>
      <p:sp>
        <p:nvSpPr>
          <p:cNvPr id="5" name="Блок-схема: процесс 4">
            <a:extLst>
              <a:ext uri="{FF2B5EF4-FFF2-40B4-BE49-F238E27FC236}">
                <a16:creationId xmlns:a16="http://schemas.microsoft.com/office/drawing/2014/main" id="{56DEB221-9AE9-5586-47A9-170CD7505E74}"/>
              </a:ext>
            </a:extLst>
          </p:cNvPr>
          <p:cNvSpPr/>
          <p:nvPr/>
        </p:nvSpPr>
        <p:spPr>
          <a:xfrm>
            <a:off x="2484438" y="2205038"/>
            <a:ext cx="2592387" cy="21590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400" b="1" u="sng" dirty="0">
                <a:solidFill>
                  <a:schemeClr val="tx1"/>
                </a:solidFill>
              </a:rPr>
              <a:t>Позитивні рішення 106</a:t>
            </a:r>
            <a:endParaRPr lang="x-none" sz="1400" b="1" u="sng" dirty="0">
              <a:solidFill>
                <a:schemeClr val="tx1"/>
              </a:solidFill>
            </a:endParaRPr>
          </a:p>
        </p:txBody>
      </p:sp>
      <p:sp>
        <p:nvSpPr>
          <p:cNvPr id="20" name="Блок-схема: процесс 19">
            <a:extLst>
              <a:ext uri="{FF2B5EF4-FFF2-40B4-BE49-F238E27FC236}">
                <a16:creationId xmlns:a16="http://schemas.microsoft.com/office/drawing/2014/main" id="{B82BC4CC-DCCC-6286-87BB-A66CDFB39C24}"/>
              </a:ext>
            </a:extLst>
          </p:cNvPr>
          <p:cNvSpPr/>
          <p:nvPr/>
        </p:nvSpPr>
        <p:spPr>
          <a:xfrm>
            <a:off x="2609850" y="2640013"/>
            <a:ext cx="2592388" cy="21590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400" b="1" u="sng" dirty="0">
                <a:solidFill>
                  <a:schemeClr val="tx1"/>
                </a:solidFill>
              </a:rPr>
              <a:t>На суму – 10 409 544, 47 грн</a:t>
            </a:r>
            <a:endParaRPr lang="x-none" sz="1400" b="1" u="sng" dirty="0">
              <a:solidFill>
                <a:schemeClr val="tx1"/>
              </a:solidFill>
            </a:endParaRPr>
          </a:p>
        </p:txBody>
      </p:sp>
      <p:sp>
        <p:nvSpPr>
          <p:cNvPr id="21" name="Блок-схема: процесс 20">
            <a:extLst>
              <a:ext uri="{FF2B5EF4-FFF2-40B4-BE49-F238E27FC236}">
                <a16:creationId xmlns:a16="http://schemas.microsoft.com/office/drawing/2014/main" id="{C89022CF-48BE-3869-3F4E-D649AE5B13F3}"/>
              </a:ext>
            </a:extLst>
          </p:cNvPr>
          <p:cNvSpPr/>
          <p:nvPr/>
        </p:nvSpPr>
        <p:spPr>
          <a:xfrm>
            <a:off x="2636838" y="2992438"/>
            <a:ext cx="2592387" cy="21590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400" b="1" u="sng" dirty="0">
                <a:solidFill>
                  <a:schemeClr val="tx1"/>
                </a:solidFill>
              </a:rPr>
              <a:t>Негативні рішення - 16</a:t>
            </a:r>
            <a:endParaRPr lang="x-none" sz="1400" b="1" u="sng" dirty="0">
              <a:solidFill>
                <a:schemeClr val="tx1"/>
              </a:solidFill>
            </a:endParaRPr>
          </a:p>
        </p:txBody>
      </p:sp>
      <p:sp>
        <p:nvSpPr>
          <p:cNvPr id="24" name="Блок-схема: процесс 23">
            <a:extLst>
              <a:ext uri="{FF2B5EF4-FFF2-40B4-BE49-F238E27FC236}">
                <a16:creationId xmlns:a16="http://schemas.microsoft.com/office/drawing/2014/main" id="{1D9DB923-FD19-31C9-826E-4AB4CCC82FF8}"/>
              </a:ext>
            </a:extLst>
          </p:cNvPr>
          <p:cNvSpPr/>
          <p:nvPr/>
        </p:nvSpPr>
        <p:spPr>
          <a:xfrm>
            <a:off x="6208713" y="2986088"/>
            <a:ext cx="2592387" cy="21590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400" b="1" u="sng" dirty="0">
                <a:solidFill>
                  <a:schemeClr val="tx1"/>
                </a:solidFill>
              </a:rPr>
              <a:t>Негативні рішення - 6</a:t>
            </a:r>
            <a:endParaRPr lang="x-none" sz="1400" b="1" u="sng" dirty="0">
              <a:solidFill>
                <a:schemeClr val="tx1"/>
              </a:solidFill>
            </a:endParaRPr>
          </a:p>
        </p:txBody>
      </p:sp>
      <p:sp>
        <p:nvSpPr>
          <p:cNvPr id="25" name="Блок-схема: процесс 24">
            <a:extLst>
              <a:ext uri="{FF2B5EF4-FFF2-40B4-BE49-F238E27FC236}">
                <a16:creationId xmlns:a16="http://schemas.microsoft.com/office/drawing/2014/main" id="{E94831A8-9B9A-CF46-AB5D-D744C0CEEFDB}"/>
              </a:ext>
            </a:extLst>
          </p:cNvPr>
          <p:cNvSpPr/>
          <p:nvPr/>
        </p:nvSpPr>
        <p:spPr>
          <a:xfrm>
            <a:off x="6329363" y="2622550"/>
            <a:ext cx="2592387" cy="21590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400" b="1" u="sng" dirty="0">
                <a:solidFill>
                  <a:schemeClr val="tx1"/>
                </a:solidFill>
              </a:rPr>
              <a:t>На суму – 5 054 621, 60 грн</a:t>
            </a:r>
            <a:endParaRPr lang="x-none" sz="1400" b="1" u="sng" dirty="0">
              <a:solidFill>
                <a:schemeClr val="tx1"/>
              </a:solidFill>
            </a:endParaRPr>
          </a:p>
        </p:txBody>
      </p:sp>
      <p:sp>
        <p:nvSpPr>
          <p:cNvPr id="26" name="Блок-схема: процесс 25">
            <a:extLst>
              <a:ext uri="{FF2B5EF4-FFF2-40B4-BE49-F238E27FC236}">
                <a16:creationId xmlns:a16="http://schemas.microsoft.com/office/drawing/2014/main" id="{A2874C4C-486F-A058-6877-C9755D264A3A}"/>
              </a:ext>
            </a:extLst>
          </p:cNvPr>
          <p:cNvSpPr/>
          <p:nvPr/>
        </p:nvSpPr>
        <p:spPr>
          <a:xfrm>
            <a:off x="6238875" y="2241550"/>
            <a:ext cx="2592388" cy="21590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400" b="1" u="sng" dirty="0">
                <a:solidFill>
                  <a:schemeClr val="tx1"/>
                </a:solidFill>
              </a:rPr>
              <a:t>Сформовано сертифікатів - 7</a:t>
            </a:r>
            <a:endParaRPr lang="x-none" sz="1400" b="1" u="sng" dirty="0">
              <a:solidFill>
                <a:schemeClr val="tx1"/>
              </a:solidFill>
            </a:endParaRPr>
          </a:p>
        </p:txBody>
      </p:sp>
      <p:sp>
        <p:nvSpPr>
          <p:cNvPr id="27" name="Блок-схема: процесс 26">
            <a:extLst>
              <a:ext uri="{FF2B5EF4-FFF2-40B4-BE49-F238E27FC236}">
                <a16:creationId xmlns:a16="http://schemas.microsoft.com/office/drawing/2014/main" id="{B532D046-7015-3089-706A-D7FD3C154BEC}"/>
              </a:ext>
            </a:extLst>
          </p:cNvPr>
          <p:cNvSpPr/>
          <p:nvPr/>
        </p:nvSpPr>
        <p:spPr>
          <a:xfrm>
            <a:off x="2257425" y="3457575"/>
            <a:ext cx="2457450" cy="31750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400" b="1" u="sng" dirty="0">
                <a:solidFill>
                  <a:schemeClr val="tx1"/>
                </a:solidFill>
              </a:rPr>
              <a:t>Загальна кількість заяв - 132</a:t>
            </a:r>
            <a:endParaRPr lang="x-none" sz="1400" b="1" u="sng" dirty="0">
              <a:solidFill>
                <a:schemeClr val="tx1"/>
              </a:solidFill>
            </a:endParaRPr>
          </a:p>
        </p:txBody>
      </p:sp>
      <p:sp>
        <p:nvSpPr>
          <p:cNvPr id="29" name="Блок-схема: процесс 28">
            <a:extLst>
              <a:ext uri="{FF2B5EF4-FFF2-40B4-BE49-F238E27FC236}">
                <a16:creationId xmlns:a16="http://schemas.microsoft.com/office/drawing/2014/main" id="{BA80A62A-6841-E78D-1F1A-564B1624BC04}"/>
              </a:ext>
            </a:extLst>
          </p:cNvPr>
          <p:cNvSpPr/>
          <p:nvPr/>
        </p:nvSpPr>
        <p:spPr>
          <a:xfrm>
            <a:off x="2339975" y="5300663"/>
            <a:ext cx="2087563" cy="319087"/>
          </a:xfrm>
          <a:prstGeom prst="flowChartProcess">
            <a:avLst/>
          </a:prstGeom>
          <a:solidFill>
            <a:srgbClr val="33CC33">
              <a:alpha val="52000"/>
            </a:srgbClr>
          </a:solidFill>
          <a:ln>
            <a:solidFill>
              <a:srgbClr val="117E0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400" b="1" dirty="0">
                <a:solidFill>
                  <a:schemeClr val="tx1"/>
                </a:solidFill>
              </a:rPr>
              <a:t>Відновлення оселі</a:t>
            </a:r>
            <a:endParaRPr lang="x-none" sz="1400" b="1" dirty="0">
              <a:solidFill>
                <a:schemeClr val="tx1"/>
              </a:solidFill>
            </a:endParaRPr>
          </a:p>
        </p:txBody>
      </p:sp>
      <p:sp>
        <p:nvSpPr>
          <p:cNvPr id="30" name="Блок-схема: процесс 29">
            <a:extLst>
              <a:ext uri="{FF2B5EF4-FFF2-40B4-BE49-F238E27FC236}">
                <a16:creationId xmlns:a16="http://schemas.microsoft.com/office/drawing/2014/main" id="{DF7B6646-1074-C647-F83D-E55F045B3FA4}"/>
              </a:ext>
            </a:extLst>
          </p:cNvPr>
          <p:cNvSpPr/>
          <p:nvPr/>
        </p:nvSpPr>
        <p:spPr>
          <a:xfrm>
            <a:off x="6156325" y="5211763"/>
            <a:ext cx="2087563" cy="317500"/>
          </a:xfrm>
          <a:prstGeom prst="flowChartProcess">
            <a:avLst/>
          </a:prstGeom>
          <a:solidFill>
            <a:srgbClr val="33CC33">
              <a:alpha val="52000"/>
            </a:srgbClr>
          </a:solidFill>
          <a:ln>
            <a:solidFill>
              <a:srgbClr val="117E0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400" b="1" dirty="0">
                <a:solidFill>
                  <a:schemeClr val="tx1"/>
                </a:solidFill>
              </a:rPr>
              <a:t>Виплати та компенсація</a:t>
            </a:r>
            <a:endParaRPr lang="x-none" sz="1400" b="1" dirty="0">
              <a:solidFill>
                <a:schemeClr val="tx1"/>
              </a:solidFill>
            </a:endParaRPr>
          </a:p>
        </p:txBody>
      </p:sp>
      <p:sp>
        <p:nvSpPr>
          <p:cNvPr id="31" name="Блок-схема: процесс 30">
            <a:extLst>
              <a:ext uri="{FF2B5EF4-FFF2-40B4-BE49-F238E27FC236}">
                <a16:creationId xmlns:a16="http://schemas.microsoft.com/office/drawing/2014/main" id="{863B5A09-F211-CAE5-26E2-03E5581CABEA}"/>
              </a:ext>
            </a:extLst>
          </p:cNvPr>
          <p:cNvSpPr/>
          <p:nvPr/>
        </p:nvSpPr>
        <p:spPr>
          <a:xfrm>
            <a:off x="6389688" y="3429000"/>
            <a:ext cx="2459037" cy="31908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400" b="1" u="sng" dirty="0">
                <a:solidFill>
                  <a:schemeClr val="tx1"/>
                </a:solidFill>
              </a:rPr>
              <a:t>Загальна кількість заяв - 29</a:t>
            </a:r>
            <a:endParaRPr lang="x-none" sz="1400" b="1" u="sng" dirty="0">
              <a:solidFill>
                <a:schemeClr val="tx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3">
            <a:extLst>
              <a:ext uri="{FF2B5EF4-FFF2-40B4-BE49-F238E27FC236}">
                <a16:creationId xmlns:a16="http://schemas.microsoft.com/office/drawing/2014/main" id="{D02F030E-8E92-9551-91B5-3B1CE0A582A6}"/>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C926D5DF-6701-933E-E836-2D2C995A23F2}"/>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70660" name="Picture 6" descr="E:\Рисунок1-removebg-preview (1).png">
            <a:extLst>
              <a:ext uri="{FF2B5EF4-FFF2-40B4-BE49-F238E27FC236}">
                <a16:creationId xmlns:a16="http://schemas.microsoft.com/office/drawing/2014/main" id="{C9163CA7-A391-13EA-5AFF-78433B80B7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C016ACF3-4FB9-89AF-2F7F-F7FB73A4BB44}"/>
              </a:ext>
            </a:extLst>
          </p:cNvPr>
          <p:cNvSpPr/>
          <p:nvPr/>
        </p:nvSpPr>
        <p:spPr>
          <a:xfrm>
            <a:off x="1785918" y="1857364"/>
            <a:ext cx="7000924" cy="175432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uk-UA" sz="5400" b="1" cap="all" dirty="0">
                <a:ln w="0">
                  <a:solidFill>
                    <a:srgbClr val="00CC00"/>
                  </a:solidFill>
                </a:ln>
                <a:solidFill>
                  <a:srgbClr val="00CC00"/>
                </a:solidFill>
                <a:effectLst>
                  <a:reflection blurRad="12700" stA="50000" endPos="50000" dist="5000" dir="5400000" sy="-100000" rotWithShape="0"/>
                </a:effectLst>
                <a:cs typeface="Arial" charset="0"/>
              </a:rPr>
              <a:t>Волонтерська діяльність</a:t>
            </a:r>
            <a:endParaRPr lang="ru-RU" sz="5400" b="1" cap="all" dirty="0">
              <a:ln w="0">
                <a:solidFill>
                  <a:srgbClr val="00CC00"/>
                </a:solidFill>
              </a:ln>
              <a:solidFill>
                <a:srgbClr val="00CC00"/>
              </a:solidFill>
              <a:effectLst>
                <a:reflection blurRad="12700" stA="50000" endPos="50000" dist="5000" dir="5400000" sy="-100000" rotWithShape="0"/>
              </a:effectLst>
              <a:cs typeface="Arial"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3">
            <a:extLst>
              <a:ext uri="{FF2B5EF4-FFF2-40B4-BE49-F238E27FC236}">
                <a16:creationId xmlns:a16="http://schemas.microsoft.com/office/drawing/2014/main" id="{A7D87756-DC62-C7FE-C476-3845C8CE911C}"/>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DCDCEED4-1E49-1070-E0A9-9746D8071E74}"/>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71684" name="Picture 6" descr="E:\Рисунок1-removebg-preview (1).png">
            <a:extLst>
              <a:ext uri="{FF2B5EF4-FFF2-40B4-BE49-F238E27FC236}">
                <a16:creationId xmlns:a16="http://schemas.microsoft.com/office/drawing/2014/main" id="{AA909C34-14E9-6D9F-D42A-BA549BA6D3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Штриховая стрелка вправо 7">
            <a:extLst>
              <a:ext uri="{FF2B5EF4-FFF2-40B4-BE49-F238E27FC236}">
                <a16:creationId xmlns:a16="http://schemas.microsoft.com/office/drawing/2014/main" id="{77DCF272-14CE-7F50-602F-D0E3D90A6935}"/>
              </a:ext>
            </a:extLst>
          </p:cNvPr>
          <p:cNvSpPr/>
          <p:nvPr/>
        </p:nvSpPr>
        <p:spPr>
          <a:xfrm>
            <a:off x="5219700" y="-61913"/>
            <a:ext cx="3924300" cy="1347788"/>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uk-UA" sz="2400" b="1" dirty="0"/>
              <a:t>Забезпечення паливом та грошова допомога</a:t>
            </a:r>
            <a:endParaRPr lang="ru-RU" sz="2400" dirty="0"/>
          </a:p>
        </p:txBody>
      </p:sp>
      <p:sp>
        <p:nvSpPr>
          <p:cNvPr id="71686" name="AutoShape 4" descr="Askep – Рішення для приватних клінік, ФОП">
            <a:extLst>
              <a:ext uri="{FF2B5EF4-FFF2-40B4-BE49-F238E27FC236}">
                <a16:creationId xmlns:a16="http://schemas.microsoft.com/office/drawing/2014/main" id="{D55AD786-49CC-A564-49E3-B651FF4F890B}"/>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71687" name="AutoShape 6" descr="Askep – Рішення для приватних клінік, ФОП">
            <a:extLst>
              <a:ext uri="{FF2B5EF4-FFF2-40B4-BE49-F238E27FC236}">
                <a16:creationId xmlns:a16="http://schemas.microsoft.com/office/drawing/2014/main" id="{932FFC11-AC5E-743B-2858-2D428DE18EE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71688" name="AutoShape 8" descr="Askep – Рішення для приватних клінік, ФОП">
            <a:extLst>
              <a:ext uri="{FF2B5EF4-FFF2-40B4-BE49-F238E27FC236}">
                <a16:creationId xmlns:a16="http://schemas.microsoft.com/office/drawing/2014/main" id="{EAE1E766-E8ED-83CF-502D-55EAD9F3CA9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pic>
        <p:nvPicPr>
          <p:cNvPr id="71689" name="Picture 8" descr="Дрова дубові Київ ✔️ Купити дубові дрова у Києві та Київській області з  доставкою">
            <a:extLst>
              <a:ext uri="{FF2B5EF4-FFF2-40B4-BE49-F238E27FC236}">
                <a16:creationId xmlns:a16="http://schemas.microsoft.com/office/drawing/2014/main" id="{C04243DB-E7BF-A4A5-99B5-96AD7D7F66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8363" y="2614613"/>
            <a:ext cx="202565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0" name="Прямоугольник 1">
            <a:extLst>
              <a:ext uri="{FF2B5EF4-FFF2-40B4-BE49-F238E27FC236}">
                <a16:creationId xmlns:a16="http://schemas.microsoft.com/office/drawing/2014/main" id="{0CD7A8C8-DDAF-93FE-4306-AFA72DDE99EC}"/>
              </a:ext>
            </a:extLst>
          </p:cNvPr>
          <p:cNvSpPr>
            <a:spLocks noChangeArrowheads="1"/>
          </p:cNvSpPr>
          <p:nvPr/>
        </p:nvSpPr>
        <p:spPr bwMode="auto">
          <a:xfrm>
            <a:off x="1214438" y="1030288"/>
            <a:ext cx="7929562" cy="3170237"/>
          </a:xfrm>
          <a:prstGeom prst="rect">
            <a:avLst/>
          </a:prstGeom>
          <a:noFill/>
          <a:ln>
            <a:noFill/>
          </a:ln>
        </p:spPr>
        <p:txBody>
          <a:bodyPr>
            <a:spAutoFit/>
          </a:bodyPr>
          <a:lstStyle>
            <a:lvl1pPr marL="285750" indent="-2857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uClr>
                <a:srgbClr val="52C265"/>
              </a:buClr>
              <a:buFont typeface="Wingdings" panose="05000000000000000000" pitchFamily="2" charset="2"/>
              <a:buChar char="Ø"/>
              <a:defRPr/>
            </a:pPr>
            <a:r>
              <a:rPr lang="uk-UA" altLang="uk-UA" sz="2000" dirty="0"/>
              <a:t>Постанова Кабінету міністрів від 13 серпня 2025 р. № 985 «</a:t>
            </a:r>
            <a:r>
              <a:rPr lang="ru-RU" altLang="uk-UA" sz="2000" dirty="0" err="1"/>
              <a:t>Деякі</a:t>
            </a:r>
            <a:r>
              <a:rPr lang="ru-RU" altLang="uk-UA" sz="2000" dirty="0"/>
              <a:t> </a:t>
            </a:r>
            <a:r>
              <a:rPr lang="ru-RU" altLang="uk-UA" sz="2000" dirty="0" err="1"/>
              <a:t>питання</a:t>
            </a:r>
            <a:r>
              <a:rPr lang="ru-RU" altLang="uk-UA" sz="2000" dirty="0"/>
              <a:t> </a:t>
            </a:r>
            <a:r>
              <a:rPr lang="ru-RU" altLang="uk-UA" sz="2000" dirty="0" err="1"/>
              <a:t>надання</a:t>
            </a:r>
            <a:r>
              <a:rPr lang="ru-RU" altLang="uk-UA" sz="2000" dirty="0"/>
              <a:t> </a:t>
            </a:r>
            <a:r>
              <a:rPr lang="ru-RU" altLang="uk-UA" sz="2000" dirty="0" err="1"/>
              <a:t>допомоги</a:t>
            </a:r>
            <a:r>
              <a:rPr lang="ru-RU" altLang="uk-UA" sz="2000" dirty="0"/>
              <a:t> </a:t>
            </a:r>
            <a:r>
              <a:rPr lang="ru-RU" altLang="uk-UA" sz="2000" dirty="0" err="1"/>
              <a:t>населенню</a:t>
            </a:r>
            <a:r>
              <a:rPr lang="ru-RU" altLang="uk-UA" sz="2000" dirty="0"/>
              <a:t> на </a:t>
            </a:r>
            <a:r>
              <a:rPr lang="ru-RU" altLang="uk-UA" sz="2000" dirty="0" err="1"/>
              <a:t>придбання</a:t>
            </a:r>
            <a:r>
              <a:rPr lang="ru-RU" altLang="uk-UA" sz="2000" dirty="0"/>
              <a:t> твердого </a:t>
            </a:r>
            <a:r>
              <a:rPr lang="ru-RU" altLang="uk-UA" sz="2000" dirty="0" err="1"/>
              <a:t>пічного</a:t>
            </a:r>
            <a:r>
              <a:rPr lang="ru-RU" altLang="uk-UA" sz="2000" dirty="0"/>
              <a:t> </a:t>
            </a:r>
            <a:r>
              <a:rPr lang="ru-RU" altLang="uk-UA" sz="2000" dirty="0" err="1"/>
              <a:t>побутового</a:t>
            </a:r>
            <a:r>
              <a:rPr lang="ru-RU" altLang="uk-UA" sz="2000" dirty="0"/>
              <a:t> </a:t>
            </a:r>
            <a:r>
              <a:rPr lang="ru-RU" altLang="uk-UA" sz="2000" dirty="0" err="1"/>
              <a:t>палива</a:t>
            </a:r>
            <a:r>
              <a:rPr lang="ru-RU" altLang="uk-UA" sz="2000" dirty="0"/>
              <a:t> </a:t>
            </a:r>
            <a:r>
              <a:rPr lang="ru-RU" altLang="uk-UA" sz="2000" dirty="0" err="1"/>
              <a:t>протягом</a:t>
            </a:r>
            <a:r>
              <a:rPr lang="ru-RU" altLang="uk-UA" sz="2000" dirty="0"/>
              <a:t> </a:t>
            </a:r>
            <a:r>
              <a:rPr lang="ru-RU" altLang="uk-UA" sz="2000" dirty="0" err="1"/>
              <a:t>опалювального</a:t>
            </a:r>
            <a:r>
              <a:rPr lang="ru-RU" altLang="uk-UA" sz="2000" dirty="0"/>
              <a:t> сезону</a:t>
            </a:r>
            <a:r>
              <a:rPr lang="uk-UA" altLang="uk-UA" sz="2000" dirty="0"/>
              <a:t>» </a:t>
            </a:r>
            <a:r>
              <a:rPr lang="uk-UA" altLang="uk-UA" sz="2000" b="1" i="1" dirty="0"/>
              <a:t>- </a:t>
            </a:r>
            <a:r>
              <a:rPr lang="uk-UA" altLang="uk-UA" sz="2000" b="1" i="1" dirty="0">
                <a:solidFill>
                  <a:srgbClr val="52C265"/>
                </a:solidFill>
              </a:rPr>
              <a:t>2529 домогосподарств</a:t>
            </a:r>
            <a:r>
              <a:rPr lang="uk-UA" altLang="uk-UA" sz="2000" b="1" i="1" dirty="0"/>
              <a:t> отримали грошову допомогу на опалення, 19400 грн., загальна сума – </a:t>
            </a:r>
            <a:r>
              <a:rPr lang="en-US" altLang="uk-UA" sz="2000" b="1" i="1" dirty="0">
                <a:solidFill>
                  <a:srgbClr val="52C265"/>
                </a:solidFill>
              </a:rPr>
              <a:t>49</a:t>
            </a:r>
            <a:r>
              <a:rPr lang="uk-UA" altLang="uk-UA" sz="2000" b="1" i="1" dirty="0">
                <a:solidFill>
                  <a:srgbClr val="52C265"/>
                </a:solidFill>
              </a:rPr>
              <a:t> </a:t>
            </a:r>
            <a:r>
              <a:rPr lang="en-US" altLang="uk-UA" sz="2000" b="1" i="1" dirty="0">
                <a:solidFill>
                  <a:srgbClr val="52C265"/>
                </a:solidFill>
              </a:rPr>
              <a:t>062</a:t>
            </a:r>
            <a:r>
              <a:rPr lang="uk-UA" altLang="uk-UA" sz="2000" b="1" i="1" dirty="0">
                <a:solidFill>
                  <a:srgbClr val="52C265"/>
                </a:solidFill>
              </a:rPr>
              <a:t> </a:t>
            </a:r>
            <a:r>
              <a:rPr lang="en-US" altLang="uk-UA" sz="2000" b="1" i="1" dirty="0">
                <a:solidFill>
                  <a:srgbClr val="52C265"/>
                </a:solidFill>
              </a:rPr>
              <a:t>6</a:t>
            </a:r>
            <a:r>
              <a:rPr lang="uk-UA" altLang="uk-UA" sz="2000" b="1" i="1" dirty="0">
                <a:solidFill>
                  <a:srgbClr val="52C265"/>
                </a:solidFill>
              </a:rPr>
              <a:t>00 грн.</a:t>
            </a:r>
          </a:p>
          <a:p>
            <a:pPr eaLnBrk="1" hangingPunct="1">
              <a:buClr>
                <a:srgbClr val="52C265"/>
              </a:buClr>
              <a:buFont typeface="Wingdings" panose="05000000000000000000" pitchFamily="2" charset="2"/>
              <a:buChar char="Ø"/>
              <a:defRPr/>
            </a:pPr>
            <a:endParaRPr lang="uk-UA" altLang="uk-UA" sz="2000" dirty="0"/>
          </a:p>
          <a:p>
            <a:pPr eaLnBrk="1" hangingPunct="1">
              <a:buClr>
                <a:srgbClr val="52C265"/>
              </a:buClr>
              <a:buFont typeface="Wingdings" panose="05000000000000000000" pitchFamily="2" charset="2"/>
              <a:buChar char="Ø"/>
              <a:defRPr/>
            </a:pPr>
            <a:r>
              <a:rPr lang="uk-UA" altLang="uk-UA" sz="2000" dirty="0"/>
              <a:t>За підтримки  ГО </a:t>
            </a:r>
            <a:r>
              <a:rPr lang="en-US" altLang="uk-UA" sz="2000" dirty="0"/>
              <a:t>ACTED</a:t>
            </a:r>
            <a:r>
              <a:rPr lang="uk-UA" altLang="uk-UA" sz="2000" dirty="0"/>
              <a:t>  </a:t>
            </a:r>
            <a:r>
              <a:rPr lang="uk-UA" altLang="uk-UA" sz="2000" b="1" dirty="0"/>
              <a:t>-  956</a:t>
            </a:r>
            <a:r>
              <a:rPr lang="uk-UA" altLang="uk-UA" sz="2000" b="1" i="1" dirty="0"/>
              <a:t> домогосподарств</a:t>
            </a:r>
          </a:p>
          <a:p>
            <a:pPr marL="0" indent="0" eaLnBrk="1" hangingPunct="1">
              <a:buClr>
                <a:srgbClr val="52C265"/>
              </a:buClr>
              <a:defRPr/>
            </a:pPr>
            <a:r>
              <a:rPr lang="uk-UA" altLang="uk-UA" sz="2000" b="1" i="1" dirty="0"/>
              <a:t>(1728 мешканців) отримали грошову допомогу </a:t>
            </a:r>
          </a:p>
          <a:p>
            <a:pPr marL="0" indent="0" eaLnBrk="1" hangingPunct="1">
              <a:buClr>
                <a:srgbClr val="52C265"/>
              </a:buClr>
              <a:defRPr/>
            </a:pPr>
            <a:r>
              <a:rPr lang="uk-UA" altLang="uk-UA" sz="2000" b="1" i="1" dirty="0"/>
              <a:t>на опалення,  по </a:t>
            </a:r>
            <a:r>
              <a:rPr lang="uk-UA" altLang="uk-UA" sz="2000" b="1" i="1" dirty="0">
                <a:solidFill>
                  <a:srgbClr val="33CC33"/>
                </a:solidFill>
              </a:rPr>
              <a:t>19</a:t>
            </a:r>
            <a:r>
              <a:rPr lang="uk-UA" altLang="uk-UA" sz="2000" b="1" i="1" dirty="0">
                <a:solidFill>
                  <a:srgbClr val="52C265"/>
                </a:solidFill>
              </a:rPr>
              <a:t> 400 грн. – 18 546 400 грн</a:t>
            </a:r>
          </a:p>
          <a:p>
            <a:pPr eaLnBrk="1" hangingPunct="1">
              <a:buClr>
                <a:srgbClr val="52C265"/>
              </a:buClr>
              <a:buFont typeface="Wingdings" panose="05000000000000000000" pitchFamily="2" charset="2"/>
              <a:buChar char="Ø"/>
              <a:defRPr/>
            </a:pPr>
            <a:endParaRPr lang="uk-UA" altLang="uk-UA" sz="2000" b="1" i="1" dirty="0"/>
          </a:p>
        </p:txBody>
      </p:sp>
      <p:sp>
        <p:nvSpPr>
          <p:cNvPr id="71691" name="Прямоугольник 1">
            <a:extLst>
              <a:ext uri="{FF2B5EF4-FFF2-40B4-BE49-F238E27FC236}">
                <a16:creationId xmlns:a16="http://schemas.microsoft.com/office/drawing/2014/main" id="{04096762-6C5D-E277-F1DB-08827D581A25}"/>
              </a:ext>
            </a:extLst>
          </p:cNvPr>
          <p:cNvSpPr>
            <a:spLocks noChangeArrowheads="1"/>
          </p:cNvSpPr>
          <p:nvPr/>
        </p:nvSpPr>
        <p:spPr bwMode="auto">
          <a:xfrm>
            <a:off x="1225550" y="4046538"/>
            <a:ext cx="45704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uClr>
                <a:srgbClr val="52C265"/>
              </a:buClr>
              <a:buFont typeface="Wingdings" panose="05000000000000000000" pitchFamily="2" charset="2"/>
              <a:buChar char="Ø"/>
            </a:pPr>
            <a:r>
              <a:rPr lang="uk-UA" altLang="uk-UA" sz="2000"/>
              <a:t> За спияння БФ «Єдобро» - </a:t>
            </a:r>
            <a:r>
              <a:rPr lang="uk-UA" altLang="uk-UA" sz="2000" b="1" i="1"/>
              <a:t>2441 осіб отримали  багтоцільову грошову допомогу, 10 800 грн. </a:t>
            </a:r>
            <a:r>
              <a:rPr lang="uk-UA" altLang="uk-UA" sz="2000" b="1" i="1">
                <a:solidFill>
                  <a:srgbClr val="52C265"/>
                </a:solidFill>
              </a:rPr>
              <a:t>Загальна сума -  26 362 800 грн.</a:t>
            </a:r>
          </a:p>
        </p:txBody>
      </p:sp>
      <p:pic>
        <p:nvPicPr>
          <p:cNvPr id="71692" name="Picture 2" descr="Хочуть запровадити зміни: українцям озвучили новину — PMG.ua">
            <a:extLst>
              <a:ext uri="{FF2B5EF4-FFF2-40B4-BE49-F238E27FC236}">
                <a16:creationId xmlns:a16="http://schemas.microsoft.com/office/drawing/2014/main" id="{5F436A1D-98DF-198A-2356-52CC0D4B87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1975" y="3717925"/>
            <a:ext cx="3551238"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3">
            <a:extLst>
              <a:ext uri="{FF2B5EF4-FFF2-40B4-BE49-F238E27FC236}">
                <a16:creationId xmlns:a16="http://schemas.microsoft.com/office/drawing/2014/main" id="{43491EBE-3579-9CF9-DC14-C004C70A8694}"/>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BD8520D5-B49C-E20D-DAD1-CFDF6EA31B70}"/>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72708" name="Picture 6" descr="E:\Рисунок1-removebg-preview (1).png">
            <a:extLst>
              <a:ext uri="{FF2B5EF4-FFF2-40B4-BE49-F238E27FC236}">
                <a16:creationId xmlns:a16="http://schemas.microsoft.com/office/drawing/2014/main" id="{1BECACD6-DD8B-615B-7252-925FA56438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A3F248D5-C390-DF4B-70D4-32F6031FC7D7}"/>
              </a:ext>
            </a:extLst>
          </p:cNvPr>
          <p:cNvSpPr/>
          <p:nvPr/>
        </p:nvSpPr>
        <p:spPr>
          <a:xfrm>
            <a:off x="1785918" y="1857364"/>
            <a:ext cx="7000924" cy="923330"/>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uk-UA" sz="5400" b="1" cap="all" dirty="0">
                <a:ln w="0">
                  <a:solidFill>
                    <a:srgbClr val="00CC00"/>
                  </a:solidFill>
                </a:ln>
                <a:solidFill>
                  <a:srgbClr val="00CC00"/>
                </a:solidFill>
                <a:effectLst>
                  <a:reflection blurRad="12700" stA="50000" endPos="50000" dist="5000" dir="5400000" sy="-100000" rotWithShape="0"/>
                </a:effectLst>
                <a:cs typeface="Arial" charset="0"/>
              </a:rPr>
              <a:t>Безпека мешканців</a:t>
            </a:r>
            <a:endParaRPr lang="ru-RU" sz="5400" b="1" cap="all" dirty="0">
              <a:ln w="0">
                <a:solidFill>
                  <a:srgbClr val="00CC00"/>
                </a:solidFill>
              </a:ln>
              <a:solidFill>
                <a:srgbClr val="00CC00"/>
              </a:solidFill>
              <a:effectLst>
                <a:reflection blurRad="12700" stA="50000" endPos="50000" dist="5000" dir="5400000" sy="-100000" rotWithShape="0"/>
              </a:effectLst>
              <a:cs typeface="Arial"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A109459B-85EB-B865-6312-4127A8F29DDC}"/>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D777C53C-BC58-2537-A354-F2EC00E65CC5}"/>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8196" name="Picture 6" descr="E:\Рисунок1-removebg-preview (1).png">
            <a:extLst>
              <a:ext uri="{FF2B5EF4-FFF2-40B4-BE49-F238E27FC236}">
                <a16:creationId xmlns:a16="http://schemas.microsoft.com/office/drawing/2014/main" id="{1DA62129-D7BF-4F28-208C-91A1F66AAE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Штриховая стрелка вправо 12">
            <a:extLst>
              <a:ext uri="{FF2B5EF4-FFF2-40B4-BE49-F238E27FC236}">
                <a16:creationId xmlns:a16="http://schemas.microsoft.com/office/drawing/2014/main" id="{983B9795-2B1D-069C-AC7A-FA725B89601C}"/>
              </a:ext>
            </a:extLst>
          </p:cNvPr>
          <p:cNvSpPr/>
          <p:nvPr/>
        </p:nvSpPr>
        <p:spPr>
          <a:xfrm>
            <a:off x="5929322" y="0"/>
            <a:ext cx="3214678" cy="857256"/>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b="1" cap="all" dirty="0">
                <a:ln w="0"/>
                <a:solidFill>
                  <a:schemeClr val="bg1"/>
                </a:solidFill>
                <a:effectLst>
                  <a:reflection blurRad="12700" stA="50000" endPos="50000" dist="5000" dir="5400000" sy="-100000" rotWithShape="0"/>
                </a:effectLst>
              </a:rPr>
              <a:t>Фінанси громади</a:t>
            </a:r>
            <a:endParaRPr lang="ru-RU" dirty="0">
              <a:solidFill>
                <a:schemeClr val="bg1"/>
              </a:solidFill>
            </a:endParaRPr>
          </a:p>
        </p:txBody>
      </p:sp>
      <p:sp>
        <p:nvSpPr>
          <p:cNvPr id="8198" name="AutoShape 4" descr="null">
            <a:extLst>
              <a:ext uri="{FF2B5EF4-FFF2-40B4-BE49-F238E27FC236}">
                <a16:creationId xmlns:a16="http://schemas.microsoft.com/office/drawing/2014/main" id="{7F7925A1-59D8-E04F-77CC-8394B68B72B0}"/>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8199" name="AutoShape 6" descr="null">
            <a:extLst>
              <a:ext uri="{FF2B5EF4-FFF2-40B4-BE49-F238E27FC236}">
                <a16:creationId xmlns:a16="http://schemas.microsoft.com/office/drawing/2014/main" id="{888B2CC7-7EEC-3032-5807-462D33F61B89}"/>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graphicFrame>
        <p:nvGraphicFramePr>
          <p:cNvPr id="14" name="Таблица 13">
            <a:extLst>
              <a:ext uri="{FF2B5EF4-FFF2-40B4-BE49-F238E27FC236}">
                <a16:creationId xmlns:a16="http://schemas.microsoft.com/office/drawing/2014/main" id="{D065FC7B-4129-56D9-0B0F-85755B4D0D0A}"/>
              </a:ext>
            </a:extLst>
          </p:cNvPr>
          <p:cNvGraphicFramePr>
            <a:graphicFrameLocks noGrp="1"/>
          </p:cNvGraphicFramePr>
          <p:nvPr>
            <p:extLst>
              <p:ext uri="{D42A27DB-BD31-4B8C-83A1-F6EECF244321}">
                <p14:modId xmlns:p14="http://schemas.microsoft.com/office/powerpoint/2010/main" val="2006322339"/>
              </p:ext>
            </p:extLst>
          </p:nvPr>
        </p:nvGraphicFramePr>
        <p:xfrm>
          <a:off x="1351819" y="687524"/>
          <a:ext cx="4355529" cy="1143000"/>
        </p:xfrm>
        <a:graphic>
          <a:graphicData uri="http://schemas.openxmlformats.org/drawingml/2006/table">
            <a:tbl>
              <a:tblPr>
                <a:tableStyleId>{69C7853C-536D-4A76-A0AE-DD22124D55A5}</a:tableStyleId>
              </a:tblPr>
              <a:tblGrid>
                <a:gridCol w="2714568">
                  <a:extLst>
                    <a:ext uri="{9D8B030D-6E8A-4147-A177-3AD203B41FA5}">
                      <a16:colId xmlns:a16="http://schemas.microsoft.com/office/drawing/2014/main" val="20000"/>
                    </a:ext>
                  </a:extLst>
                </a:gridCol>
                <a:gridCol w="1640961">
                  <a:extLst>
                    <a:ext uri="{9D8B030D-6E8A-4147-A177-3AD203B41FA5}">
                      <a16:colId xmlns:a16="http://schemas.microsoft.com/office/drawing/2014/main" val="20001"/>
                    </a:ext>
                  </a:extLst>
                </a:gridCol>
              </a:tblGrid>
              <a:tr h="228600">
                <a:tc gridSpan="2">
                  <a:txBody>
                    <a:bodyPr/>
                    <a:lstStyle/>
                    <a:p>
                      <a:pPr algn="l" fontAlgn="b"/>
                      <a:r>
                        <a:rPr lang="ru-RU" sz="1400" b="1" u="none" strike="noStrike" dirty="0" err="1">
                          <a:solidFill>
                            <a:srgbClr val="52C265"/>
                          </a:solidFill>
                        </a:rPr>
                        <a:t>Надходження</a:t>
                      </a:r>
                      <a:r>
                        <a:rPr lang="ru-RU" sz="1400" b="1" u="none" strike="noStrike" dirty="0">
                          <a:solidFill>
                            <a:srgbClr val="52C265"/>
                          </a:solidFill>
                        </a:rPr>
                        <a:t> </a:t>
                      </a:r>
                      <a:r>
                        <a:rPr lang="ru-RU" sz="1400" b="1" u="none" strike="noStrike" dirty="0" err="1">
                          <a:solidFill>
                            <a:srgbClr val="52C265"/>
                          </a:solidFill>
                        </a:rPr>
                        <a:t>коштів</a:t>
                      </a:r>
                      <a:r>
                        <a:rPr lang="ru-RU" sz="1400" b="1" u="none" strike="noStrike" dirty="0">
                          <a:solidFill>
                            <a:srgbClr val="52C265"/>
                          </a:solidFill>
                        </a:rPr>
                        <a:t> в 2025 </a:t>
                      </a:r>
                      <a:r>
                        <a:rPr lang="ru-RU" sz="1400" b="1" u="none" strike="noStrike" dirty="0" err="1">
                          <a:solidFill>
                            <a:srgbClr val="52C265"/>
                          </a:solidFill>
                        </a:rPr>
                        <a:t>році</a:t>
                      </a:r>
                      <a:r>
                        <a:rPr lang="ru-RU" sz="1400" b="1" u="none" strike="noStrike" dirty="0">
                          <a:solidFill>
                            <a:srgbClr val="52C265"/>
                          </a:solidFill>
                        </a:rPr>
                        <a:t>.</a:t>
                      </a:r>
                      <a:endParaRPr lang="ru-RU" sz="1400" b="1" i="0" u="none" strike="noStrike" dirty="0">
                        <a:solidFill>
                          <a:srgbClr val="52C265"/>
                        </a:solidFill>
                        <a:latin typeface="Arial"/>
                      </a:endParaRPr>
                    </a:p>
                  </a:txBody>
                  <a:tcPr marL="0" marR="0" marT="0" marB="0" anchor="b"/>
                </a:tc>
                <a:tc hMerge="1">
                  <a:txBody>
                    <a:bodyPr/>
                    <a:lstStyle/>
                    <a:p>
                      <a:endParaRPr lang="ru-RU"/>
                    </a:p>
                  </a:txBody>
                  <a:tcPr/>
                </a:tc>
                <a:extLst>
                  <a:ext uri="{0D108BD9-81ED-4DB2-BD59-A6C34878D82A}">
                    <a16:rowId xmlns:a16="http://schemas.microsoft.com/office/drawing/2014/main" val="10000"/>
                  </a:ext>
                </a:extLst>
              </a:tr>
              <a:tr h="228600">
                <a:tc>
                  <a:txBody>
                    <a:bodyPr/>
                    <a:lstStyle/>
                    <a:p>
                      <a:pPr algn="r" fontAlgn="b"/>
                      <a:r>
                        <a:rPr lang="ru-RU" sz="1200" b="0" u="none" strike="noStrike">
                          <a:solidFill>
                            <a:srgbClr val="000000"/>
                          </a:solidFill>
                        </a:rPr>
                        <a:t>Всього :</a:t>
                      </a:r>
                      <a:endParaRPr lang="ru-RU" sz="1200" b="0" i="0" u="none" strike="noStrike">
                        <a:solidFill>
                          <a:srgbClr val="000000"/>
                        </a:solidFill>
                        <a:latin typeface="Arial"/>
                      </a:endParaRPr>
                    </a:p>
                  </a:txBody>
                  <a:tcPr marL="0" marR="0" marT="0" marB="0" anchor="b"/>
                </a:tc>
                <a:tc>
                  <a:txBody>
                    <a:bodyPr/>
                    <a:lstStyle/>
                    <a:p>
                      <a:pPr algn="r" fontAlgn="b"/>
                      <a:r>
                        <a:rPr lang="ru-RU" sz="1200" b="1" u="none" strike="noStrike" dirty="0">
                          <a:solidFill>
                            <a:srgbClr val="000000"/>
                          </a:solidFill>
                        </a:rPr>
                        <a:t>143 721 601 грн. </a:t>
                      </a:r>
                      <a:endParaRPr lang="ru-RU" sz="1200" b="1" i="0" u="none" strike="noStrike" dirty="0">
                        <a:solidFill>
                          <a:srgbClr val="000000"/>
                        </a:solidFill>
                        <a:latin typeface="Arial"/>
                      </a:endParaRPr>
                    </a:p>
                  </a:txBody>
                  <a:tcPr marL="0" marR="0" marT="0" marB="0" anchor="b"/>
                </a:tc>
                <a:extLst>
                  <a:ext uri="{0D108BD9-81ED-4DB2-BD59-A6C34878D82A}">
                    <a16:rowId xmlns:a16="http://schemas.microsoft.com/office/drawing/2014/main" val="10001"/>
                  </a:ext>
                </a:extLst>
              </a:tr>
              <a:tr h="228600">
                <a:tc>
                  <a:txBody>
                    <a:bodyPr/>
                    <a:lstStyle/>
                    <a:p>
                      <a:pPr algn="l" fontAlgn="b"/>
                      <a:r>
                        <a:rPr lang="ru-RU" sz="1200" b="0" u="none" strike="noStrike">
                          <a:solidFill>
                            <a:srgbClr val="000000"/>
                          </a:solidFill>
                        </a:rPr>
                        <a:t>з них:</a:t>
                      </a:r>
                      <a:endParaRPr lang="ru-RU" sz="1200" b="0" i="0" u="none" strike="noStrike">
                        <a:solidFill>
                          <a:srgbClr val="000000"/>
                        </a:solidFill>
                        <a:latin typeface="Arial"/>
                      </a:endParaRPr>
                    </a:p>
                  </a:txBody>
                  <a:tcPr marL="0" marR="0" marT="0" marB="0" anchor="b"/>
                </a:tc>
                <a:tc>
                  <a:txBody>
                    <a:bodyPr/>
                    <a:lstStyle/>
                    <a:p>
                      <a:pPr algn="l" fontAlgn="b"/>
                      <a:endParaRPr lang="ru-RU" sz="1200" b="0" i="0" u="none" strike="noStrike">
                        <a:solidFill>
                          <a:srgbClr val="000000"/>
                        </a:solidFill>
                        <a:latin typeface="Arial"/>
                      </a:endParaRPr>
                    </a:p>
                  </a:txBody>
                  <a:tcPr marL="0" marR="0" marT="0" marB="0" anchor="b"/>
                </a:tc>
                <a:extLst>
                  <a:ext uri="{0D108BD9-81ED-4DB2-BD59-A6C34878D82A}">
                    <a16:rowId xmlns:a16="http://schemas.microsoft.com/office/drawing/2014/main" val="10002"/>
                  </a:ext>
                </a:extLst>
              </a:tr>
              <a:tr h="228600">
                <a:tc>
                  <a:txBody>
                    <a:bodyPr/>
                    <a:lstStyle/>
                    <a:p>
                      <a:pPr algn="l" fontAlgn="b"/>
                      <a:r>
                        <a:rPr lang="ru-RU" sz="1200" b="0" u="none" strike="noStrike">
                          <a:solidFill>
                            <a:srgbClr val="000000"/>
                          </a:solidFill>
                        </a:rPr>
                        <a:t>Власні надходження </a:t>
                      </a:r>
                      <a:endParaRPr lang="ru-RU" sz="1200" b="0" i="0" u="none" strike="noStrike">
                        <a:solidFill>
                          <a:srgbClr val="000000"/>
                        </a:solidFill>
                        <a:latin typeface="Arial"/>
                      </a:endParaRPr>
                    </a:p>
                  </a:txBody>
                  <a:tcPr marL="0" marR="0" marT="0" marB="0" anchor="b"/>
                </a:tc>
                <a:tc>
                  <a:txBody>
                    <a:bodyPr/>
                    <a:lstStyle/>
                    <a:p>
                      <a:pPr algn="r" fontAlgn="b"/>
                      <a:r>
                        <a:rPr lang="ru-RU" sz="1200" b="0" u="none" strike="noStrike">
                          <a:solidFill>
                            <a:srgbClr val="000000"/>
                          </a:solidFill>
                        </a:rPr>
                        <a:t>57 839 421 грн. </a:t>
                      </a:r>
                      <a:endParaRPr lang="ru-RU" sz="1200" b="0" i="0" u="none" strike="noStrike">
                        <a:solidFill>
                          <a:srgbClr val="000000"/>
                        </a:solidFill>
                        <a:latin typeface="Arial"/>
                      </a:endParaRPr>
                    </a:p>
                  </a:txBody>
                  <a:tcPr marL="0" marR="0" marT="0" marB="0" anchor="b"/>
                </a:tc>
                <a:extLst>
                  <a:ext uri="{0D108BD9-81ED-4DB2-BD59-A6C34878D82A}">
                    <a16:rowId xmlns:a16="http://schemas.microsoft.com/office/drawing/2014/main" val="10003"/>
                  </a:ext>
                </a:extLst>
              </a:tr>
              <a:tr h="228600">
                <a:tc>
                  <a:txBody>
                    <a:bodyPr/>
                    <a:lstStyle/>
                    <a:p>
                      <a:pPr algn="l" fontAlgn="b"/>
                      <a:r>
                        <a:rPr lang="ru-RU" sz="1200" b="0" u="none" strike="noStrike" dirty="0" err="1">
                          <a:solidFill>
                            <a:srgbClr val="000000"/>
                          </a:solidFill>
                        </a:rPr>
                        <a:t>Офіційні</a:t>
                      </a:r>
                      <a:r>
                        <a:rPr lang="ru-RU" sz="1200" b="0" u="none" strike="noStrike" dirty="0">
                          <a:solidFill>
                            <a:srgbClr val="000000"/>
                          </a:solidFill>
                        </a:rPr>
                        <a:t> </a:t>
                      </a:r>
                      <a:r>
                        <a:rPr lang="ru-RU" sz="1200" b="0" u="none" strike="noStrike" dirty="0" err="1">
                          <a:solidFill>
                            <a:srgbClr val="000000"/>
                          </a:solidFill>
                        </a:rPr>
                        <a:t>трансферти</a:t>
                      </a:r>
                      <a:r>
                        <a:rPr lang="ru-RU" sz="1200" b="0" u="none" strike="noStrike" dirty="0">
                          <a:solidFill>
                            <a:srgbClr val="000000"/>
                          </a:solidFill>
                        </a:rPr>
                        <a:t> </a:t>
                      </a:r>
                      <a:endParaRPr lang="ru-RU" sz="1200" b="0" i="0" u="none" strike="noStrike" dirty="0">
                        <a:solidFill>
                          <a:srgbClr val="000000"/>
                        </a:solidFill>
                        <a:latin typeface="Arial"/>
                      </a:endParaRPr>
                    </a:p>
                  </a:txBody>
                  <a:tcPr marL="0" marR="0" marT="0" marB="0" anchor="b"/>
                </a:tc>
                <a:tc>
                  <a:txBody>
                    <a:bodyPr/>
                    <a:lstStyle/>
                    <a:p>
                      <a:pPr algn="r" fontAlgn="b"/>
                      <a:r>
                        <a:rPr lang="ru-RU" sz="1200" b="0" u="none" strike="noStrike" dirty="0">
                          <a:solidFill>
                            <a:srgbClr val="000000"/>
                          </a:solidFill>
                        </a:rPr>
                        <a:t>85 882 179 </a:t>
                      </a:r>
                      <a:r>
                        <a:rPr lang="ru-RU" sz="1200" b="0" u="none" strike="noStrike" dirty="0" err="1">
                          <a:solidFill>
                            <a:srgbClr val="000000"/>
                          </a:solidFill>
                        </a:rPr>
                        <a:t>грн</a:t>
                      </a:r>
                      <a:r>
                        <a:rPr lang="ru-RU" sz="1200" b="0" u="none" strike="noStrike" dirty="0">
                          <a:solidFill>
                            <a:srgbClr val="000000"/>
                          </a:solidFill>
                        </a:rPr>
                        <a:t>. </a:t>
                      </a:r>
                      <a:endParaRPr lang="ru-RU" sz="1200" b="0" i="0" u="none" strike="noStrike" dirty="0">
                        <a:solidFill>
                          <a:srgbClr val="000000"/>
                        </a:solidFill>
                        <a:latin typeface="Arial"/>
                      </a:endParaRPr>
                    </a:p>
                  </a:txBody>
                  <a:tcPr marL="0" marR="0" marT="0" marB="0" anchor="b"/>
                </a:tc>
                <a:extLst>
                  <a:ext uri="{0D108BD9-81ED-4DB2-BD59-A6C34878D82A}">
                    <a16:rowId xmlns:a16="http://schemas.microsoft.com/office/drawing/2014/main" val="10004"/>
                  </a:ext>
                </a:extLst>
              </a:tr>
            </a:tbl>
          </a:graphicData>
        </a:graphic>
      </p:graphicFrame>
      <p:graphicFrame>
        <p:nvGraphicFramePr>
          <p:cNvPr id="15" name="Chart 1">
            <a:extLst>
              <a:ext uri="{FF2B5EF4-FFF2-40B4-BE49-F238E27FC236}">
                <a16:creationId xmlns:a16="http://schemas.microsoft.com/office/drawing/2014/main" id="{EE9AD83E-CBC4-1F6E-7C86-211968404729}"/>
              </a:ext>
            </a:extLst>
          </p:cNvPr>
          <p:cNvGraphicFramePr/>
          <p:nvPr/>
        </p:nvGraphicFramePr>
        <p:xfrm>
          <a:off x="5614417" y="404664"/>
          <a:ext cx="3529583" cy="1656184"/>
        </p:xfrm>
        <a:graphic>
          <a:graphicData uri="http://schemas.openxmlformats.org/drawingml/2006/chart">
            <c:chart xmlns:c="http://schemas.openxmlformats.org/drawingml/2006/chart" xmlns:r="http://schemas.openxmlformats.org/officeDocument/2006/relationships" r:id="rId3"/>
          </a:graphicData>
        </a:graphic>
      </p:graphicFrame>
      <p:pic>
        <p:nvPicPr>
          <p:cNvPr id="8212" name="Picture 55">
            <a:extLst>
              <a:ext uri="{FF2B5EF4-FFF2-40B4-BE49-F238E27FC236}">
                <a16:creationId xmlns:a16="http://schemas.microsoft.com/office/drawing/2014/main" id="{AA61A6FD-1315-1B76-EB6B-89A2C94AEF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8888" y="2636838"/>
            <a:ext cx="4249737"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Таблица 1">
            <a:extLst>
              <a:ext uri="{FF2B5EF4-FFF2-40B4-BE49-F238E27FC236}">
                <a16:creationId xmlns:a16="http://schemas.microsoft.com/office/drawing/2014/main" id="{119D065A-9BF5-435A-8B5D-E37191AC6BEB}"/>
              </a:ext>
            </a:extLst>
          </p:cNvPr>
          <p:cNvGraphicFramePr>
            <a:graphicFrameLocks noGrp="1"/>
          </p:cNvGraphicFramePr>
          <p:nvPr>
            <p:extLst>
              <p:ext uri="{D42A27DB-BD31-4B8C-83A1-F6EECF244321}">
                <p14:modId xmlns:p14="http://schemas.microsoft.com/office/powerpoint/2010/main" val="3677772720"/>
              </p:ext>
            </p:extLst>
          </p:nvPr>
        </p:nvGraphicFramePr>
        <p:xfrm>
          <a:off x="5543324" y="2215879"/>
          <a:ext cx="3484686" cy="2907030"/>
        </p:xfrm>
        <a:graphic>
          <a:graphicData uri="http://schemas.openxmlformats.org/drawingml/2006/table">
            <a:tbl>
              <a:tblPr>
                <a:tableStyleId>{69C7853C-536D-4A76-A0AE-DD22124D55A5}</a:tableStyleId>
              </a:tblPr>
              <a:tblGrid>
                <a:gridCol w="2538930">
                  <a:extLst>
                    <a:ext uri="{9D8B030D-6E8A-4147-A177-3AD203B41FA5}">
                      <a16:colId xmlns:a16="http://schemas.microsoft.com/office/drawing/2014/main" val="1351910286"/>
                    </a:ext>
                  </a:extLst>
                </a:gridCol>
                <a:gridCol w="945756">
                  <a:extLst>
                    <a:ext uri="{9D8B030D-6E8A-4147-A177-3AD203B41FA5}">
                      <a16:colId xmlns:a16="http://schemas.microsoft.com/office/drawing/2014/main" val="4260985579"/>
                    </a:ext>
                  </a:extLst>
                </a:gridCol>
              </a:tblGrid>
              <a:tr h="181734">
                <a:tc gridSpan="2">
                  <a:txBody>
                    <a:bodyPr/>
                    <a:lstStyle/>
                    <a:p>
                      <a:pPr algn="l" fontAlgn="b"/>
                      <a:r>
                        <a:rPr lang="ru-RU" sz="1400" b="1" u="none" strike="noStrike" dirty="0" err="1">
                          <a:solidFill>
                            <a:srgbClr val="52C265"/>
                          </a:solidFill>
                          <a:effectLst/>
                        </a:rPr>
                        <a:t>Власні</a:t>
                      </a:r>
                      <a:r>
                        <a:rPr lang="ru-RU" sz="1400" b="1" u="none" strike="noStrike" dirty="0">
                          <a:solidFill>
                            <a:srgbClr val="52C265"/>
                          </a:solidFill>
                          <a:effectLst/>
                        </a:rPr>
                        <a:t> </a:t>
                      </a:r>
                      <a:r>
                        <a:rPr lang="ru-RU" sz="1400" b="1" u="none" strike="noStrike" dirty="0" err="1">
                          <a:solidFill>
                            <a:srgbClr val="52C265"/>
                          </a:solidFill>
                          <a:effectLst/>
                        </a:rPr>
                        <a:t>надходження</a:t>
                      </a:r>
                      <a:r>
                        <a:rPr lang="ru-RU" sz="1400" b="1" u="none" strike="noStrike" dirty="0">
                          <a:solidFill>
                            <a:srgbClr val="52C265"/>
                          </a:solidFill>
                          <a:effectLst/>
                        </a:rPr>
                        <a:t> в 2025 </a:t>
                      </a:r>
                      <a:r>
                        <a:rPr lang="ru-RU" sz="1400" b="1" u="none" strike="noStrike" dirty="0" err="1">
                          <a:solidFill>
                            <a:srgbClr val="52C265"/>
                          </a:solidFill>
                          <a:effectLst/>
                        </a:rPr>
                        <a:t>році</a:t>
                      </a:r>
                      <a:r>
                        <a:rPr lang="ru-RU" sz="1400" b="1" u="none" strike="noStrike" dirty="0">
                          <a:solidFill>
                            <a:srgbClr val="52C265"/>
                          </a:solidFill>
                          <a:effectLst/>
                        </a:rPr>
                        <a:t>.</a:t>
                      </a:r>
                      <a:endParaRPr lang="ru-RU" sz="1400" b="1" i="0" u="none" strike="noStrike" dirty="0">
                        <a:solidFill>
                          <a:srgbClr val="52C265"/>
                        </a:solidFill>
                        <a:effectLst/>
                        <a:latin typeface="Arial" panose="020B0604020202020204" pitchFamily="34" charset="0"/>
                      </a:endParaRPr>
                    </a:p>
                  </a:txBody>
                  <a:tcPr marL="9525" marR="9525" marT="9525" marB="0" anchor="b"/>
                </a:tc>
                <a:tc hMerge="1">
                  <a:txBody>
                    <a:bodyPr/>
                    <a:lstStyle/>
                    <a:p>
                      <a:endParaRPr lang="ru-UA"/>
                    </a:p>
                  </a:txBody>
                  <a:tcPr/>
                </a:tc>
                <a:extLst>
                  <a:ext uri="{0D108BD9-81ED-4DB2-BD59-A6C34878D82A}">
                    <a16:rowId xmlns:a16="http://schemas.microsoft.com/office/drawing/2014/main" val="345035296"/>
                  </a:ext>
                </a:extLst>
              </a:tr>
              <a:tr h="181734">
                <a:tc>
                  <a:txBody>
                    <a:bodyPr/>
                    <a:lstStyle/>
                    <a:p>
                      <a:pPr algn="r" fontAlgn="b"/>
                      <a:r>
                        <a:rPr lang="uk-UA" sz="1200" b="1" u="none" strike="noStrike" dirty="0">
                          <a:effectLst/>
                        </a:rPr>
                        <a:t>Всього:</a:t>
                      </a:r>
                      <a:endParaRPr lang="uk-UA" sz="1200" b="1"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ru-UA" sz="1200" b="1" u="none" strike="noStrike" dirty="0">
                          <a:effectLst/>
                        </a:rPr>
                        <a:t>57839421,42</a:t>
                      </a:r>
                      <a:endParaRPr lang="ru-UA" sz="1200" b="1"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491929122"/>
                  </a:ext>
                </a:extLst>
              </a:tr>
              <a:tr h="181734">
                <a:tc>
                  <a:txBody>
                    <a:bodyPr/>
                    <a:lstStyle/>
                    <a:p>
                      <a:pPr algn="l" fontAlgn="b"/>
                      <a:r>
                        <a:rPr lang="uk-UA" sz="1200" u="none" strike="noStrike" dirty="0">
                          <a:effectLst/>
                        </a:rPr>
                        <a:t>з них:</a:t>
                      </a:r>
                      <a:endParaRPr lang="uk-UA" sz="12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r>
                        <a:rPr lang="ru-UA" sz="1200" u="none" strike="noStrike">
                          <a:effectLst/>
                        </a:rPr>
                        <a:t> </a:t>
                      </a:r>
                      <a:endParaRPr lang="ru-UA" sz="12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622749508"/>
                  </a:ext>
                </a:extLst>
              </a:tr>
              <a:tr h="181734">
                <a:tc>
                  <a:txBody>
                    <a:bodyPr/>
                    <a:lstStyle/>
                    <a:p>
                      <a:pPr algn="l" fontAlgn="b"/>
                      <a:r>
                        <a:rPr lang="uk-UA" sz="1200" u="none" strike="noStrike" dirty="0">
                          <a:effectLst/>
                        </a:rPr>
                        <a:t>ПДФО з заробітної плати</a:t>
                      </a:r>
                      <a:endParaRPr lang="uk-UA" sz="12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ru-UA" sz="1200" u="none" strike="noStrike">
                          <a:effectLst/>
                        </a:rPr>
                        <a:t>14096911,84</a:t>
                      </a:r>
                      <a:endParaRPr lang="ru-UA" sz="12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120746599"/>
                  </a:ext>
                </a:extLst>
              </a:tr>
              <a:tr h="181734">
                <a:tc>
                  <a:txBody>
                    <a:bodyPr/>
                    <a:lstStyle/>
                    <a:p>
                      <a:pPr algn="l" fontAlgn="b"/>
                      <a:r>
                        <a:rPr lang="uk-UA" sz="1200" u="none" strike="noStrike" dirty="0">
                          <a:effectLst/>
                        </a:rPr>
                        <a:t>ПДФО відмінне від заробітної плати</a:t>
                      </a:r>
                      <a:endParaRPr lang="uk-UA" sz="12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uk-UA" sz="1200" u="none" strike="noStrike">
                          <a:effectLst/>
                        </a:rPr>
                        <a:t>9 434 837 грн. </a:t>
                      </a:r>
                      <a:endParaRPr lang="uk-UA" sz="12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23455393"/>
                  </a:ext>
                </a:extLst>
              </a:tr>
              <a:tr h="363468">
                <a:tc>
                  <a:txBody>
                    <a:bodyPr/>
                    <a:lstStyle/>
                    <a:p>
                      <a:pPr algn="l" fontAlgn="b"/>
                      <a:r>
                        <a:rPr lang="ru-RU" sz="1200" u="none" strike="noStrike" dirty="0">
                          <a:effectLst/>
                        </a:rPr>
                        <a:t>ПДФО за результатами </a:t>
                      </a:r>
                      <a:r>
                        <a:rPr lang="ru-RU" sz="1200" u="none" strike="noStrike" dirty="0" err="1">
                          <a:effectLst/>
                        </a:rPr>
                        <a:t>річного</a:t>
                      </a:r>
                      <a:r>
                        <a:rPr lang="ru-RU" sz="1200" u="none" strike="noStrike" dirty="0">
                          <a:effectLst/>
                        </a:rPr>
                        <a:t> </a:t>
                      </a:r>
                      <a:r>
                        <a:rPr lang="ru-RU" sz="1200" u="none" strike="noStrike" dirty="0" err="1">
                          <a:effectLst/>
                        </a:rPr>
                        <a:t>декларування</a:t>
                      </a:r>
                      <a:endParaRPr lang="ru-RU" sz="12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ru-UA" sz="1200" u="none" strike="noStrike" dirty="0">
                          <a:effectLst/>
                        </a:rPr>
                        <a:t>597638,63</a:t>
                      </a:r>
                      <a:endParaRPr lang="ru-UA" sz="12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090250982"/>
                  </a:ext>
                </a:extLst>
              </a:tr>
              <a:tr h="181734">
                <a:tc>
                  <a:txBody>
                    <a:bodyPr/>
                    <a:lstStyle/>
                    <a:p>
                      <a:pPr algn="l" fontAlgn="b"/>
                      <a:r>
                        <a:rPr lang="uk-UA" sz="1200" u="none" strike="noStrike">
                          <a:effectLst/>
                        </a:rPr>
                        <a:t>Акцизний податок</a:t>
                      </a:r>
                      <a:endParaRPr lang="uk-UA"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uk-UA" sz="1200" u="none" strike="noStrike">
                          <a:effectLst/>
                        </a:rPr>
                        <a:t>7 285 837 грн. </a:t>
                      </a:r>
                      <a:endParaRPr lang="uk-UA" sz="12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626827643"/>
                  </a:ext>
                </a:extLst>
              </a:tr>
              <a:tr h="181734">
                <a:tc>
                  <a:txBody>
                    <a:bodyPr/>
                    <a:lstStyle/>
                    <a:p>
                      <a:pPr algn="l" fontAlgn="b"/>
                      <a:r>
                        <a:rPr lang="ru-RU" sz="1200" u="none" strike="noStrike">
                          <a:effectLst/>
                        </a:rPr>
                        <a:t>Земельний податок з юридичних осіб </a:t>
                      </a:r>
                      <a:endParaRPr lang="ru-RU"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ru-UA" sz="1200" u="none" strike="noStrike" dirty="0">
                          <a:effectLst/>
                        </a:rPr>
                        <a:t>385557,59</a:t>
                      </a:r>
                      <a:endParaRPr lang="ru-UA" sz="12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616358347"/>
                  </a:ext>
                </a:extLst>
              </a:tr>
              <a:tr h="181734">
                <a:tc>
                  <a:txBody>
                    <a:bodyPr/>
                    <a:lstStyle/>
                    <a:p>
                      <a:pPr algn="l" fontAlgn="b"/>
                      <a:r>
                        <a:rPr lang="ru-RU" sz="1200" u="none" strike="noStrike">
                          <a:effectLst/>
                        </a:rPr>
                        <a:t>Орендна плата з юридичних осіб </a:t>
                      </a:r>
                      <a:endParaRPr lang="ru-RU"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ru-UA" sz="1200" u="none" strike="noStrike" dirty="0">
                          <a:effectLst/>
                        </a:rPr>
                        <a:t>2128006,1</a:t>
                      </a:r>
                      <a:endParaRPr lang="ru-UA" sz="12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893745982"/>
                  </a:ext>
                </a:extLst>
              </a:tr>
              <a:tr h="181734">
                <a:tc>
                  <a:txBody>
                    <a:bodyPr/>
                    <a:lstStyle/>
                    <a:p>
                      <a:pPr algn="l" fontAlgn="b"/>
                      <a:r>
                        <a:rPr lang="ru-RU" sz="1200" u="none" strike="noStrike">
                          <a:effectLst/>
                        </a:rPr>
                        <a:t>Земельний податок з фізичних осіб </a:t>
                      </a:r>
                      <a:endParaRPr lang="ru-RU"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ru-UA" sz="1200" u="none" strike="noStrike" dirty="0">
                          <a:effectLst/>
                        </a:rPr>
                        <a:t>441180,89</a:t>
                      </a:r>
                      <a:endParaRPr lang="ru-UA" sz="12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022212265"/>
                  </a:ext>
                </a:extLst>
              </a:tr>
              <a:tr h="181734">
                <a:tc>
                  <a:txBody>
                    <a:bodyPr/>
                    <a:lstStyle/>
                    <a:p>
                      <a:pPr algn="l" fontAlgn="b"/>
                      <a:r>
                        <a:rPr lang="ru-RU" sz="1200" u="none" strike="noStrike">
                          <a:effectLst/>
                        </a:rPr>
                        <a:t>Орендна плата з фізичних осіб </a:t>
                      </a:r>
                      <a:endParaRPr lang="ru-RU"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ru-UA" sz="1200" u="none" strike="noStrike">
                          <a:effectLst/>
                        </a:rPr>
                        <a:t>316741,92</a:t>
                      </a:r>
                      <a:endParaRPr lang="ru-UA" sz="12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36136971"/>
                  </a:ext>
                </a:extLst>
              </a:tr>
              <a:tr h="181734">
                <a:tc>
                  <a:txBody>
                    <a:bodyPr/>
                    <a:lstStyle/>
                    <a:p>
                      <a:pPr algn="l" fontAlgn="b"/>
                      <a:r>
                        <a:rPr lang="uk-UA" sz="1200" u="none" strike="noStrike">
                          <a:effectLst/>
                        </a:rPr>
                        <a:t>Єдиний податок </a:t>
                      </a:r>
                      <a:endParaRPr lang="uk-UA"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ru-UA" sz="1200" u="none" strike="noStrike" dirty="0">
                          <a:effectLst/>
                        </a:rPr>
                        <a:t>6262508</a:t>
                      </a:r>
                      <a:endParaRPr lang="ru-UA" sz="12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997130074"/>
                  </a:ext>
                </a:extLst>
              </a:tr>
              <a:tr h="181734">
                <a:tc>
                  <a:txBody>
                    <a:bodyPr/>
                    <a:lstStyle/>
                    <a:p>
                      <a:pPr algn="l" fontAlgn="b"/>
                      <a:r>
                        <a:rPr lang="uk-UA" sz="1200" u="none" strike="noStrike">
                          <a:effectLst/>
                        </a:rPr>
                        <a:t>Єдиний сільгоспподаток </a:t>
                      </a:r>
                      <a:endParaRPr lang="uk-UA"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ru-UA" sz="1200" u="none" strike="noStrike" dirty="0">
                          <a:effectLst/>
                        </a:rPr>
                        <a:t>15881994,8</a:t>
                      </a:r>
                      <a:endParaRPr lang="ru-UA" sz="12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236742470"/>
                  </a:ext>
                </a:extLst>
              </a:tr>
              <a:tr h="181734">
                <a:tc>
                  <a:txBody>
                    <a:bodyPr/>
                    <a:lstStyle/>
                    <a:p>
                      <a:pPr algn="l" fontAlgn="b"/>
                      <a:r>
                        <a:rPr lang="uk-UA" sz="1200" u="none" strike="noStrike">
                          <a:effectLst/>
                        </a:rPr>
                        <a:t>Інші надходження</a:t>
                      </a:r>
                      <a:endParaRPr lang="uk-UA" sz="12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uk-UA" sz="1200" u="none" strike="noStrike" dirty="0">
                          <a:effectLst/>
                        </a:rPr>
                        <a:t>1 008 207 грн. </a:t>
                      </a:r>
                      <a:endParaRPr lang="uk-UA" sz="12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224212583"/>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54" name="Picture 10" descr="C:\Users\SV\Desktop\4899.jpg"/>
          <p:cNvPicPr>
            <a:picLocks noChangeAspect="1" noChangeArrowheads="1"/>
          </p:cNvPicPr>
          <p:nvPr/>
        </p:nvPicPr>
        <p:blipFill>
          <a:blip r:embed="rId2" cstate="print"/>
          <a:srcRect/>
          <a:stretch>
            <a:fillRect/>
          </a:stretch>
        </p:blipFill>
        <p:spPr bwMode="auto">
          <a:xfrm>
            <a:off x="6372200" y="836712"/>
            <a:ext cx="2592288" cy="3456384"/>
          </a:xfrm>
          <a:prstGeom prst="rect">
            <a:avLst/>
          </a:prstGeom>
          <a:noFill/>
        </p:spPr>
      </p:pic>
      <p:sp>
        <p:nvSpPr>
          <p:cNvPr id="73730" name="Rectangle 3">
            <a:extLst>
              <a:ext uri="{FF2B5EF4-FFF2-40B4-BE49-F238E27FC236}">
                <a16:creationId xmlns:a16="http://schemas.microsoft.com/office/drawing/2014/main" id="{F191BA73-F8AA-0539-0719-B12A4D3F4DBB}"/>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64F4A22B-07FC-595E-3E49-FC4FFDB1380D}"/>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73732" name="Picture 6" descr="E:\Рисунок1-removebg-preview (1).png">
            <a:extLst>
              <a:ext uri="{FF2B5EF4-FFF2-40B4-BE49-F238E27FC236}">
                <a16:creationId xmlns:a16="http://schemas.microsoft.com/office/drawing/2014/main" id="{64FABDCC-9C41-00EB-8FB9-B5862D515D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Штриховая стрелка вправо 7">
            <a:extLst>
              <a:ext uri="{FF2B5EF4-FFF2-40B4-BE49-F238E27FC236}">
                <a16:creationId xmlns:a16="http://schemas.microsoft.com/office/drawing/2014/main" id="{5B5B694B-365A-F6AE-FF7A-D7368AA59D90}"/>
              </a:ext>
            </a:extLst>
          </p:cNvPr>
          <p:cNvSpPr/>
          <p:nvPr/>
        </p:nvSpPr>
        <p:spPr>
          <a:xfrm>
            <a:off x="7524750" y="0"/>
            <a:ext cx="1619250" cy="85725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uk-UA" sz="2400" b="1" dirty="0"/>
              <a:t>Укриття</a:t>
            </a:r>
            <a:endParaRPr lang="ru-RU" sz="2400" dirty="0"/>
          </a:p>
        </p:txBody>
      </p:sp>
      <p:sp>
        <p:nvSpPr>
          <p:cNvPr id="73734" name="Прямоугольник 14">
            <a:extLst>
              <a:ext uri="{FF2B5EF4-FFF2-40B4-BE49-F238E27FC236}">
                <a16:creationId xmlns:a16="http://schemas.microsoft.com/office/drawing/2014/main" id="{1DD10F3E-C4DD-0D55-DD9B-AB74751C805E}"/>
              </a:ext>
            </a:extLst>
          </p:cNvPr>
          <p:cNvSpPr>
            <a:spLocks noChangeArrowheads="1"/>
          </p:cNvSpPr>
          <p:nvPr/>
        </p:nvSpPr>
        <p:spPr bwMode="auto">
          <a:xfrm>
            <a:off x="1403350" y="260350"/>
            <a:ext cx="496885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sz="1600" dirty="0"/>
              <a:t>За </a:t>
            </a:r>
            <a:r>
              <a:rPr lang="ru-RU" sz="1600" dirty="0" err="1"/>
              <a:t>сприяння</a:t>
            </a:r>
            <a:r>
              <a:rPr lang="ru-RU" sz="1600" dirty="0"/>
              <a:t> </a:t>
            </a:r>
            <a:r>
              <a:rPr lang="ru-RU" sz="1600" dirty="0" err="1"/>
              <a:t>Запорізької</a:t>
            </a:r>
            <a:r>
              <a:rPr lang="ru-RU" sz="1600" dirty="0"/>
              <a:t> </a:t>
            </a:r>
            <a:r>
              <a:rPr lang="ru-RU" sz="1600" dirty="0" err="1"/>
              <a:t>обласної</a:t>
            </a:r>
            <a:r>
              <a:rPr lang="ru-RU" sz="1600" dirty="0"/>
              <a:t> </a:t>
            </a:r>
            <a:r>
              <a:rPr lang="ru-RU" sz="1600" dirty="0" err="1"/>
              <a:t>організації</a:t>
            </a:r>
            <a:r>
              <a:rPr lang="ru-RU" sz="1600" dirty="0"/>
              <a:t> </a:t>
            </a:r>
            <a:r>
              <a:rPr lang="ru-RU" sz="1600" dirty="0" err="1"/>
              <a:t>Товариства</a:t>
            </a:r>
            <a:r>
              <a:rPr lang="ru-RU" sz="1600" dirty="0"/>
              <a:t> Червоного </a:t>
            </a:r>
            <a:r>
              <a:rPr lang="ru-RU" sz="1600" dirty="0" err="1"/>
              <a:t>Хреста</a:t>
            </a:r>
            <a:r>
              <a:rPr lang="ru-RU" sz="1600" dirty="0"/>
              <a:t> </a:t>
            </a:r>
            <a:r>
              <a:rPr lang="ru-RU" sz="1600" dirty="0" err="1"/>
              <a:t>України</a:t>
            </a:r>
            <a:r>
              <a:rPr lang="ru-RU" sz="1600" dirty="0"/>
              <a:t> та </a:t>
            </a:r>
            <a:r>
              <a:rPr lang="ru-RU" sz="1600" dirty="0" err="1"/>
              <a:t>завдяки</a:t>
            </a:r>
            <a:r>
              <a:rPr lang="ru-RU" sz="1600" dirty="0"/>
              <a:t> </a:t>
            </a:r>
            <a:r>
              <a:rPr lang="ru-RU" sz="1600" dirty="0" err="1"/>
              <a:t>плідній</a:t>
            </a:r>
            <a:r>
              <a:rPr lang="ru-RU" sz="1600" dirty="0"/>
              <a:t> </a:t>
            </a:r>
            <a:r>
              <a:rPr lang="ru-RU" sz="1600" dirty="0" err="1"/>
              <a:t>співпраці</a:t>
            </a:r>
            <a:r>
              <a:rPr lang="ru-RU" sz="1600" dirty="0"/>
              <a:t> </a:t>
            </a:r>
            <a:r>
              <a:rPr lang="ru-RU" sz="1600" dirty="0" err="1"/>
              <a:t>між</a:t>
            </a:r>
            <a:r>
              <a:rPr lang="ru-RU" sz="1600" dirty="0"/>
              <a:t> </a:t>
            </a:r>
            <a:r>
              <a:rPr lang="ru-RU" sz="1600" dirty="0" err="1"/>
              <a:t>даною</a:t>
            </a:r>
            <a:r>
              <a:rPr lang="ru-RU" sz="1600" dirty="0"/>
              <a:t> </a:t>
            </a:r>
            <a:r>
              <a:rPr lang="ru-RU" sz="1600" dirty="0" err="1"/>
              <a:t>організацією</a:t>
            </a:r>
            <a:r>
              <a:rPr lang="ru-RU" sz="1600" dirty="0"/>
              <a:t> </a:t>
            </a:r>
            <a:r>
              <a:rPr lang="ru-RU" sz="1600" dirty="0" err="1"/>
              <a:t>і</a:t>
            </a:r>
            <a:r>
              <a:rPr lang="ru-RU" sz="1600" dirty="0"/>
              <a:t> </a:t>
            </a:r>
            <a:r>
              <a:rPr lang="ru-RU" sz="1600" dirty="0" err="1"/>
              <a:t>Комишуваською</a:t>
            </a:r>
            <a:r>
              <a:rPr lang="ru-RU" sz="1600" dirty="0"/>
              <a:t> </a:t>
            </a:r>
            <a:r>
              <a:rPr lang="ru-RU" sz="1600" dirty="0" err="1"/>
              <a:t>селищною</a:t>
            </a:r>
            <a:r>
              <a:rPr lang="ru-RU" sz="1600" dirty="0"/>
              <a:t> радою в </a:t>
            </a:r>
            <a:r>
              <a:rPr lang="ru-RU" sz="1600" dirty="0" err="1"/>
              <a:t>Комишувасі</a:t>
            </a:r>
            <a:r>
              <a:rPr lang="ru-RU" sz="1600" dirty="0"/>
              <a:t> </a:t>
            </a:r>
            <a:r>
              <a:rPr lang="ru-RU" sz="1600" dirty="0" err="1"/>
              <a:t>встановили</a:t>
            </a:r>
            <a:r>
              <a:rPr lang="ru-RU" sz="1600" dirty="0"/>
              <a:t> 2 </a:t>
            </a:r>
            <a:r>
              <a:rPr lang="ru-RU" sz="1600" dirty="0" err="1"/>
              <a:t>модульних</a:t>
            </a:r>
            <a:r>
              <a:rPr lang="ru-RU" sz="1600" dirty="0"/>
              <a:t> </a:t>
            </a:r>
            <a:r>
              <a:rPr lang="ru-RU" sz="1600" dirty="0" err="1"/>
              <a:t>укриття</a:t>
            </a:r>
            <a:r>
              <a:rPr lang="ru-RU" sz="1600" dirty="0"/>
              <a:t>, яке </a:t>
            </a:r>
            <a:r>
              <a:rPr lang="ru-RU" sz="1600" dirty="0" err="1"/>
              <a:t>розраховане</a:t>
            </a:r>
            <a:r>
              <a:rPr lang="ru-RU" sz="1600" dirty="0"/>
              <a:t> на </a:t>
            </a:r>
            <a:r>
              <a:rPr lang="ru-RU" sz="1600" dirty="0" err="1"/>
              <a:t>одночасне</a:t>
            </a:r>
            <a:r>
              <a:rPr lang="ru-RU" sz="1600" dirty="0"/>
              <a:t> </a:t>
            </a:r>
            <a:r>
              <a:rPr lang="ru-RU" sz="1600" dirty="0" err="1"/>
              <a:t>перебування</a:t>
            </a:r>
            <a:r>
              <a:rPr lang="ru-RU" sz="1600" dirty="0"/>
              <a:t> </a:t>
            </a:r>
            <a:r>
              <a:rPr lang="ru-RU" sz="1600" dirty="0" err="1"/>
              <a:t>десяти-п’ятнадцяти</a:t>
            </a:r>
            <a:r>
              <a:rPr lang="ru-RU" sz="1600" dirty="0"/>
              <a:t> </a:t>
            </a:r>
            <a:r>
              <a:rPr lang="ru-RU" sz="1600" dirty="0" err="1"/>
              <a:t>осіб</a:t>
            </a:r>
            <a:r>
              <a:rPr lang="ru-RU" sz="1600" dirty="0"/>
              <a:t>.</a:t>
            </a:r>
          </a:p>
          <a:p>
            <a:pPr algn="ctr"/>
            <a:endParaRPr lang="ru-RU" sz="1600" dirty="0"/>
          </a:p>
          <a:p>
            <a:r>
              <a:rPr lang="en-US" sz="1600" dirty="0"/>
              <a:t>✅ </a:t>
            </a:r>
            <a:r>
              <a:rPr lang="ru-RU" sz="1600" dirty="0" err="1"/>
              <a:t>Укриття</a:t>
            </a:r>
            <a:r>
              <a:rPr lang="ru-RU" sz="1600" dirty="0"/>
              <a:t> </a:t>
            </a:r>
            <a:r>
              <a:rPr lang="ru-RU" sz="1600" dirty="0" err="1"/>
              <a:t>здатне</a:t>
            </a:r>
            <a:r>
              <a:rPr lang="ru-RU" sz="1600" dirty="0"/>
              <a:t> </a:t>
            </a:r>
            <a:r>
              <a:rPr lang="ru-RU" sz="1600" dirty="0" err="1"/>
              <a:t>захистити</a:t>
            </a:r>
            <a:r>
              <a:rPr lang="ru-RU" sz="1600" dirty="0"/>
              <a:t> </a:t>
            </a:r>
            <a:r>
              <a:rPr lang="ru-RU" sz="1600" dirty="0" err="1"/>
              <a:t>від</a:t>
            </a:r>
            <a:r>
              <a:rPr lang="ru-RU" sz="1600" dirty="0"/>
              <a:t> </a:t>
            </a:r>
            <a:r>
              <a:rPr lang="ru-RU" sz="1600" dirty="0" err="1"/>
              <a:t>обстрілів</a:t>
            </a:r>
            <a:r>
              <a:rPr lang="ru-RU" sz="1600" dirty="0"/>
              <a:t> </a:t>
            </a:r>
            <a:r>
              <a:rPr lang="ru-RU" sz="1600" dirty="0" err="1"/>
              <a:t>з</a:t>
            </a:r>
            <a:r>
              <a:rPr lang="ru-RU" sz="1600" dirty="0"/>
              <a:t> </a:t>
            </a:r>
            <a:r>
              <a:rPr lang="ru-RU" sz="1600" dirty="0" err="1"/>
              <a:t>різних</a:t>
            </a:r>
            <a:r>
              <a:rPr lang="ru-RU" sz="1600" dirty="0"/>
              <a:t> </a:t>
            </a:r>
            <a:r>
              <a:rPr lang="ru-RU" sz="1600" dirty="0" err="1"/>
              <a:t>видів</a:t>
            </a:r>
            <a:r>
              <a:rPr lang="ru-RU" sz="1600" dirty="0"/>
              <a:t> </a:t>
            </a:r>
            <a:r>
              <a:rPr lang="ru-RU" sz="1600" dirty="0" err="1"/>
              <a:t>озброєння</a:t>
            </a:r>
            <a:r>
              <a:rPr lang="ru-RU" sz="1600" dirty="0"/>
              <a:t>, </a:t>
            </a:r>
            <a:r>
              <a:rPr lang="ru-RU" sz="1600" dirty="0" err="1"/>
              <a:t>зокрема</a:t>
            </a:r>
            <a:r>
              <a:rPr lang="ru-RU" sz="1600" dirty="0"/>
              <a:t> </a:t>
            </a:r>
            <a:r>
              <a:rPr lang="ru-RU" sz="1600" dirty="0" err="1"/>
              <a:t>реактивних</a:t>
            </a:r>
            <a:r>
              <a:rPr lang="ru-RU" sz="1600" dirty="0"/>
              <a:t> систем залпового </a:t>
            </a:r>
            <a:r>
              <a:rPr lang="ru-RU" sz="1600" dirty="0" err="1"/>
              <a:t>вогню</a:t>
            </a:r>
            <a:r>
              <a:rPr lang="ru-RU" sz="1600" dirty="0"/>
              <a:t> (РСЗВ) та </a:t>
            </a:r>
            <a:r>
              <a:rPr lang="ru-RU" sz="1600" dirty="0" err="1"/>
              <a:t>вибухових</a:t>
            </a:r>
            <a:r>
              <a:rPr lang="ru-RU" sz="1600" dirty="0"/>
              <a:t> </a:t>
            </a:r>
            <a:r>
              <a:rPr lang="ru-RU" sz="1600" dirty="0" err="1"/>
              <a:t>хвиль</a:t>
            </a:r>
            <a:r>
              <a:rPr lang="ru-RU" sz="1600" dirty="0"/>
              <a:t>.</a:t>
            </a:r>
          </a:p>
          <a:p>
            <a:br>
              <a:rPr lang="ru-RU" sz="1600" dirty="0"/>
            </a:br>
            <a:r>
              <a:rPr lang="ru-RU" sz="1600" dirty="0"/>
              <a:t> </a:t>
            </a:r>
            <a:r>
              <a:rPr lang="ru-RU" sz="1600" dirty="0" err="1"/>
              <a:t>Наявність</a:t>
            </a:r>
            <a:r>
              <a:rPr lang="ru-RU" sz="1600" dirty="0"/>
              <a:t> такого </a:t>
            </a:r>
            <a:r>
              <a:rPr lang="ru-RU" sz="1600" dirty="0" err="1"/>
              <a:t>укриття</a:t>
            </a:r>
            <a:r>
              <a:rPr lang="ru-RU" sz="1600" dirty="0"/>
              <a:t> </a:t>
            </a:r>
            <a:r>
              <a:rPr lang="ru-RU" sz="1600" dirty="0" err="1"/>
              <a:t>є</a:t>
            </a:r>
            <a:r>
              <a:rPr lang="ru-RU" sz="1600" dirty="0"/>
              <a:t> критично </a:t>
            </a:r>
            <a:r>
              <a:rPr lang="ru-RU" sz="1600" dirty="0" err="1"/>
              <a:t>важливою</a:t>
            </a:r>
            <a:r>
              <a:rPr lang="ru-RU" sz="1600" dirty="0"/>
              <a:t> в </a:t>
            </a:r>
            <a:r>
              <a:rPr lang="ru-RU" sz="1600" dirty="0" err="1"/>
              <a:t>умовах</a:t>
            </a:r>
            <a:r>
              <a:rPr lang="ru-RU" sz="1600" dirty="0"/>
              <a:t> прифронтового </a:t>
            </a:r>
            <a:r>
              <a:rPr lang="ru-RU" sz="1600" dirty="0" err="1"/>
              <a:t>сьогодення</a:t>
            </a:r>
            <a:r>
              <a:rPr lang="ru-RU" sz="1600" dirty="0"/>
              <a:t> </a:t>
            </a:r>
            <a:r>
              <a:rPr lang="ru-RU" sz="1600" dirty="0" err="1"/>
              <a:t>і</a:t>
            </a:r>
            <a:r>
              <a:rPr lang="ru-RU" sz="1600" dirty="0"/>
              <a:t> </a:t>
            </a:r>
            <a:r>
              <a:rPr lang="ru-RU" sz="1600" dirty="0" err="1"/>
              <a:t>допоможе</a:t>
            </a:r>
            <a:r>
              <a:rPr lang="ru-RU" sz="1600" dirty="0"/>
              <a:t> </a:t>
            </a:r>
            <a:r>
              <a:rPr lang="ru-RU" sz="1600" dirty="0" err="1"/>
              <a:t>зберегти</a:t>
            </a:r>
            <a:r>
              <a:rPr lang="ru-RU" sz="1600" dirty="0"/>
              <a:t> </a:t>
            </a:r>
            <a:r>
              <a:rPr lang="ru-RU" sz="1600" dirty="0" err="1"/>
              <a:t>життя</a:t>
            </a:r>
            <a:r>
              <a:rPr lang="ru-RU" sz="1600" dirty="0"/>
              <a:t> </a:t>
            </a:r>
            <a:r>
              <a:rPr lang="ru-RU" sz="1600" dirty="0" err="1"/>
              <a:t>і</a:t>
            </a:r>
            <a:r>
              <a:rPr lang="ru-RU" sz="1600" dirty="0"/>
              <a:t> </a:t>
            </a:r>
            <a:r>
              <a:rPr lang="ru-RU" sz="1600" dirty="0" err="1"/>
              <a:t>здоров’я</a:t>
            </a:r>
            <a:r>
              <a:rPr lang="ru-RU" sz="1600" dirty="0"/>
              <a:t> наших </a:t>
            </a:r>
            <a:r>
              <a:rPr lang="ru-RU" sz="1600" dirty="0" err="1"/>
              <a:t>мешканців</a:t>
            </a:r>
            <a:r>
              <a:rPr lang="ru-RU" sz="1600" dirty="0"/>
              <a:t>. В планах </a:t>
            </a:r>
            <a:r>
              <a:rPr lang="ru-RU" sz="1600" dirty="0" err="1"/>
              <a:t>встановлення</a:t>
            </a:r>
            <a:r>
              <a:rPr lang="ru-RU" sz="1600" dirty="0"/>
              <a:t> </a:t>
            </a:r>
            <a:r>
              <a:rPr lang="ru-RU" sz="1600" dirty="0" err="1"/>
              <a:t>подібних</a:t>
            </a:r>
            <a:r>
              <a:rPr lang="ru-RU" sz="1600" dirty="0"/>
              <a:t> </a:t>
            </a:r>
            <a:r>
              <a:rPr lang="ru-RU" sz="1600" dirty="0" err="1"/>
              <a:t>укриттів</a:t>
            </a:r>
            <a:r>
              <a:rPr lang="ru-RU" sz="1600" dirty="0"/>
              <a:t> по </a:t>
            </a:r>
            <a:r>
              <a:rPr lang="ru-RU" sz="1600" dirty="0" err="1"/>
              <a:t>всій</a:t>
            </a:r>
            <a:r>
              <a:rPr lang="ru-RU" sz="1600" dirty="0"/>
              <a:t> </a:t>
            </a:r>
            <a:r>
              <a:rPr lang="ru-RU" sz="1600" dirty="0" err="1"/>
              <a:t>території</a:t>
            </a:r>
            <a:r>
              <a:rPr lang="ru-RU" sz="1600" dirty="0"/>
              <a:t> </a:t>
            </a:r>
            <a:r>
              <a:rPr lang="ru-RU" sz="1600" dirty="0" err="1"/>
              <a:t>громади</a:t>
            </a:r>
            <a:r>
              <a:rPr lang="ru-RU" sz="1600" dirty="0"/>
              <a:t>.</a:t>
            </a:r>
          </a:p>
        </p:txBody>
      </p:sp>
      <p:pic>
        <p:nvPicPr>
          <p:cNvPr id="73735" name="Picture 15">
            <a:extLst>
              <a:ext uri="{FF2B5EF4-FFF2-40B4-BE49-F238E27FC236}">
                <a16:creationId xmlns:a16="http://schemas.microsoft.com/office/drawing/2014/main" id="{FA1DD31D-6993-D6BF-FB8B-E473712B07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2141" b="44281"/>
          <a:stretch>
            <a:fillRect/>
          </a:stretch>
        </p:blipFill>
        <p:spPr bwMode="auto">
          <a:xfrm>
            <a:off x="5220072" y="4077072"/>
            <a:ext cx="3095625"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AutoShape 2" descr="https://mail.ukr.net/attach/show/17792176531671760264/1?mlid=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1748" name="AutoShape 4" descr="https://mail.ukr.net/attach/show/17792176531671760264/1?mlid=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1750" name="AutoShape 6" descr="https://mail.ukr.net/attach/show/17792176531671760264/1?mlid=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1752" name="AutoShape 8" descr="https://mail.ukr.net/attach/show/17792176531671760264/1?mlid=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1753" name="Picture 9" descr="C:\Users\SV\Desktop\4898.jpg"/>
          <p:cNvPicPr>
            <a:picLocks noChangeAspect="1" noChangeArrowheads="1"/>
          </p:cNvPicPr>
          <p:nvPr/>
        </p:nvPicPr>
        <p:blipFill>
          <a:blip r:embed="rId5" cstate="print"/>
          <a:srcRect/>
          <a:stretch>
            <a:fillRect/>
          </a:stretch>
        </p:blipFill>
        <p:spPr bwMode="auto">
          <a:xfrm>
            <a:off x="1475656" y="4077072"/>
            <a:ext cx="3311020" cy="2483265"/>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3">
            <a:extLst>
              <a:ext uri="{FF2B5EF4-FFF2-40B4-BE49-F238E27FC236}">
                <a16:creationId xmlns:a16="http://schemas.microsoft.com/office/drawing/2014/main" id="{43491EBE-3579-9CF9-DC14-C004C70A8694}"/>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BD8520D5-B49C-E20D-DAD1-CFDF6EA31B70}"/>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72708" name="Picture 6" descr="E:\Рисунок1-removebg-preview (1).png">
            <a:extLst>
              <a:ext uri="{FF2B5EF4-FFF2-40B4-BE49-F238E27FC236}">
                <a16:creationId xmlns:a16="http://schemas.microsoft.com/office/drawing/2014/main" id="{1BECACD6-DD8B-615B-7252-925FA56438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A3F248D5-C390-DF4B-70D4-32F6031FC7D7}"/>
              </a:ext>
            </a:extLst>
          </p:cNvPr>
          <p:cNvSpPr/>
          <p:nvPr/>
        </p:nvSpPr>
        <p:spPr>
          <a:xfrm>
            <a:off x="467544" y="480150"/>
            <a:ext cx="7000924" cy="175432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uk-UA" sz="5400" b="1" cap="all" dirty="0">
                <a:ln w="0">
                  <a:solidFill>
                    <a:srgbClr val="00CC00"/>
                  </a:solidFill>
                </a:ln>
                <a:solidFill>
                  <a:srgbClr val="00CC00"/>
                </a:solidFill>
                <a:effectLst>
                  <a:reflection blurRad="12700" stA="50000" endPos="50000" dist="5000" dir="5400000" sy="-100000" rotWithShape="0"/>
                </a:effectLst>
                <a:cs typeface="Arial" charset="0"/>
              </a:rPr>
              <a:t>Гуманітарна допомога</a:t>
            </a:r>
            <a:endParaRPr lang="ru-RU" sz="5400" b="1" cap="all" dirty="0">
              <a:ln w="0">
                <a:solidFill>
                  <a:srgbClr val="00CC00"/>
                </a:solidFill>
              </a:ln>
              <a:solidFill>
                <a:srgbClr val="00CC00"/>
              </a:solidFill>
              <a:effectLst>
                <a:reflection blurRad="12700" stA="50000" endPos="50000" dist="5000" dir="5400000" sy="-100000" rotWithShape="0"/>
              </a:effectLst>
              <a:cs typeface="Arial" charset="0"/>
            </a:endParaRPr>
          </a:p>
        </p:txBody>
      </p:sp>
      <p:sp>
        <p:nvSpPr>
          <p:cNvPr id="6" name="Прямоугольник 14">
            <a:extLst>
              <a:ext uri="{FF2B5EF4-FFF2-40B4-BE49-F238E27FC236}">
                <a16:creationId xmlns:a16="http://schemas.microsoft.com/office/drawing/2014/main" id="{BD3F64D1-1FE1-443F-9191-6D636A213915}"/>
              </a:ext>
            </a:extLst>
          </p:cNvPr>
          <p:cNvSpPr>
            <a:spLocks noChangeArrowheads="1"/>
          </p:cNvSpPr>
          <p:nvPr/>
        </p:nvSpPr>
        <p:spPr bwMode="auto">
          <a:xfrm>
            <a:off x="5563830" y="2583885"/>
            <a:ext cx="360069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en-US" sz="1400" dirty="0"/>
              <a:t>З початку  </a:t>
            </a:r>
            <a:r>
              <a:rPr lang="ru-RU" altLang="en-US" sz="1400" dirty="0" err="1"/>
              <a:t>повномасштабного</a:t>
            </a:r>
            <a:r>
              <a:rPr lang="ru-RU" altLang="en-US" sz="1400" dirty="0"/>
              <a:t> </a:t>
            </a:r>
            <a:r>
              <a:rPr lang="ru-RU" altLang="en-US" sz="1400" dirty="0" err="1"/>
              <a:t>вторгнення</a:t>
            </a:r>
            <a:r>
              <a:rPr lang="ru-RU" altLang="en-US" sz="1400" dirty="0"/>
              <a:t>   </a:t>
            </a:r>
            <a:r>
              <a:rPr lang="ru-RU" altLang="en-US" sz="1400" dirty="0" err="1"/>
              <a:t>росії</a:t>
            </a:r>
            <a:r>
              <a:rPr lang="ru-RU" altLang="en-US" sz="1400" dirty="0"/>
              <a:t>  в </a:t>
            </a:r>
            <a:r>
              <a:rPr lang="ru-RU" altLang="en-US" sz="1400" dirty="0" err="1"/>
              <a:t>Україну</a:t>
            </a:r>
            <a:r>
              <a:rPr lang="ru-RU" altLang="en-US" sz="1400" dirty="0"/>
              <a:t> 24 лютого 2022 року,  </a:t>
            </a:r>
            <a:r>
              <a:rPr lang="ru-RU" altLang="en-US" sz="1400" dirty="0" err="1"/>
              <a:t>вразливі</a:t>
            </a:r>
            <a:r>
              <a:rPr lang="ru-RU" altLang="en-US" sz="1400" dirty="0"/>
              <a:t>  </a:t>
            </a:r>
            <a:r>
              <a:rPr lang="ru-RU" altLang="en-US" sz="1400" dirty="0" err="1"/>
              <a:t>групи</a:t>
            </a:r>
            <a:r>
              <a:rPr lang="ru-RU" altLang="en-US" sz="1400" dirty="0"/>
              <a:t>  </a:t>
            </a:r>
            <a:r>
              <a:rPr lang="ru-RU" altLang="en-US" sz="1400" dirty="0" err="1"/>
              <a:t>населення</a:t>
            </a:r>
            <a:r>
              <a:rPr lang="ru-RU" altLang="en-US" sz="1400" dirty="0"/>
              <a:t> – </a:t>
            </a:r>
            <a:r>
              <a:rPr lang="ru-RU" altLang="en-US" sz="1400" dirty="0" err="1"/>
              <a:t>це</a:t>
            </a:r>
            <a:r>
              <a:rPr lang="ru-RU" altLang="en-US" sz="1400" dirty="0"/>
              <a:t> люди з </a:t>
            </a:r>
            <a:r>
              <a:rPr lang="ru-RU" altLang="en-US" sz="1400" dirty="0" err="1"/>
              <a:t>інвалідністю</a:t>
            </a:r>
            <a:r>
              <a:rPr lang="ru-RU" altLang="en-US" sz="1400" dirty="0"/>
              <a:t>, </a:t>
            </a:r>
            <a:r>
              <a:rPr lang="ru-RU" altLang="en-US" sz="1400" dirty="0" err="1"/>
              <a:t>одинокі</a:t>
            </a:r>
            <a:r>
              <a:rPr lang="ru-RU" altLang="en-US" sz="1400" dirty="0"/>
              <a:t> особи </a:t>
            </a:r>
            <a:r>
              <a:rPr lang="ru-RU" altLang="en-US" sz="1400" dirty="0" err="1"/>
              <a:t>похилого</a:t>
            </a:r>
            <a:r>
              <a:rPr lang="ru-RU" altLang="en-US" sz="1400" dirty="0"/>
              <a:t> </a:t>
            </a:r>
            <a:r>
              <a:rPr lang="ru-RU" altLang="en-US" sz="1400" dirty="0" err="1"/>
              <a:t>віку</a:t>
            </a:r>
            <a:r>
              <a:rPr lang="ru-RU" altLang="en-US" sz="1400" dirty="0"/>
              <a:t>,  люди,  </a:t>
            </a:r>
            <a:r>
              <a:rPr lang="ru-RU" altLang="en-US" sz="1400" dirty="0" err="1"/>
              <a:t>які</a:t>
            </a:r>
            <a:r>
              <a:rPr lang="ru-RU" altLang="en-US" sz="1400" dirty="0"/>
              <a:t> </a:t>
            </a:r>
            <a:r>
              <a:rPr lang="ru-RU" altLang="en-US" sz="1400" dirty="0" err="1"/>
              <a:t>переїхали</a:t>
            </a:r>
            <a:r>
              <a:rPr lang="ru-RU" altLang="en-US" sz="1400" dirty="0"/>
              <a:t> до нас з </a:t>
            </a:r>
            <a:r>
              <a:rPr lang="ru-RU" altLang="en-US" sz="1400" dirty="0" err="1"/>
              <a:t>зони</a:t>
            </a:r>
            <a:r>
              <a:rPr lang="ru-RU" altLang="en-US" sz="1400" dirty="0"/>
              <a:t> </a:t>
            </a:r>
            <a:r>
              <a:rPr lang="ru-RU" altLang="en-US" sz="1400" dirty="0" err="1"/>
              <a:t>активних</a:t>
            </a:r>
            <a:r>
              <a:rPr lang="ru-RU" altLang="en-US" sz="1400" dirty="0"/>
              <a:t> </a:t>
            </a:r>
            <a:r>
              <a:rPr lang="ru-RU" altLang="en-US" sz="1400" dirty="0" err="1"/>
              <a:t>бойових</a:t>
            </a:r>
            <a:r>
              <a:rPr lang="ru-RU" altLang="en-US" sz="1400" dirty="0"/>
              <a:t> </a:t>
            </a:r>
            <a:r>
              <a:rPr lang="ru-RU" altLang="en-US" sz="1400" dirty="0" err="1"/>
              <a:t>дій</a:t>
            </a:r>
            <a:r>
              <a:rPr lang="ru-RU" altLang="en-US" sz="1400" dirty="0"/>
              <a:t>, </a:t>
            </a:r>
            <a:r>
              <a:rPr lang="ru-RU" altLang="en-US" sz="1400" dirty="0" err="1"/>
              <a:t>діти</a:t>
            </a:r>
            <a:r>
              <a:rPr lang="ru-RU" altLang="en-US" sz="1400" dirty="0"/>
              <a:t>, </a:t>
            </a:r>
            <a:r>
              <a:rPr lang="ru-RU" altLang="en-US" sz="1400" dirty="0" err="1"/>
              <a:t>багатодітні</a:t>
            </a:r>
            <a:r>
              <a:rPr lang="ru-RU" altLang="en-US" sz="1400" dirty="0"/>
              <a:t> </a:t>
            </a:r>
            <a:r>
              <a:rPr lang="ru-RU" altLang="en-US" sz="1400" dirty="0" err="1"/>
              <a:t>родини</a:t>
            </a:r>
            <a:r>
              <a:rPr lang="ru-RU" altLang="en-US" sz="1400" dirty="0"/>
              <a:t>, </a:t>
            </a:r>
            <a:r>
              <a:rPr lang="ru-RU" altLang="en-US" sz="1400" dirty="0" err="1"/>
              <a:t>прийомні</a:t>
            </a:r>
            <a:r>
              <a:rPr lang="ru-RU" altLang="en-US" sz="1400" dirty="0"/>
              <a:t> </a:t>
            </a:r>
            <a:r>
              <a:rPr lang="ru-RU" altLang="en-US" sz="1400" dirty="0" err="1"/>
              <a:t>сім’ї</a:t>
            </a:r>
            <a:r>
              <a:rPr lang="ru-RU" altLang="en-US" sz="1400" dirty="0"/>
              <a:t>, </a:t>
            </a:r>
            <a:r>
              <a:rPr lang="ru-RU" altLang="en-US" sz="1400" dirty="0" err="1"/>
              <a:t>сім’ї</a:t>
            </a:r>
            <a:r>
              <a:rPr lang="ru-RU" altLang="en-US" sz="1400" dirty="0"/>
              <a:t> </a:t>
            </a:r>
            <a:r>
              <a:rPr lang="ru-RU" altLang="en-US" sz="1400" dirty="0" err="1"/>
              <a:t>опікунів</a:t>
            </a:r>
            <a:r>
              <a:rPr lang="ru-RU" altLang="en-US" sz="1400" dirty="0"/>
              <a:t> і </a:t>
            </a:r>
            <a:r>
              <a:rPr lang="ru-RU" altLang="en-US" sz="1400" dirty="0" err="1"/>
              <a:t>піклувальників</a:t>
            </a:r>
            <a:r>
              <a:rPr lang="ru-RU" altLang="en-US" sz="1400" dirty="0"/>
              <a:t> та </a:t>
            </a:r>
            <a:r>
              <a:rPr lang="ru-RU" altLang="en-US" sz="1400" dirty="0" err="1"/>
              <a:t>інші</a:t>
            </a:r>
            <a:r>
              <a:rPr lang="ru-RU" altLang="en-US" sz="1400" dirty="0"/>
              <a:t> </a:t>
            </a:r>
            <a:r>
              <a:rPr lang="ru-RU" altLang="en-US" sz="1400" dirty="0" err="1"/>
              <a:t>категорії</a:t>
            </a:r>
            <a:r>
              <a:rPr lang="ru-RU" altLang="en-US" sz="1400" dirty="0"/>
              <a:t> </a:t>
            </a:r>
            <a:r>
              <a:rPr lang="ru-RU" altLang="en-US" sz="1400" dirty="0" err="1"/>
              <a:t>громадян</a:t>
            </a:r>
            <a:r>
              <a:rPr lang="ru-RU" altLang="en-US" sz="1400" dirty="0"/>
              <a:t>, </a:t>
            </a:r>
            <a:r>
              <a:rPr lang="ru-RU" altLang="en-US" sz="1400" dirty="0" err="1"/>
              <a:t>опинилися</a:t>
            </a:r>
            <a:r>
              <a:rPr lang="ru-RU" altLang="en-US" sz="1400" dirty="0"/>
              <a:t> у </a:t>
            </a:r>
            <a:r>
              <a:rPr lang="ru-RU" altLang="en-US" sz="1400" dirty="0" err="1"/>
              <a:t>складних</a:t>
            </a:r>
            <a:r>
              <a:rPr lang="ru-RU" altLang="en-US" sz="1400" dirty="0"/>
              <a:t> </a:t>
            </a:r>
            <a:r>
              <a:rPr lang="ru-RU" altLang="en-US" sz="1400" dirty="0" err="1"/>
              <a:t>життєвих</a:t>
            </a:r>
            <a:r>
              <a:rPr lang="ru-RU" altLang="en-US" sz="1400" dirty="0"/>
              <a:t> </a:t>
            </a:r>
            <a:r>
              <a:rPr lang="ru-RU" altLang="en-US" sz="1400" dirty="0" err="1"/>
              <a:t>обставинах</a:t>
            </a:r>
            <a:r>
              <a:rPr lang="ru-RU" altLang="en-US" sz="1400" dirty="0"/>
              <a:t>.. </a:t>
            </a:r>
          </a:p>
        </p:txBody>
      </p:sp>
      <p:pic>
        <p:nvPicPr>
          <p:cNvPr id="2050" name="Picture 2" descr="Гуманітарна допомога - Інформація під час війни для людей з інвалідністю та  людей старшого віку">
            <a:extLst>
              <a:ext uri="{FF2B5EF4-FFF2-40B4-BE49-F238E27FC236}">
                <a16:creationId xmlns:a16="http://schemas.microsoft.com/office/drawing/2014/main" id="{69834038-9F93-4895-83A7-26F4E71172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568" y="2590024"/>
            <a:ext cx="8470604" cy="4447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8549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3">
            <a:extLst>
              <a:ext uri="{FF2B5EF4-FFF2-40B4-BE49-F238E27FC236}">
                <a16:creationId xmlns:a16="http://schemas.microsoft.com/office/drawing/2014/main" id="{F191BA73-F8AA-0539-0719-B12A4D3F4DBB}"/>
              </a:ext>
            </a:extLst>
          </p:cNvPr>
          <p:cNvSpPr>
            <a:spLocks noChangeArrowheads="1"/>
          </p:cNvSpPr>
          <p:nvPr/>
        </p:nvSpPr>
        <p:spPr bwMode="auto">
          <a:xfrm>
            <a:off x="0" y="334090"/>
            <a:ext cx="184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sz="1000">
              <a:latin typeface="Arial" panose="020B0604020202020204" pitchFamily="34" charset="0"/>
            </a:endParaRPr>
          </a:p>
        </p:txBody>
      </p:sp>
      <p:sp>
        <p:nvSpPr>
          <p:cNvPr id="7" name="Прямоугольник 6">
            <a:extLst>
              <a:ext uri="{FF2B5EF4-FFF2-40B4-BE49-F238E27FC236}">
                <a16:creationId xmlns:a16="http://schemas.microsoft.com/office/drawing/2014/main" id="{64F4A22B-07FC-595E-3E49-FC4FFDB1380D}"/>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p>
        </p:txBody>
      </p:sp>
      <p:pic>
        <p:nvPicPr>
          <p:cNvPr id="73732" name="Picture 6" descr="E:\Рисунок1-removebg-preview (1).png">
            <a:extLst>
              <a:ext uri="{FF2B5EF4-FFF2-40B4-BE49-F238E27FC236}">
                <a16:creationId xmlns:a16="http://schemas.microsoft.com/office/drawing/2014/main" id="{64FABDCC-9C41-00EB-8FB9-B5862D515D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Штриховая стрелка вправо 7">
            <a:extLst>
              <a:ext uri="{FF2B5EF4-FFF2-40B4-BE49-F238E27FC236}">
                <a16:creationId xmlns:a16="http://schemas.microsoft.com/office/drawing/2014/main" id="{5B5B694B-365A-F6AE-FF7A-D7368AA59D90}"/>
              </a:ext>
            </a:extLst>
          </p:cNvPr>
          <p:cNvSpPr/>
          <p:nvPr/>
        </p:nvSpPr>
        <p:spPr>
          <a:xfrm>
            <a:off x="8345015" y="6309320"/>
            <a:ext cx="683568" cy="476672"/>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1000" dirty="0"/>
          </a:p>
        </p:txBody>
      </p:sp>
      <p:sp>
        <p:nvSpPr>
          <p:cNvPr id="9" name="TextBox 8">
            <a:extLst>
              <a:ext uri="{FF2B5EF4-FFF2-40B4-BE49-F238E27FC236}">
                <a16:creationId xmlns:a16="http://schemas.microsoft.com/office/drawing/2014/main" id="{4271C867-7D92-4FF1-A9A6-347D819C434D}"/>
              </a:ext>
            </a:extLst>
          </p:cNvPr>
          <p:cNvSpPr txBox="1"/>
          <p:nvPr/>
        </p:nvSpPr>
        <p:spPr>
          <a:xfrm>
            <a:off x="1482390" y="129634"/>
            <a:ext cx="3456384" cy="861774"/>
          </a:xfrm>
          <a:prstGeom prst="rect">
            <a:avLst/>
          </a:prstGeom>
          <a:noFill/>
        </p:spPr>
        <p:txBody>
          <a:bodyPr wrap="square">
            <a:spAutoFit/>
          </a:bodyPr>
          <a:lstStyle/>
          <a:p>
            <a:pPr algn="ctr"/>
            <a:r>
              <a:rPr lang="uk-UA" sz="1000" b="1" dirty="0">
                <a:solidFill>
                  <a:srgbClr val="00CC00"/>
                </a:solidFill>
              </a:rPr>
              <a:t>За сприяння Благодійної організації «БФ Посмішка ЮА» та </a:t>
            </a:r>
            <a:r>
              <a:rPr lang="en-US" sz="1000" b="1" dirty="0">
                <a:solidFill>
                  <a:srgbClr val="00CC00"/>
                </a:solidFill>
              </a:rPr>
              <a:t>WFP - </a:t>
            </a:r>
            <a:r>
              <a:rPr lang="uk-UA" sz="1000" b="1" dirty="0">
                <a:solidFill>
                  <a:srgbClr val="00CC00"/>
                </a:solidFill>
              </a:rPr>
              <a:t>Всесвітня продовольча організація  гуманітарною  допомогою  у вигляді продуктових наборів в кількості  25123 набори було забезпечено родини, які проживають на території громади, а саме: </a:t>
            </a:r>
            <a:endParaRPr lang="x-none" sz="1000" b="1" dirty="0">
              <a:solidFill>
                <a:srgbClr val="00CC00"/>
              </a:solidFill>
            </a:endParaRPr>
          </a:p>
        </p:txBody>
      </p:sp>
      <p:graphicFrame>
        <p:nvGraphicFramePr>
          <p:cNvPr id="4" name="Таблица 3">
            <a:extLst>
              <a:ext uri="{FF2B5EF4-FFF2-40B4-BE49-F238E27FC236}">
                <a16:creationId xmlns:a16="http://schemas.microsoft.com/office/drawing/2014/main" id="{6BB5C81B-3EBF-4A3F-A69A-9C7C8463B0E6}"/>
              </a:ext>
            </a:extLst>
          </p:cNvPr>
          <p:cNvGraphicFramePr>
            <a:graphicFrameLocks noGrp="1"/>
          </p:cNvGraphicFramePr>
          <p:nvPr>
            <p:extLst>
              <p:ext uri="{D42A27DB-BD31-4B8C-83A1-F6EECF244321}">
                <p14:modId xmlns:p14="http://schemas.microsoft.com/office/powerpoint/2010/main" val="973480760"/>
              </p:ext>
            </p:extLst>
          </p:nvPr>
        </p:nvGraphicFramePr>
        <p:xfrm>
          <a:off x="1506204" y="1286591"/>
          <a:ext cx="3432570" cy="3114325"/>
        </p:xfrm>
        <a:graphic>
          <a:graphicData uri="http://schemas.openxmlformats.org/drawingml/2006/table">
            <a:tbl>
              <a:tblPr firstRow="1" firstCol="1" bandRow="1">
                <a:tableStyleId>{EB344D84-9AFB-497E-A393-DC336BA19D2E}</a:tableStyleId>
              </a:tblPr>
              <a:tblGrid>
                <a:gridCol w="286393">
                  <a:extLst>
                    <a:ext uri="{9D8B030D-6E8A-4147-A177-3AD203B41FA5}">
                      <a16:colId xmlns:a16="http://schemas.microsoft.com/office/drawing/2014/main" val="242850484"/>
                    </a:ext>
                  </a:extLst>
                </a:gridCol>
                <a:gridCol w="2555105">
                  <a:extLst>
                    <a:ext uri="{9D8B030D-6E8A-4147-A177-3AD203B41FA5}">
                      <a16:colId xmlns:a16="http://schemas.microsoft.com/office/drawing/2014/main" val="1613600662"/>
                    </a:ext>
                  </a:extLst>
                </a:gridCol>
                <a:gridCol w="591072">
                  <a:extLst>
                    <a:ext uri="{9D8B030D-6E8A-4147-A177-3AD203B41FA5}">
                      <a16:colId xmlns:a16="http://schemas.microsoft.com/office/drawing/2014/main" val="1665137"/>
                    </a:ext>
                  </a:extLst>
                </a:gridCol>
              </a:tblGrid>
              <a:tr h="413288">
                <a:tc>
                  <a:txBody>
                    <a:bodyPr/>
                    <a:lstStyle/>
                    <a:p>
                      <a:pPr algn="ctr">
                        <a:lnSpc>
                          <a:spcPct val="107000"/>
                        </a:lnSpc>
                        <a:spcAft>
                          <a:spcPts val="800"/>
                        </a:spcAft>
                      </a:pPr>
                      <a:r>
                        <a:rPr lang="uk-UA" sz="1000" kern="100">
                          <a:effectLst/>
                        </a:rPr>
                        <a:t>№</a:t>
                      </a:r>
                      <a:endParaRPr lang="x-none" sz="1000" kern="100">
                        <a:effectLst/>
                      </a:endParaRPr>
                    </a:p>
                    <a:p>
                      <a:pPr algn="ctr">
                        <a:lnSpc>
                          <a:spcPct val="107000"/>
                        </a:lnSpc>
                        <a:spcAft>
                          <a:spcPts val="800"/>
                        </a:spcAft>
                      </a:pPr>
                      <a:r>
                        <a:rPr lang="uk-UA" sz="1000" kern="100">
                          <a:effectLst/>
                        </a:rPr>
                        <a:t>з/п</a:t>
                      </a:r>
                      <a:endParaRPr lang="x-none"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indent="540385" algn="ctr">
                        <a:lnSpc>
                          <a:spcPct val="107000"/>
                        </a:lnSpc>
                        <a:spcAft>
                          <a:spcPts val="800"/>
                        </a:spcAft>
                      </a:pPr>
                      <a:r>
                        <a:rPr lang="uk-UA" sz="1000" kern="100" dirty="0">
                          <a:effectLst/>
                        </a:rPr>
                        <a:t>Територія</a:t>
                      </a:r>
                      <a:endParaRPr lang="x-none" sz="1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1000" kern="100" dirty="0">
                          <a:effectLst/>
                        </a:rPr>
                        <a:t>Кількість</a:t>
                      </a:r>
                      <a:endParaRPr lang="x-none" sz="1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80604659"/>
                  </a:ext>
                </a:extLst>
              </a:tr>
              <a:tr h="263047">
                <a:tc>
                  <a:txBody>
                    <a:bodyPr/>
                    <a:lstStyle/>
                    <a:p>
                      <a:pPr algn="ctr">
                        <a:lnSpc>
                          <a:spcPct val="107000"/>
                        </a:lnSpc>
                        <a:spcAft>
                          <a:spcPts val="800"/>
                        </a:spcAft>
                      </a:pPr>
                      <a:r>
                        <a:rPr lang="uk-UA" sz="1000" kern="100">
                          <a:effectLst/>
                        </a:rPr>
                        <a:t>1.</a:t>
                      </a:r>
                      <a:endParaRPr lang="x-none"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u-RU" sz="900" kern="100" dirty="0" err="1">
                          <a:effectLst/>
                        </a:rPr>
                        <a:t>смт</a:t>
                      </a:r>
                      <a:r>
                        <a:rPr lang="ru-RU" sz="900" kern="100" dirty="0">
                          <a:effectLst/>
                        </a:rPr>
                        <a:t>. Комишуваха, с. </a:t>
                      </a:r>
                      <a:r>
                        <a:rPr lang="ru-RU" sz="900" kern="100" dirty="0" err="1">
                          <a:effectLst/>
                        </a:rPr>
                        <a:t>Григорівське</a:t>
                      </a:r>
                      <a:r>
                        <a:rPr lang="ru-RU" sz="900" kern="100" dirty="0">
                          <a:effectLst/>
                        </a:rPr>
                        <a:t> та с. </a:t>
                      </a:r>
                      <a:r>
                        <a:rPr lang="ru-RU" sz="900" kern="100" dirty="0" err="1">
                          <a:effectLst/>
                        </a:rPr>
                        <a:t>Одарівка</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dirty="0">
                          <a:effectLst/>
                        </a:rPr>
                        <a:t>9258</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77605756"/>
                  </a:ext>
                </a:extLst>
              </a:tr>
              <a:tr h="394528">
                <a:tc>
                  <a:txBody>
                    <a:bodyPr/>
                    <a:lstStyle/>
                    <a:p>
                      <a:pPr algn="ctr">
                        <a:lnSpc>
                          <a:spcPct val="107000"/>
                        </a:lnSpc>
                        <a:spcAft>
                          <a:spcPts val="800"/>
                        </a:spcAft>
                      </a:pPr>
                      <a:r>
                        <a:rPr lang="uk-UA" sz="1000" kern="100">
                          <a:effectLst/>
                        </a:rPr>
                        <a:t>2.</a:t>
                      </a:r>
                      <a:endParaRPr lang="x-none"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u-RU" sz="900" kern="100" dirty="0" err="1">
                          <a:effectLst/>
                        </a:rPr>
                        <a:t>Комунальн</a:t>
                      </a:r>
                      <a:r>
                        <a:rPr lang="uk-UA" sz="900" kern="100" dirty="0">
                          <a:effectLst/>
                        </a:rPr>
                        <a:t>а</a:t>
                      </a:r>
                      <a:r>
                        <a:rPr lang="ru-RU" sz="900" kern="100" dirty="0">
                          <a:effectLst/>
                        </a:rPr>
                        <a:t> </a:t>
                      </a:r>
                      <a:r>
                        <a:rPr lang="ru-RU" sz="900" kern="100" dirty="0" err="1">
                          <a:effectLst/>
                        </a:rPr>
                        <a:t>установ</a:t>
                      </a:r>
                      <a:r>
                        <a:rPr lang="uk-UA" sz="900" kern="100" dirty="0">
                          <a:effectLst/>
                        </a:rPr>
                        <a:t>а</a:t>
                      </a:r>
                      <a:r>
                        <a:rPr lang="ru-RU" sz="900" kern="100" dirty="0">
                          <a:effectLst/>
                        </a:rPr>
                        <a:t>  «Центр </a:t>
                      </a:r>
                      <a:r>
                        <a:rPr lang="ru-RU" sz="900" kern="100" dirty="0" err="1">
                          <a:effectLst/>
                        </a:rPr>
                        <a:t>надання</a:t>
                      </a:r>
                      <a:r>
                        <a:rPr lang="ru-RU" sz="900" kern="100" dirty="0">
                          <a:effectLst/>
                        </a:rPr>
                        <a:t> </a:t>
                      </a:r>
                      <a:r>
                        <a:rPr lang="ru-RU" sz="900" kern="100" dirty="0" err="1">
                          <a:effectLst/>
                        </a:rPr>
                        <a:t>соціальних</a:t>
                      </a:r>
                      <a:r>
                        <a:rPr lang="ru-RU" sz="900" kern="100" dirty="0">
                          <a:effectLst/>
                        </a:rPr>
                        <a:t> </a:t>
                      </a:r>
                      <a:r>
                        <a:rPr lang="ru-RU" sz="900" kern="100" dirty="0" err="1">
                          <a:effectLst/>
                        </a:rPr>
                        <a:t>послуг</a:t>
                      </a:r>
                      <a:r>
                        <a:rPr lang="ru-RU" sz="900" kern="100" dirty="0">
                          <a:effectLst/>
                        </a:rPr>
                        <a:t>»</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605</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46089309"/>
                  </a:ext>
                </a:extLst>
              </a:tr>
              <a:tr h="250011">
                <a:tc>
                  <a:txBody>
                    <a:bodyPr/>
                    <a:lstStyle/>
                    <a:p>
                      <a:pPr algn="ctr">
                        <a:lnSpc>
                          <a:spcPct val="107000"/>
                        </a:lnSpc>
                        <a:spcAft>
                          <a:spcPts val="800"/>
                        </a:spcAft>
                      </a:pPr>
                      <a:r>
                        <a:rPr lang="uk-UA" sz="1000" kern="100">
                          <a:effectLst/>
                        </a:rPr>
                        <a:t>3.</a:t>
                      </a:r>
                      <a:endParaRPr lang="x-none"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u-RU" sz="900" kern="100" dirty="0" err="1">
                          <a:effectLst/>
                        </a:rPr>
                        <a:t>Зарічненський</a:t>
                      </a:r>
                      <a:r>
                        <a:rPr lang="ru-RU" sz="900" kern="100" dirty="0">
                          <a:effectLst/>
                        </a:rPr>
                        <a:t> </a:t>
                      </a:r>
                      <a:r>
                        <a:rPr lang="ru-RU" sz="900" kern="100" dirty="0" err="1">
                          <a:effectLst/>
                        </a:rPr>
                        <a:t>старостинський</a:t>
                      </a:r>
                      <a:r>
                        <a:rPr lang="ru-RU" sz="900" kern="100" dirty="0">
                          <a:effectLst/>
                        </a:rPr>
                        <a:t> округ</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3140</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26317322"/>
                  </a:ext>
                </a:extLst>
              </a:tr>
              <a:tr h="250011">
                <a:tc>
                  <a:txBody>
                    <a:bodyPr/>
                    <a:lstStyle/>
                    <a:p>
                      <a:pPr algn="ctr">
                        <a:lnSpc>
                          <a:spcPct val="107000"/>
                        </a:lnSpc>
                        <a:spcAft>
                          <a:spcPts val="800"/>
                        </a:spcAft>
                      </a:pPr>
                      <a:r>
                        <a:rPr lang="uk-UA" sz="1000" kern="100">
                          <a:effectLst/>
                        </a:rPr>
                        <a:t>4.</a:t>
                      </a:r>
                      <a:endParaRPr lang="x-none"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u-RU" sz="900" kern="100" dirty="0" err="1">
                          <a:effectLst/>
                        </a:rPr>
                        <a:t>Новоіванівський</a:t>
                      </a:r>
                      <a:r>
                        <a:rPr lang="ru-RU" sz="900" kern="100" dirty="0">
                          <a:effectLst/>
                        </a:rPr>
                        <a:t> </a:t>
                      </a:r>
                      <a:r>
                        <a:rPr lang="ru-RU" sz="900" kern="100" dirty="0" err="1">
                          <a:effectLst/>
                        </a:rPr>
                        <a:t>старостинський</a:t>
                      </a:r>
                      <a:r>
                        <a:rPr lang="ru-RU" sz="900" kern="100" dirty="0">
                          <a:effectLst/>
                        </a:rPr>
                        <a:t> округ</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2015</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15670858"/>
                  </a:ext>
                </a:extLst>
              </a:tr>
              <a:tr h="250011">
                <a:tc>
                  <a:txBody>
                    <a:bodyPr/>
                    <a:lstStyle/>
                    <a:p>
                      <a:pPr algn="ctr">
                        <a:lnSpc>
                          <a:spcPct val="107000"/>
                        </a:lnSpc>
                        <a:spcAft>
                          <a:spcPts val="800"/>
                        </a:spcAft>
                      </a:pPr>
                      <a:r>
                        <a:rPr lang="uk-UA" sz="1000" kern="100">
                          <a:effectLst/>
                        </a:rPr>
                        <a:t>5.</a:t>
                      </a:r>
                      <a:endParaRPr lang="x-none"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u-RU" sz="900" kern="100" dirty="0" err="1">
                          <a:effectLst/>
                        </a:rPr>
                        <a:t>Новотавр</a:t>
                      </a:r>
                      <a:r>
                        <a:rPr lang="uk-UA" sz="900" kern="100" dirty="0" err="1">
                          <a:effectLst/>
                        </a:rPr>
                        <a:t>ійський</a:t>
                      </a:r>
                      <a:r>
                        <a:rPr lang="uk-UA" sz="900" kern="100" dirty="0">
                          <a:effectLst/>
                        </a:rPr>
                        <a:t> </a:t>
                      </a:r>
                      <a:r>
                        <a:rPr lang="ru-RU" sz="900" kern="100" dirty="0" err="1">
                          <a:effectLst/>
                        </a:rPr>
                        <a:t>старостинський</a:t>
                      </a:r>
                      <a:r>
                        <a:rPr lang="ru-RU" sz="900" kern="100" dirty="0">
                          <a:effectLst/>
                        </a:rPr>
                        <a:t> округ</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4307</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80159032"/>
                  </a:ext>
                </a:extLst>
              </a:tr>
              <a:tr h="250011">
                <a:tc>
                  <a:txBody>
                    <a:bodyPr/>
                    <a:lstStyle/>
                    <a:p>
                      <a:pPr algn="ctr">
                        <a:lnSpc>
                          <a:spcPct val="107000"/>
                        </a:lnSpc>
                        <a:spcAft>
                          <a:spcPts val="800"/>
                        </a:spcAft>
                      </a:pPr>
                      <a:r>
                        <a:rPr lang="uk-UA" sz="1000" kern="100">
                          <a:effectLst/>
                        </a:rPr>
                        <a:t>6.</a:t>
                      </a:r>
                      <a:endParaRPr lang="x-none"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u-RU" sz="900" kern="100">
                          <a:effectLst/>
                        </a:rPr>
                        <a:t>Новотроїцький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1523</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09367369"/>
                  </a:ext>
                </a:extLst>
              </a:tr>
              <a:tr h="250011">
                <a:tc>
                  <a:txBody>
                    <a:bodyPr/>
                    <a:lstStyle/>
                    <a:p>
                      <a:pPr algn="ctr">
                        <a:lnSpc>
                          <a:spcPct val="107000"/>
                        </a:lnSpc>
                        <a:spcAft>
                          <a:spcPts val="800"/>
                        </a:spcAft>
                      </a:pPr>
                      <a:r>
                        <a:rPr lang="uk-UA" sz="1000" kern="100">
                          <a:effectLst/>
                        </a:rPr>
                        <a:t>7.</a:t>
                      </a:r>
                      <a:endParaRPr lang="x-none"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u-RU" sz="900" kern="100" dirty="0" err="1">
                          <a:effectLst/>
                        </a:rPr>
                        <a:t>Новояковлівський</a:t>
                      </a:r>
                      <a:r>
                        <a:rPr lang="ru-RU" sz="900" kern="100" dirty="0">
                          <a:effectLst/>
                        </a:rPr>
                        <a:t> </a:t>
                      </a:r>
                      <a:r>
                        <a:rPr lang="ru-RU" sz="900" kern="100" dirty="0" err="1">
                          <a:effectLst/>
                        </a:rPr>
                        <a:t>старостинський</a:t>
                      </a:r>
                      <a:r>
                        <a:rPr lang="ru-RU" sz="900" kern="100" dirty="0">
                          <a:effectLst/>
                        </a:rPr>
                        <a:t> округ</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1151</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73054535"/>
                  </a:ext>
                </a:extLst>
              </a:tr>
              <a:tr h="250011">
                <a:tc>
                  <a:txBody>
                    <a:bodyPr/>
                    <a:lstStyle/>
                    <a:p>
                      <a:pPr algn="ctr">
                        <a:lnSpc>
                          <a:spcPct val="107000"/>
                        </a:lnSpc>
                        <a:spcAft>
                          <a:spcPts val="800"/>
                        </a:spcAft>
                      </a:pPr>
                      <a:r>
                        <a:rPr lang="uk-UA" sz="1000" kern="100">
                          <a:effectLst/>
                        </a:rPr>
                        <a:t>8.</a:t>
                      </a:r>
                      <a:endParaRPr lang="x-none"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u-RU" sz="900" kern="100" dirty="0" err="1">
                          <a:effectLst/>
                        </a:rPr>
                        <a:t>Щасливський</a:t>
                      </a:r>
                      <a:r>
                        <a:rPr lang="ru-RU" sz="900" kern="100" dirty="0">
                          <a:effectLst/>
                        </a:rPr>
                        <a:t> </a:t>
                      </a:r>
                      <a:r>
                        <a:rPr lang="ru-RU" sz="900" kern="100" dirty="0" err="1">
                          <a:effectLst/>
                        </a:rPr>
                        <a:t>старостинський</a:t>
                      </a:r>
                      <a:r>
                        <a:rPr lang="ru-RU" sz="900" kern="100" dirty="0">
                          <a:effectLst/>
                        </a:rPr>
                        <a:t> округ</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dirty="0">
                          <a:effectLst/>
                        </a:rPr>
                        <a:t>2169</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78693286"/>
                  </a:ext>
                </a:extLst>
              </a:tr>
              <a:tr h="250011">
                <a:tc>
                  <a:txBody>
                    <a:bodyPr/>
                    <a:lstStyle/>
                    <a:p>
                      <a:pPr algn="ctr">
                        <a:lnSpc>
                          <a:spcPct val="107000"/>
                        </a:lnSpc>
                        <a:spcAft>
                          <a:spcPts val="800"/>
                        </a:spcAft>
                      </a:pPr>
                      <a:r>
                        <a:rPr lang="uk-UA" sz="1000" kern="100">
                          <a:effectLst/>
                        </a:rPr>
                        <a:t>9.</a:t>
                      </a:r>
                      <a:endParaRPr lang="x-none"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u-RU" sz="900" kern="100" dirty="0" err="1">
                          <a:effectLst/>
                        </a:rPr>
                        <a:t>Яснополянський</a:t>
                      </a:r>
                      <a:r>
                        <a:rPr lang="ru-RU" sz="900" kern="100" dirty="0">
                          <a:effectLst/>
                        </a:rPr>
                        <a:t> </a:t>
                      </a:r>
                      <a:r>
                        <a:rPr lang="ru-RU" sz="900" kern="100" dirty="0" err="1">
                          <a:effectLst/>
                        </a:rPr>
                        <a:t>старостинський</a:t>
                      </a:r>
                      <a:r>
                        <a:rPr lang="ru-RU" sz="900" kern="100" dirty="0">
                          <a:effectLst/>
                        </a:rPr>
                        <a:t> округ</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dirty="0">
                          <a:effectLst/>
                        </a:rPr>
                        <a:t>955</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10594996"/>
                  </a:ext>
                </a:extLst>
              </a:tr>
              <a:tr h="250011">
                <a:tc>
                  <a:txBody>
                    <a:bodyPr/>
                    <a:lstStyle/>
                    <a:p>
                      <a:pPr algn="ctr">
                        <a:lnSpc>
                          <a:spcPct val="107000"/>
                        </a:lnSpc>
                        <a:spcAft>
                          <a:spcPts val="800"/>
                        </a:spcAft>
                      </a:pPr>
                      <a:r>
                        <a:rPr lang="uk-UA" sz="1000" kern="100">
                          <a:effectLst/>
                        </a:rPr>
                        <a:t> </a:t>
                      </a:r>
                      <a:endParaRPr lang="x-none"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uk-UA" sz="900" kern="100" dirty="0">
                          <a:effectLst/>
                        </a:rPr>
                        <a:t> ВСЬОГО </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dirty="0">
                          <a:effectLst/>
                        </a:rPr>
                        <a:t>25123</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096601268"/>
                  </a:ext>
                </a:extLst>
              </a:tr>
            </a:tbl>
          </a:graphicData>
        </a:graphic>
      </p:graphicFrame>
      <p:sp>
        <p:nvSpPr>
          <p:cNvPr id="13" name="TextBox 12">
            <a:extLst>
              <a:ext uri="{FF2B5EF4-FFF2-40B4-BE49-F238E27FC236}">
                <a16:creationId xmlns:a16="http://schemas.microsoft.com/office/drawing/2014/main" id="{248170E1-46B7-476F-B235-460CE24CD27D}"/>
              </a:ext>
            </a:extLst>
          </p:cNvPr>
          <p:cNvSpPr txBox="1"/>
          <p:nvPr/>
        </p:nvSpPr>
        <p:spPr>
          <a:xfrm>
            <a:off x="5652120" y="129634"/>
            <a:ext cx="3294312" cy="1015663"/>
          </a:xfrm>
          <a:prstGeom prst="rect">
            <a:avLst/>
          </a:prstGeom>
          <a:noFill/>
        </p:spPr>
        <p:txBody>
          <a:bodyPr wrap="square">
            <a:spAutoFit/>
          </a:bodyPr>
          <a:lstStyle/>
          <a:p>
            <a:pPr algn="ctr"/>
            <a:r>
              <a:rPr lang="uk-UA" sz="1000" b="1" dirty="0">
                <a:solidFill>
                  <a:srgbClr val="00CC00"/>
                </a:solidFill>
              </a:rPr>
              <a:t>За сприяння Благодійної організації «Благодійний Фонд «</a:t>
            </a:r>
            <a:r>
              <a:rPr lang="uk-UA" sz="1000" b="1" dirty="0" err="1">
                <a:solidFill>
                  <a:srgbClr val="00CC00"/>
                </a:solidFill>
              </a:rPr>
              <a:t>Глобал</a:t>
            </a:r>
            <a:r>
              <a:rPr lang="uk-UA" sz="1000" b="1" dirty="0">
                <a:solidFill>
                  <a:srgbClr val="00CC00"/>
                </a:solidFill>
              </a:rPr>
              <a:t> </a:t>
            </a:r>
            <a:r>
              <a:rPr lang="uk-UA" sz="1000" b="1" dirty="0" err="1">
                <a:solidFill>
                  <a:srgbClr val="00CC00"/>
                </a:solidFill>
              </a:rPr>
              <a:t>Емпавермент</a:t>
            </a:r>
            <a:r>
              <a:rPr lang="uk-UA" sz="1000" b="1" dirty="0">
                <a:solidFill>
                  <a:srgbClr val="00CC00"/>
                </a:solidFill>
              </a:rPr>
              <a:t> </a:t>
            </a:r>
            <a:r>
              <a:rPr lang="uk-UA" sz="1000" b="1" dirty="0" err="1">
                <a:solidFill>
                  <a:srgbClr val="00CC00"/>
                </a:solidFill>
              </a:rPr>
              <a:t>Мішн</a:t>
            </a:r>
            <a:r>
              <a:rPr lang="uk-UA" sz="1000" b="1" dirty="0">
                <a:solidFill>
                  <a:srgbClr val="00CC00"/>
                </a:solidFill>
              </a:rPr>
              <a:t> ЮА» </a:t>
            </a:r>
            <a:r>
              <a:rPr lang="en-US" sz="1000" b="1" dirty="0">
                <a:solidFill>
                  <a:srgbClr val="00CC00"/>
                </a:solidFill>
              </a:rPr>
              <a:t>GEM </a:t>
            </a:r>
            <a:r>
              <a:rPr lang="uk-UA" sz="1000" b="1" dirty="0">
                <a:solidFill>
                  <a:srgbClr val="00CC00"/>
                </a:solidFill>
              </a:rPr>
              <a:t>боксами з їжею довготривалого зберігання було забезпечено 29748 родин, які проживають на території громади, а саме:  </a:t>
            </a:r>
          </a:p>
          <a:p>
            <a:endParaRPr lang="uk-UA" sz="1000" dirty="0"/>
          </a:p>
        </p:txBody>
      </p:sp>
      <p:graphicFrame>
        <p:nvGraphicFramePr>
          <p:cNvPr id="8" name="Таблица 7">
            <a:extLst>
              <a:ext uri="{FF2B5EF4-FFF2-40B4-BE49-F238E27FC236}">
                <a16:creationId xmlns:a16="http://schemas.microsoft.com/office/drawing/2014/main" id="{DF59B48D-5985-4334-9C29-F2BCBE4CD6CD}"/>
              </a:ext>
            </a:extLst>
          </p:cNvPr>
          <p:cNvGraphicFramePr>
            <a:graphicFrameLocks noGrp="1"/>
          </p:cNvGraphicFramePr>
          <p:nvPr>
            <p:extLst>
              <p:ext uri="{D42A27DB-BD31-4B8C-83A1-F6EECF244321}">
                <p14:modId xmlns:p14="http://schemas.microsoft.com/office/powerpoint/2010/main" val="77051466"/>
              </p:ext>
            </p:extLst>
          </p:nvPr>
        </p:nvGraphicFramePr>
        <p:xfrm>
          <a:off x="5230541" y="1286591"/>
          <a:ext cx="3492000" cy="3073401"/>
        </p:xfrm>
        <a:graphic>
          <a:graphicData uri="http://schemas.openxmlformats.org/drawingml/2006/table">
            <a:tbl>
              <a:tblPr firstRow="1" firstCol="1" bandRow="1">
                <a:tableStyleId>{EB344D84-9AFB-497E-A393-DC336BA19D2E}</a:tableStyleId>
              </a:tblPr>
              <a:tblGrid>
                <a:gridCol w="303106">
                  <a:extLst>
                    <a:ext uri="{9D8B030D-6E8A-4147-A177-3AD203B41FA5}">
                      <a16:colId xmlns:a16="http://schemas.microsoft.com/office/drawing/2014/main" val="908547287"/>
                    </a:ext>
                  </a:extLst>
                </a:gridCol>
                <a:gridCol w="2704204">
                  <a:extLst>
                    <a:ext uri="{9D8B030D-6E8A-4147-A177-3AD203B41FA5}">
                      <a16:colId xmlns:a16="http://schemas.microsoft.com/office/drawing/2014/main" val="2878077397"/>
                    </a:ext>
                  </a:extLst>
                </a:gridCol>
                <a:gridCol w="484690">
                  <a:extLst>
                    <a:ext uri="{9D8B030D-6E8A-4147-A177-3AD203B41FA5}">
                      <a16:colId xmlns:a16="http://schemas.microsoft.com/office/drawing/2014/main" val="2448581306"/>
                    </a:ext>
                  </a:extLst>
                </a:gridCol>
              </a:tblGrid>
              <a:tr h="379478">
                <a:tc>
                  <a:txBody>
                    <a:bodyPr/>
                    <a:lstStyle/>
                    <a:p>
                      <a:pPr algn="ctr">
                        <a:lnSpc>
                          <a:spcPct val="107000"/>
                        </a:lnSpc>
                        <a:spcAft>
                          <a:spcPts val="800"/>
                        </a:spcAft>
                      </a:pPr>
                      <a:r>
                        <a:rPr lang="uk-UA" sz="900" kern="100" dirty="0">
                          <a:effectLst/>
                        </a:rPr>
                        <a:t>№</a:t>
                      </a:r>
                      <a:endParaRPr lang="x-none" sz="900" kern="100" dirty="0">
                        <a:effectLst/>
                      </a:endParaRPr>
                    </a:p>
                    <a:p>
                      <a:pPr algn="ctr">
                        <a:lnSpc>
                          <a:spcPct val="107000"/>
                        </a:lnSpc>
                        <a:spcAft>
                          <a:spcPts val="800"/>
                        </a:spcAft>
                      </a:pPr>
                      <a:r>
                        <a:rPr lang="uk-UA" sz="900" kern="100" dirty="0">
                          <a:effectLst/>
                        </a:rPr>
                        <a:t>з/п</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uk-UA" sz="900" kern="100" dirty="0">
                          <a:effectLst/>
                        </a:rPr>
                        <a:t>Територія</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Кількість</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707953521"/>
                  </a:ext>
                </a:extLst>
              </a:tr>
              <a:tr h="248347">
                <a:tc>
                  <a:txBody>
                    <a:bodyPr/>
                    <a:lstStyle/>
                    <a:p>
                      <a:pPr algn="ctr">
                        <a:lnSpc>
                          <a:spcPct val="107000"/>
                        </a:lnSpc>
                        <a:spcAft>
                          <a:spcPts val="800"/>
                        </a:spcAft>
                      </a:pPr>
                      <a:r>
                        <a:rPr lang="uk-UA" sz="900" kern="100">
                          <a:effectLst/>
                        </a:rPr>
                        <a:t>1.</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u-RU" sz="900" kern="100" dirty="0" err="1">
                          <a:effectLst/>
                        </a:rPr>
                        <a:t>смт</a:t>
                      </a:r>
                      <a:r>
                        <a:rPr lang="ru-RU" sz="900" kern="100" dirty="0">
                          <a:effectLst/>
                        </a:rPr>
                        <a:t>. Комишуваха, с. </a:t>
                      </a:r>
                      <a:r>
                        <a:rPr lang="ru-RU" sz="900" kern="100" dirty="0" err="1">
                          <a:effectLst/>
                        </a:rPr>
                        <a:t>Григорівське</a:t>
                      </a:r>
                      <a:r>
                        <a:rPr lang="ru-RU" sz="900" kern="100" dirty="0">
                          <a:effectLst/>
                        </a:rPr>
                        <a:t> та с. </a:t>
                      </a:r>
                      <a:r>
                        <a:rPr lang="ru-RU" sz="900" kern="100" dirty="0" err="1">
                          <a:effectLst/>
                        </a:rPr>
                        <a:t>Одарівка</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7012</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46585747"/>
                  </a:ext>
                </a:extLst>
              </a:tr>
              <a:tr h="391902">
                <a:tc>
                  <a:txBody>
                    <a:bodyPr/>
                    <a:lstStyle/>
                    <a:p>
                      <a:pPr algn="ctr">
                        <a:lnSpc>
                          <a:spcPct val="107000"/>
                        </a:lnSpc>
                        <a:spcAft>
                          <a:spcPts val="800"/>
                        </a:spcAft>
                      </a:pPr>
                      <a:r>
                        <a:rPr lang="uk-UA" sz="900" kern="100">
                          <a:effectLst/>
                        </a:rPr>
                        <a:t>2.</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u-RU" sz="900" kern="100" dirty="0" err="1">
                          <a:effectLst/>
                        </a:rPr>
                        <a:t>Комунальн</a:t>
                      </a:r>
                      <a:r>
                        <a:rPr lang="uk-UA" sz="900" kern="100" dirty="0">
                          <a:effectLst/>
                        </a:rPr>
                        <a:t>а</a:t>
                      </a:r>
                      <a:r>
                        <a:rPr lang="ru-RU" sz="900" kern="100" dirty="0">
                          <a:effectLst/>
                        </a:rPr>
                        <a:t> </a:t>
                      </a:r>
                      <a:r>
                        <a:rPr lang="ru-RU" sz="900" kern="100" dirty="0" err="1">
                          <a:effectLst/>
                        </a:rPr>
                        <a:t>установ</a:t>
                      </a:r>
                      <a:r>
                        <a:rPr lang="uk-UA" sz="900" kern="100" dirty="0">
                          <a:effectLst/>
                        </a:rPr>
                        <a:t>а</a:t>
                      </a:r>
                      <a:r>
                        <a:rPr lang="ru-RU" sz="900" kern="100" dirty="0">
                          <a:effectLst/>
                        </a:rPr>
                        <a:t>  «Центр </a:t>
                      </a:r>
                      <a:r>
                        <a:rPr lang="ru-RU" sz="900" kern="100" dirty="0" err="1">
                          <a:effectLst/>
                        </a:rPr>
                        <a:t>надання</a:t>
                      </a:r>
                      <a:r>
                        <a:rPr lang="ru-RU" sz="900" kern="100" dirty="0">
                          <a:effectLst/>
                        </a:rPr>
                        <a:t> </a:t>
                      </a:r>
                      <a:r>
                        <a:rPr lang="ru-RU" sz="900" kern="100" dirty="0" err="1">
                          <a:effectLst/>
                        </a:rPr>
                        <a:t>соціальних</a:t>
                      </a:r>
                      <a:r>
                        <a:rPr lang="ru-RU" sz="900" kern="100" dirty="0">
                          <a:effectLst/>
                        </a:rPr>
                        <a:t> </a:t>
                      </a:r>
                      <a:r>
                        <a:rPr lang="ru-RU" sz="900" kern="100" dirty="0" err="1">
                          <a:effectLst/>
                        </a:rPr>
                        <a:t>послуг</a:t>
                      </a:r>
                      <a:r>
                        <a:rPr lang="ru-RU" sz="900" kern="100" dirty="0">
                          <a:effectLst/>
                        </a:rPr>
                        <a:t>»</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537</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092593971"/>
                  </a:ext>
                </a:extLst>
              </a:tr>
              <a:tr h="248347">
                <a:tc>
                  <a:txBody>
                    <a:bodyPr/>
                    <a:lstStyle/>
                    <a:p>
                      <a:pPr algn="ctr">
                        <a:lnSpc>
                          <a:spcPct val="107000"/>
                        </a:lnSpc>
                        <a:spcAft>
                          <a:spcPts val="800"/>
                        </a:spcAft>
                      </a:pPr>
                      <a:r>
                        <a:rPr lang="uk-UA" sz="900" kern="100">
                          <a:effectLst/>
                        </a:rPr>
                        <a:t>3.</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u-RU" sz="900" kern="100" dirty="0" err="1">
                          <a:effectLst/>
                        </a:rPr>
                        <a:t>Зарічненський</a:t>
                      </a:r>
                      <a:r>
                        <a:rPr lang="ru-RU" sz="900" kern="100" dirty="0">
                          <a:effectLst/>
                        </a:rPr>
                        <a:t> </a:t>
                      </a:r>
                      <a:r>
                        <a:rPr lang="ru-RU" sz="900" kern="100" dirty="0" err="1">
                          <a:effectLst/>
                        </a:rPr>
                        <a:t>старостинський</a:t>
                      </a:r>
                      <a:r>
                        <a:rPr lang="ru-RU" sz="900" kern="100" dirty="0">
                          <a:effectLst/>
                        </a:rPr>
                        <a:t> округ</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5335</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792083609"/>
                  </a:ext>
                </a:extLst>
              </a:tr>
              <a:tr h="248347">
                <a:tc>
                  <a:txBody>
                    <a:bodyPr/>
                    <a:lstStyle/>
                    <a:p>
                      <a:pPr algn="ctr">
                        <a:lnSpc>
                          <a:spcPct val="107000"/>
                        </a:lnSpc>
                        <a:spcAft>
                          <a:spcPts val="800"/>
                        </a:spcAft>
                      </a:pPr>
                      <a:r>
                        <a:rPr lang="uk-UA" sz="900" kern="100">
                          <a:effectLst/>
                        </a:rPr>
                        <a:t>4.</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u-RU" sz="900" kern="100" dirty="0" err="1">
                          <a:effectLst/>
                        </a:rPr>
                        <a:t>Новоіванівський</a:t>
                      </a:r>
                      <a:r>
                        <a:rPr lang="ru-RU" sz="900" kern="100" dirty="0">
                          <a:effectLst/>
                        </a:rPr>
                        <a:t> </a:t>
                      </a:r>
                      <a:r>
                        <a:rPr lang="ru-RU" sz="900" kern="100" dirty="0" err="1">
                          <a:effectLst/>
                        </a:rPr>
                        <a:t>старостинський</a:t>
                      </a:r>
                      <a:r>
                        <a:rPr lang="ru-RU" sz="900" kern="100" dirty="0">
                          <a:effectLst/>
                        </a:rPr>
                        <a:t> округ</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2395</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19916656"/>
                  </a:ext>
                </a:extLst>
              </a:tr>
              <a:tr h="248347">
                <a:tc>
                  <a:txBody>
                    <a:bodyPr/>
                    <a:lstStyle/>
                    <a:p>
                      <a:pPr algn="ctr">
                        <a:lnSpc>
                          <a:spcPct val="107000"/>
                        </a:lnSpc>
                        <a:spcAft>
                          <a:spcPts val="800"/>
                        </a:spcAft>
                      </a:pPr>
                      <a:r>
                        <a:rPr lang="uk-UA" sz="900" kern="100">
                          <a:effectLst/>
                        </a:rPr>
                        <a:t>5.</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u-RU" sz="900" kern="100" dirty="0" err="1">
                          <a:effectLst/>
                        </a:rPr>
                        <a:t>Новотавр</a:t>
                      </a:r>
                      <a:r>
                        <a:rPr lang="uk-UA" sz="900" kern="100" dirty="0" err="1">
                          <a:effectLst/>
                        </a:rPr>
                        <a:t>ійський</a:t>
                      </a:r>
                      <a:r>
                        <a:rPr lang="ru-RU" sz="900" kern="100" dirty="0">
                          <a:effectLst/>
                        </a:rPr>
                        <a:t> </a:t>
                      </a:r>
                      <a:r>
                        <a:rPr lang="ru-RU" sz="900" kern="100" dirty="0" err="1">
                          <a:effectLst/>
                        </a:rPr>
                        <a:t>старостинський</a:t>
                      </a:r>
                      <a:r>
                        <a:rPr lang="ru-RU" sz="900" kern="100" dirty="0">
                          <a:effectLst/>
                        </a:rPr>
                        <a:t> округ</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7204</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665097229"/>
                  </a:ext>
                </a:extLst>
              </a:tr>
              <a:tr h="248347">
                <a:tc>
                  <a:txBody>
                    <a:bodyPr/>
                    <a:lstStyle/>
                    <a:p>
                      <a:pPr algn="ctr">
                        <a:lnSpc>
                          <a:spcPct val="107000"/>
                        </a:lnSpc>
                        <a:spcAft>
                          <a:spcPts val="800"/>
                        </a:spcAft>
                      </a:pPr>
                      <a:r>
                        <a:rPr lang="uk-UA" sz="900" kern="100">
                          <a:effectLst/>
                        </a:rPr>
                        <a:t>6.</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u-RU" sz="900" kern="100" dirty="0" err="1">
                          <a:effectLst/>
                        </a:rPr>
                        <a:t>Новотроїцький</a:t>
                      </a:r>
                      <a:r>
                        <a:rPr lang="ru-RU" sz="900" kern="100" dirty="0">
                          <a:effectLst/>
                        </a:rPr>
                        <a:t> </a:t>
                      </a:r>
                      <a:r>
                        <a:rPr lang="ru-RU" sz="900" kern="100" dirty="0" err="1">
                          <a:effectLst/>
                        </a:rPr>
                        <a:t>старостинський</a:t>
                      </a:r>
                      <a:r>
                        <a:rPr lang="ru-RU" sz="900" kern="100" dirty="0">
                          <a:effectLst/>
                        </a:rPr>
                        <a:t> округ</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2340</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63606417"/>
                  </a:ext>
                </a:extLst>
              </a:tr>
              <a:tr h="248347">
                <a:tc>
                  <a:txBody>
                    <a:bodyPr/>
                    <a:lstStyle/>
                    <a:p>
                      <a:pPr algn="ctr">
                        <a:lnSpc>
                          <a:spcPct val="107000"/>
                        </a:lnSpc>
                        <a:spcAft>
                          <a:spcPts val="800"/>
                        </a:spcAft>
                      </a:pPr>
                      <a:r>
                        <a:rPr lang="uk-UA" sz="900" kern="100">
                          <a:effectLst/>
                        </a:rPr>
                        <a:t>7.</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u-RU" sz="900" kern="100" dirty="0" err="1">
                          <a:effectLst/>
                        </a:rPr>
                        <a:t>Новояковлівський</a:t>
                      </a:r>
                      <a:r>
                        <a:rPr lang="ru-RU" sz="900" kern="100" dirty="0">
                          <a:effectLst/>
                        </a:rPr>
                        <a:t> </a:t>
                      </a:r>
                      <a:r>
                        <a:rPr lang="ru-RU" sz="900" kern="100" dirty="0" err="1">
                          <a:effectLst/>
                        </a:rPr>
                        <a:t>старостинський</a:t>
                      </a:r>
                      <a:r>
                        <a:rPr lang="ru-RU" sz="900" kern="100" dirty="0">
                          <a:effectLst/>
                        </a:rPr>
                        <a:t> округ</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1390</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04187032"/>
                  </a:ext>
                </a:extLst>
              </a:tr>
              <a:tr h="248347">
                <a:tc>
                  <a:txBody>
                    <a:bodyPr/>
                    <a:lstStyle/>
                    <a:p>
                      <a:pPr algn="ctr">
                        <a:lnSpc>
                          <a:spcPct val="107000"/>
                        </a:lnSpc>
                        <a:spcAft>
                          <a:spcPts val="800"/>
                        </a:spcAft>
                      </a:pPr>
                      <a:r>
                        <a:rPr lang="uk-UA" sz="900" kern="100">
                          <a:effectLst/>
                        </a:rPr>
                        <a:t>8.</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u-RU" sz="900" kern="100">
                          <a:effectLst/>
                        </a:rPr>
                        <a:t>Щасливський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dirty="0">
                          <a:effectLst/>
                        </a:rPr>
                        <a:t>1985</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37296293"/>
                  </a:ext>
                </a:extLst>
              </a:tr>
              <a:tr h="248347">
                <a:tc>
                  <a:txBody>
                    <a:bodyPr/>
                    <a:lstStyle/>
                    <a:p>
                      <a:pPr algn="ctr">
                        <a:lnSpc>
                          <a:spcPct val="107000"/>
                        </a:lnSpc>
                        <a:spcAft>
                          <a:spcPts val="800"/>
                        </a:spcAft>
                      </a:pPr>
                      <a:r>
                        <a:rPr lang="uk-UA" sz="900" kern="100">
                          <a:effectLst/>
                        </a:rPr>
                        <a:t>9.</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u-RU" sz="900" kern="100">
                          <a:effectLst/>
                        </a:rPr>
                        <a:t>Яснополянський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dirty="0">
                          <a:effectLst/>
                        </a:rPr>
                        <a:t>1550</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014897090"/>
                  </a:ext>
                </a:extLst>
              </a:tr>
              <a:tr h="248347">
                <a:tc>
                  <a:txBody>
                    <a:bodyPr/>
                    <a:lstStyle/>
                    <a:p>
                      <a:pPr algn="ctr">
                        <a:lnSpc>
                          <a:spcPct val="107000"/>
                        </a:lnSpc>
                        <a:spcAft>
                          <a:spcPts val="800"/>
                        </a:spcAft>
                      </a:pPr>
                      <a:r>
                        <a:rPr lang="uk-UA" sz="900" kern="100">
                          <a:effectLst/>
                        </a:rPr>
                        <a:t> </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uk-UA" sz="900" kern="100">
                          <a:effectLst/>
                        </a:rPr>
                        <a:t> ВСЬОГО</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dirty="0">
                          <a:effectLst/>
                        </a:rPr>
                        <a:t>29748</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54737129"/>
                  </a:ext>
                </a:extLst>
              </a:tr>
            </a:tbl>
          </a:graphicData>
        </a:graphic>
      </p:graphicFrame>
      <p:sp>
        <p:nvSpPr>
          <p:cNvPr id="16" name="TextBox 15">
            <a:extLst>
              <a:ext uri="{FF2B5EF4-FFF2-40B4-BE49-F238E27FC236}">
                <a16:creationId xmlns:a16="http://schemas.microsoft.com/office/drawing/2014/main" id="{DA477843-F7FE-4D12-AA40-23301CD8A043}"/>
              </a:ext>
            </a:extLst>
          </p:cNvPr>
          <p:cNvSpPr txBox="1"/>
          <p:nvPr/>
        </p:nvSpPr>
        <p:spPr>
          <a:xfrm>
            <a:off x="1539124" y="4869160"/>
            <a:ext cx="7361895" cy="1569660"/>
          </a:xfrm>
          <a:prstGeom prst="rect">
            <a:avLst/>
          </a:prstGeom>
          <a:noFill/>
        </p:spPr>
        <p:txBody>
          <a:bodyPr wrap="square">
            <a:spAutoFit/>
          </a:bodyPr>
          <a:lstStyle/>
          <a:p>
            <a:pPr algn="ctr"/>
            <a:r>
              <a:rPr lang="uk-UA" sz="1200" b="1" dirty="0"/>
              <a:t>За сприяння  БО БФ «Дніпровські кручі» та  Американського некомерційного фонду </a:t>
            </a:r>
            <a:r>
              <a:rPr lang="en-US" sz="1200" b="1" dirty="0"/>
              <a:t>World Central Kitchen @wckitchen  </a:t>
            </a:r>
            <a:r>
              <a:rPr lang="uk-UA" sz="1200" b="1" dirty="0"/>
              <a:t>гуманітарною допомогою у вигляді</a:t>
            </a:r>
            <a:r>
              <a:rPr lang="uk-UA" sz="1200" dirty="0"/>
              <a:t>:</a:t>
            </a:r>
          </a:p>
          <a:p>
            <a:pPr marL="171450" indent="-171450">
              <a:buClr>
                <a:srgbClr val="00CC00"/>
              </a:buClr>
              <a:buFont typeface="Wingdings" panose="05000000000000000000" pitchFamily="2" charset="2"/>
              <a:buChar char="Ø"/>
            </a:pPr>
            <a:r>
              <a:rPr lang="uk-UA" sz="1200" dirty="0"/>
              <a:t>- продуктових наборів в кількості  530 наборів;  </a:t>
            </a:r>
          </a:p>
          <a:p>
            <a:pPr marL="171450" indent="-171450">
              <a:buClr>
                <a:srgbClr val="00CC00"/>
              </a:buClr>
              <a:buFont typeface="Wingdings" panose="05000000000000000000" pitchFamily="2" charset="2"/>
              <a:buChar char="Ø"/>
            </a:pPr>
            <a:r>
              <a:rPr lang="uk-UA" sz="1200" dirty="0"/>
              <a:t>- води питної негазованої КИССОН 6Л.*2 в наборі в кількості 1060 бутлів забезпечено  530 родин;</a:t>
            </a:r>
          </a:p>
          <a:p>
            <a:pPr marL="171450" indent="-171450">
              <a:buClr>
                <a:srgbClr val="00CC00"/>
              </a:buClr>
              <a:buFont typeface="Wingdings" panose="05000000000000000000" pitchFamily="2" charset="2"/>
              <a:buChar char="Ø"/>
            </a:pPr>
            <a:r>
              <a:rPr lang="uk-UA" sz="1200" dirty="0"/>
              <a:t>- овочевих наборів  кількості  100 наборів;</a:t>
            </a:r>
          </a:p>
          <a:p>
            <a:pPr marL="171450" indent="-171450">
              <a:buClr>
                <a:srgbClr val="00CC00"/>
              </a:buClr>
              <a:buFont typeface="Wingdings" panose="05000000000000000000" pitchFamily="2" charset="2"/>
              <a:buChar char="Ø"/>
            </a:pPr>
            <a:r>
              <a:rPr lang="uk-UA" sz="1200" dirty="0"/>
              <a:t>- наборів куті в кількості  100 наборів;</a:t>
            </a:r>
          </a:p>
          <a:p>
            <a:pPr marL="171450" indent="-171450">
              <a:buClr>
                <a:srgbClr val="00CC00"/>
              </a:buClr>
              <a:buFont typeface="Wingdings" panose="05000000000000000000" pitchFamily="2" charset="2"/>
              <a:buChar char="Ø"/>
            </a:pPr>
            <a:r>
              <a:rPr lang="uk-UA" sz="1200" dirty="0"/>
              <a:t>було забезпечено родини, із числа вразливих категорій, які проживають на території </a:t>
            </a:r>
            <a:r>
              <a:rPr lang="uk-UA" sz="1200" dirty="0" err="1"/>
              <a:t>Новояковлівського</a:t>
            </a:r>
            <a:r>
              <a:rPr lang="uk-UA" sz="1200" dirty="0"/>
              <a:t> </a:t>
            </a:r>
            <a:r>
              <a:rPr lang="uk-UA" sz="1200" dirty="0" err="1"/>
              <a:t>старостинського</a:t>
            </a:r>
            <a:r>
              <a:rPr lang="uk-UA" sz="1200" dirty="0"/>
              <a:t> округу.</a:t>
            </a:r>
          </a:p>
        </p:txBody>
      </p:sp>
    </p:spTree>
    <p:extLst>
      <p:ext uri="{BB962C8B-B14F-4D97-AF65-F5344CB8AC3E}">
        <p14:creationId xmlns:p14="http://schemas.microsoft.com/office/powerpoint/2010/main" val="9153897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3">
            <a:extLst>
              <a:ext uri="{FF2B5EF4-FFF2-40B4-BE49-F238E27FC236}">
                <a16:creationId xmlns:a16="http://schemas.microsoft.com/office/drawing/2014/main" id="{F191BA73-F8AA-0539-0719-B12A4D3F4DBB}"/>
              </a:ext>
            </a:extLst>
          </p:cNvPr>
          <p:cNvSpPr>
            <a:spLocks noChangeArrowheads="1"/>
          </p:cNvSpPr>
          <p:nvPr/>
        </p:nvSpPr>
        <p:spPr bwMode="auto">
          <a:xfrm>
            <a:off x="0" y="334090"/>
            <a:ext cx="184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sz="1000">
              <a:latin typeface="Arial" panose="020B0604020202020204" pitchFamily="34" charset="0"/>
            </a:endParaRPr>
          </a:p>
        </p:txBody>
      </p:sp>
      <p:sp>
        <p:nvSpPr>
          <p:cNvPr id="7" name="Прямоугольник 6">
            <a:extLst>
              <a:ext uri="{FF2B5EF4-FFF2-40B4-BE49-F238E27FC236}">
                <a16:creationId xmlns:a16="http://schemas.microsoft.com/office/drawing/2014/main" id="{64F4A22B-07FC-595E-3E49-FC4FFDB1380D}"/>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p>
        </p:txBody>
      </p:sp>
      <p:pic>
        <p:nvPicPr>
          <p:cNvPr id="73732" name="Picture 6" descr="E:\Рисунок1-removebg-preview (1).png">
            <a:extLst>
              <a:ext uri="{FF2B5EF4-FFF2-40B4-BE49-F238E27FC236}">
                <a16:creationId xmlns:a16="http://schemas.microsoft.com/office/drawing/2014/main" id="{64FABDCC-9C41-00EB-8FB9-B5862D515D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Штриховая стрелка вправо 7">
            <a:extLst>
              <a:ext uri="{FF2B5EF4-FFF2-40B4-BE49-F238E27FC236}">
                <a16:creationId xmlns:a16="http://schemas.microsoft.com/office/drawing/2014/main" id="{5B5B694B-365A-F6AE-FF7A-D7368AA59D90}"/>
              </a:ext>
            </a:extLst>
          </p:cNvPr>
          <p:cNvSpPr/>
          <p:nvPr/>
        </p:nvSpPr>
        <p:spPr>
          <a:xfrm>
            <a:off x="8345015" y="6309320"/>
            <a:ext cx="683568" cy="476672"/>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1000" dirty="0"/>
          </a:p>
        </p:txBody>
      </p:sp>
      <p:sp>
        <p:nvSpPr>
          <p:cNvPr id="9" name="TextBox 8">
            <a:extLst>
              <a:ext uri="{FF2B5EF4-FFF2-40B4-BE49-F238E27FC236}">
                <a16:creationId xmlns:a16="http://schemas.microsoft.com/office/drawing/2014/main" id="{4271C867-7D92-4FF1-A9A6-347D819C434D}"/>
              </a:ext>
            </a:extLst>
          </p:cNvPr>
          <p:cNvSpPr txBox="1"/>
          <p:nvPr/>
        </p:nvSpPr>
        <p:spPr>
          <a:xfrm>
            <a:off x="1267866" y="52689"/>
            <a:ext cx="3970785" cy="646331"/>
          </a:xfrm>
          <a:prstGeom prst="rect">
            <a:avLst/>
          </a:prstGeom>
          <a:noFill/>
        </p:spPr>
        <p:txBody>
          <a:bodyPr wrap="square">
            <a:spAutoFit/>
          </a:bodyPr>
          <a:lstStyle/>
          <a:p>
            <a:pPr algn="ctr"/>
            <a:r>
              <a:rPr lang="ru-RU" sz="900" b="1" dirty="0">
                <a:solidFill>
                  <a:srgbClr val="00CC00"/>
                </a:solidFill>
              </a:rPr>
              <a:t>За </a:t>
            </a:r>
            <a:r>
              <a:rPr lang="ru-RU" sz="900" b="1" dirty="0" err="1">
                <a:solidFill>
                  <a:srgbClr val="00CC00"/>
                </a:solidFill>
              </a:rPr>
              <a:t>сприяння</a:t>
            </a:r>
            <a:r>
              <a:rPr lang="ru-RU" sz="900" b="1" dirty="0">
                <a:solidFill>
                  <a:srgbClr val="00CC00"/>
                </a:solidFill>
              </a:rPr>
              <a:t>   БФ «</a:t>
            </a:r>
            <a:r>
              <a:rPr lang="ru-RU" sz="900" b="1" dirty="0" err="1">
                <a:solidFill>
                  <a:srgbClr val="00CC00"/>
                </a:solidFill>
              </a:rPr>
              <a:t>Янголи</a:t>
            </a:r>
            <a:r>
              <a:rPr lang="ru-RU" sz="900" b="1" dirty="0">
                <a:solidFill>
                  <a:srgbClr val="00CC00"/>
                </a:solidFill>
              </a:rPr>
              <a:t> </a:t>
            </a:r>
            <a:r>
              <a:rPr lang="ru-RU" sz="900" b="1" dirty="0" err="1">
                <a:solidFill>
                  <a:srgbClr val="00CC00"/>
                </a:solidFill>
              </a:rPr>
              <a:t>спасіння</a:t>
            </a:r>
            <a:r>
              <a:rPr lang="ru-RU" sz="900" b="1" dirty="0">
                <a:solidFill>
                  <a:srgbClr val="00CC00"/>
                </a:solidFill>
              </a:rPr>
              <a:t>»    </a:t>
            </a:r>
            <a:r>
              <a:rPr lang="ru-RU" sz="900" b="1" dirty="0" err="1">
                <a:solidFill>
                  <a:srgbClr val="00CC00"/>
                </a:solidFill>
              </a:rPr>
              <a:t>гуманітарною</a:t>
            </a:r>
            <a:r>
              <a:rPr lang="ru-RU" sz="900" b="1" dirty="0">
                <a:solidFill>
                  <a:srgbClr val="00CC00"/>
                </a:solidFill>
              </a:rPr>
              <a:t> </a:t>
            </a:r>
            <a:r>
              <a:rPr lang="ru-RU" sz="900" b="1" dirty="0" err="1">
                <a:solidFill>
                  <a:srgbClr val="00CC00"/>
                </a:solidFill>
              </a:rPr>
              <a:t>допомогою</a:t>
            </a:r>
            <a:r>
              <a:rPr lang="ru-RU" sz="900" b="1" dirty="0">
                <a:solidFill>
                  <a:srgbClr val="00CC00"/>
                </a:solidFill>
              </a:rPr>
              <a:t>  у </a:t>
            </a:r>
            <a:r>
              <a:rPr lang="ru-RU" sz="900" b="1" dirty="0" err="1">
                <a:solidFill>
                  <a:srgbClr val="00CC00"/>
                </a:solidFill>
              </a:rPr>
              <a:t>вигляді</a:t>
            </a:r>
            <a:r>
              <a:rPr lang="ru-RU" sz="900" b="1" dirty="0">
                <a:solidFill>
                  <a:srgbClr val="00CC00"/>
                </a:solidFill>
              </a:rPr>
              <a:t>:</a:t>
            </a:r>
          </a:p>
          <a:p>
            <a:pPr algn="ctr"/>
            <a:r>
              <a:rPr lang="ru-RU" sz="900" b="1" dirty="0">
                <a:solidFill>
                  <a:srgbClr val="00CC00"/>
                </a:solidFill>
              </a:rPr>
              <a:t>-  </a:t>
            </a:r>
            <a:r>
              <a:rPr lang="ru-RU" sz="900" b="1" dirty="0" err="1">
                <a:solidFill>
                  <a:srgbClr val="00CC00"/>
                </a:solidFill>
              </a:rPr>
              <a:t>гігієнічних</a:t>
            </a:r>
            <a:r>
              <a:rPr lang="ru-RU" sz="900" b="1" dirty="0">
                <a:solidFill>
                  <a:srgbClr val="00CC00"/>
                </a:solidFill>
              </a:rPr>
              <a:t> </a:t>
            </a:r>
            <a:r>
              <a:rPr lang="ru-RU" sz="900" b="1" dirty="0" err="1">
                <a:solidFill>
                  <a:srgbClr val="00CC00"/>
                </a:solidFill>
              </a:rPr>
              <a:t>наборів</a:t>
            </a:r>
            <a:r>
              <a:rPr lang="ru-RU" sz="900" b="1" dirty="0">
                <a:solidFill>
                  <a:srgbClr val="00CC00"/>
                </a:solidFill>
              </a:rPr>
              <a:t>  для   </a:t>
            </a:r>
            <a:r>
              <a:rPr lang="ru-RU" sz="900" b="1" dirty="0" err="1">
                <a:solidFill>
                  <a:srgbClr val="00CC00"/>
                </a:solidFill>
              </a:rPr>
              <a:t>родини</a:t>
            </a:r>
            <a:r>
              <a:rPr lang="ru-RU" sz="900" b="1" dirty="0">
                <a:solidFill>
                  <a:srgbClr val="00CC00"/>
                </a:solidFill>
              </a:rPr>
              <a:t> з </a:t>
            </a:r>
            <a:r>
              <a:rPr lang="ru-RU" sz="900" b="1" dirty="0" err="1">
                <a:solidFill>
                  <a:srgbClr val="00CC00"/>
                </a:solidFill>
              </a:rPr>
              <a:t>дітьми</a:t>
            </a:r>
            <a:r>
              <a:rPr lang="ru-RU" sz="900" b="1" dirty="0">
                <a:solidFill>
                  <a:srgbClr val="00CC00"/>
                </a:solidFill>
              </a:rPr>
              <a:t> за </a:t>
            </a:r>
            <a:r>
              <a:rPr lang="ru-RU" sz="900" b="1" dirty="0" err="1">
                <a:solidFill>
                  <a:srgbClr val="00CC00"/>
                </a:solidFill>
              </a:rPr>
              <a:t>віковою</a:t>
            </a:r>
            <a:r>
              <a:rPr lang="ru-RU" sz="900" b="1" dirty="0">
                <a:solidFill>
                  <a:srgbClr val="00CC00"/>
                </a:solidFill>
              </a:rPr>
              <a:t> </a:t>
            </a:r>
            <a:r>
              <a:rPr lang="ru-RU" sz="900" b="1" dirty="0" err="1">
                <a:solidFill>
                  <a:srgbClr val="00CC00"/>
                </a:solidFill>
              </a:rPr>
              <a:t>категорією</a:t>
            </a:r>
            <a:r>
              <a:rPr lang="ru-RU" sz="900" b="1" dirty="0">
                <a:solidFill>
                  <a:srgbClr val="00CC00"/>
                </a:solidFill>
              </a:rPr>
              <a:t>  </a:t>
            </a:r>
            <a:r>
              <a:rPr lang="ru-RU" sz="900" b="1" dirty="0" err="1">
                <a:solidFill>
                  <a:srgbClr val="00CC00"/>
                </a:solidFill>
              </a:rPr>
              <a:t>від</a:t>
            </a:r>
            <a:r>
              <a:rPr lang="ru-RU" sz="900" b="1" dirty="0">
                <a:solidFill>
                  <a:srgbClr val="00CC00"/>
                </a:solidFill>
              </a:rPr>
              <a:t> 0 до 17-ти </a:t>
            </a:r>
            <a:r>
              <a:rPr lang="ru-RU" sz="900" b="1" dirty="0" err="1">
                <a:solidFill>
                  <a:srgbClr val="00CC00"/>
                </a:solidFill>
              </a:rPr>
              <a:t>років</a:t>
            </a:r>
            <a:r>
              <a:rPr lang="ru-RU" sz="900" b="1" dirty="0">
                <a:solidFill>
                  <a:srgbClr val="00CC00"/>
                </a:solidFill>
              </a:rPr>
              <a:t> </a:t>
            </a:r>
            <a:r>
              <a:rPr lang="ru-RU" sz="900" b="1" dirty="0" err="1">
                <a:solidFill>
                  <a:srgbClr val="00CC00"/>
                </a:solidFill>
              </a:rPr>
              <a:t>включно</a:t>
            </a:r>
            <a:r>
              <a:rPr lang="ru-RU" sz="900" b="1" dirty="0">
                <a:solidFill>
                  <a:srgbClr val="00CC00"/>
                </a:solidFill>
              </a:rPr>
              <a:t>, в </a:t>
            </a:r>
            <a:r>
              <a:rPr lang="ru-RU" sz="900" b="1" dirty="0" err="1">
                <a:solidFill>
                  <a:srgbClr val="00CC00"/>
                </a:solidFill>
              </a:rPr>
              <a:t>кількості</a:t>
            </a:r>
            <a:r>
              <a:rPr lang="ru-RU" sz="900" b="1" dirty="0">
                <a:solidFill>
                  <a:srgbClr val="00CC00"/>
                </a:solidFill>
              </a:rPr>
              <a:t> 1108 </a:t>
            </a:r>
            <a:r>
              <a:rPr lang="ru-RU" sz="900" b="1" dirty="0" err="1">
                <a:solidFill>
                  <a:srgbClr val="00CC00"/>
                </a:solidFill>
              </a:rPr>
              <a:t>наборів</a:t>
            </a:r>
            <a:r>
              <a:rPr lang="ru-RU" sz="900" b="1" dirty="0">
                <a:solidFill>
                  <a:srgbClr val="00CC00"/>
                </a:solidFill>
              </a:rPr>
              <a:t>, </a:t>
            </a:r>
            <a:r>
              <a:rPr lang="ru-RU" sz="900" b="1" dirty="0" err="1">
                <a:solidFill>
                  <a:srgbClr val="00CC00"/>
                </a:solidFill>
              </a:rPr>
              <a:t>було</a:t>
            </a:r>
            <a:r>
              <a:rPr lang="ru-RU" sz="900" b="1" dirty="0">
                <a:solidFill>
                  <a:srgbClr val="00CC00"/>
                </a:solidFill>
              </a:rPr>
              <a:t> </a:t>
            </a:r>
            <a:r>
              <a:rPr lang="ru-RU" sz="900" b="1" dirty="0" err="1">
                <a:solidFill>
                  <a:srgbClr val="00CC00"/>
                </a:solidFill>
              </a:rPr>
              <a:t>забезпечено</a:t>
            </a:r>
            <a:r>
              <a:rPr lang="ru-RU" sz="900" b="1" dirty="0">
                <a:solidFill>
                  <a:srgbClr val="00CC00"/>
                </a:solidFill>
              </a:rPr>
              <a:t> </a:t>
            </a:r>
            <a:r>
              <a:rPr lang="ru-RU" sz="900" b="1" dirty="0" err="1">
                <a:solidFill>
                  <a:srgbClr val="00CC00"/>
                </a:solidFill>
              </a:rPr>
              <a:t>родини</a:t>
            </a:r>
            <a:r>
              <a:rPr lang="ru-RU" sz="900" b="1" dirty="0">
                <a:solidFill>
                  <a:srgbClr val="00CC00"/>
                </a:solidFill>
              </a:rPr>
              <a:t> </a:t>
            </a:r>
            <a:r>
              <a:rPr lang="ru-RU" sz="900" b="1" dirty="0" err="1">
                <a:solidFill>
                  <a:srgbClr val="00CC00"/>
                </a:solidFill>
              </a:rPr>
              <a:t>вказаної</a:t>
            </a:r>
            <a:r>
              <a:rPr lang="ru-RU" sz="900" b="1" dirty="0">
                <a:solidFill>
                  <a:srgbClr val="00CC00"/>
                </a:solidFill>
              </a:rPr>
              <a:t> </a:t>
            </a:r>
            <a:r>
              <a:rPr lang="ru-RU" sz="900" b="1" dirty="0" err="1">
                <a:solidFill>
                  <a:srgbClr val="00CC00"/>
                </a:solidFill>
              </a:rPr>
              <a:t>категорії</a:t>
            </a:r>
            <a:r>
              <a:rPr lang="ru-RU" sz="900" b="1" dirty="0">
                <a:solidFill>
                  <a:srgbClr val="00CC00"/>
                </a:solidFill>
              </a:rPr>
              <a:t>, </a:t>
            </a:r>
            <a:r>
              <a:rPr lang="ru-RU" sz="900" b="1" dirty="0" err="1">
                <a:solidFill>
                  <a:srgbClr val="00CC00"/>
                </a:solidFill>
              </a:rPr>
              <a:t>які</a:t>
            </a:r>
            <a:r>
              <a:rPr lang="ru-RU" sz="900" b="1" dirty="0">
                <a:solidFill>
                  <a:srgbClr val="00CC00"/>
                </a:solidFill>
              </a:rPr>
              <a:t> </a:t>
            </a:r>
            <a:r>
              <a:rPr lang="ru-RU" sz="900" b="1" dirty="0" err="1">
                <a:solidFill>
                  <a:srgbClr val="00CC00"/>
                </a:solidFill>
              </a:rPr>
              <a:t>фактично</a:t>
            </a:r>
            <a:r>
              <a:rPr lang="ru-RU" sz="900" b="1" dirty="0">
                <a:solidFill>
                  <a:srgbClr val="00CC00"/>
                </a:solidFill>
              </a:rPr>
              <a:t> </a:t>
            </a:r>
            <a:r>
              <a:rPr lang="ru-RU" sz="900" b="1" dirty="0" err="1">
                <a:solidFill>
                  <a:srgbClr val="00CC00"/>
                </a:solidFill>
              </a:rPr>
              <a:t>проживають</a:t>
            </a:r>
            <a:r>
              <a:rPr lang="ru-RU" sz="900" b="1" dirty="0">
                <a:solidFill>
                  <a:srgbClr val="00CC00"/>
                </a:solidFill>
              </a:rPr>
              <a:t> на </a:t>
            </a:r>
            <a:r>
              <a:rPr lang="ru-RU" sz="900" b="1" dirty="0" err="1">
                <a:solidFill>
                  <a:srgbClr val="00CC00"/>
                </a:solidFill>
              </a:rPr>
              <a:t>території</a:t>
            </a:r>
            <a:r>
              <a:rPr lang="ru-RU" sz="900" b="1" dirty="0">
                <a:solidFill>
                  <a:srgbClr val="00CC00"/>
                </a:solidFill>
              </a:rPr>
              <a:t>  </a:t>
            </a:r>
            <a:r>
              <a:rPr lang="ru-RU" sz="900" b="1" dirty="0" err="1">
                <a:solidFill>
                  <a:srgbClr val="00CC00"/>
                </a:solidFill>
              </a:rPr>
              <a:t>громади</a:t>
            </a:r>
            <a:r>
              <a:rPr lang="ru-RU" sz="900" b="1" dirty="0">
                <a:solidFill>
                  <a:srgbClr val="00CC00"/>
                </a:solidFill>
              </a:rPr>
              <a:t>, а </a:t>
            </a:r>
            <a:r>
              <a:rPr lang="ru-RU" sz="900" b="1" dirty="0" err="1">
                <a:solidFill>
                  <a:srgbClr val="00CC00"/>
                </a:solidFill>
              </a:rPr>
              <a:t>саме</a:t>
            </a:r>
            <a:r>
              <a:rPr lang="ru-RU" sz="900" b="1" dirty="0">
                <a:solidFill>
                  <a:srgbClr val="00CC00"/>
                </a:solidFill>
              </a:rPr>
              <a:t>:</a:t>
            </a:r>
          </a:p>
        </p:txBody>
      </p:sp>
      <p:sp>
        <p:nvSpPr>
          <p:cNvPr id="13" name="TextBox 12">
            <a:extLst>
              <a:ext uri="{FF2B5EF4-FFF2-40B4-BE49-F238E27FC236}">
                <a16:creationId xmlns:a16="http://schemas.microsoft.com/office/drawing/2014/main" id="{248170E1-46B7-476F-B235-460CE24CD27D}"/>
              </a:ext>
            </a:extLst>
          </p:cNvPr>
          <p:cNvSpPr txBox="1"/>
          <p:nvPr/>
        </p:nvSpPr>
        <p:spPr>
          <a:xfrm>
            <a:off x="5652120" y="129634"/>
            <a:ext cx="3294312" cy="800219"/>
          </a:xfrm>
          <a:prstGeom prst="rect">
            <a:avLst/>
          </a:prstGeom>
          <a:noFill/>
        </p:spPr>
        <p:txBody>
          <a:bodyPr wrap="square">
            <a:spAutoFit/>
          </a:bodyPr>
          <a:lstStyle/>
          <a:p>
            <a:pPr algn="ctr"/>
            <a:r>
              <a:rPr lang="ru-RU" sz="900" b="1" dirty="0" err="1">
                <a:solidFill>
                  <a:srgbClr val="00CC00"/>
                </a:solidFill>
              </a:rPr>
              <a:t>спеціальних</a:t>
            </a:r>
            <a:r>
              <a:rPr lang="ru-RU" sz="900" b="1" dirty="0">
                <a:solidFill>
                  <a:srgbClr val="00CC00"/>
                </a:solidFill>
              </a:rPr>
              <a:t> </a:t>
            </a:r>
            <a:r>
              <a:rPr lang="ru-RU" sz="900" b="1" dirty="0" err="1">
                <a:solidFill>
                  <a:srgbClr val="00CC00"/>
                </a:solidFill>
              </a:rPr>
              <a:t>гігієнічних</a:t>
            </a:r>
            <a:r>
              <a:rPr lang="ru-RU" sz="900" b="1" dirty="0">
                <a:solidFill>
                  <a:srgbClr val="00CC00"/>
                </a:solidFill>
              </a:rPr>
              <a:t> </a:t>
            </a:r>
            <a:r>
              <a:rPr lang="ru-RU" sz="900" b="1" dirty="0" err="1">
                <a:solidFill>
                  <a:srgbClr val="00CC00"/>
                </a:solidFill>
              </a:rPr>
              <a:t>наборів</a:t>
            </a:r>
            <a:r>
              <a:rPr lang="ru-RU" sz="900" b="1" dirty="0">
                <a:solidFill>
                  <a:srgbClr val="00CC00"/>
                </a:solidFill>
              </a:rPr>
              <a:t>  для  </a:t>
            </a:r>
            <a:r>
              <a:rPr lang="ru-RU" sz="900" b="1" dirty="0" err="1">
                <a:solidFill>
                  <a:srgbClr val="00CC00"/>
                </a:solidFill>
              </a:rPr>
              <a:t>дітей</a:t>
            </a:r>
            <a:r>
              <a:rPr lang="ru-RU" sz="900" b="1" dirty="0">
                <a:solidFill>
                  <a:srgbClr val="00CC00"/>
                </a:solidFill>
              </a:rPr>
              <a:t> </a:t>
            </a:r>
            <a:r>
              <a:rPr lang="ru-RU" sz="900" b="1" dirty="0" err="1">
                <a:solidFill>
                  <a:srgbClr val="00CC00"/>
                </a:solidFill>
              </a:rPr>
              <a:t>віком</a:t>
            </a:r>
            <a:r>
              <a:rPr lang="ru-RU" sz="900" b="1" dirty="0">
                <a:solidFill>
                  <a:srgbClr val="00CC00"/>
                </a:solidFill>
              </a:rPr>
              <a:t> до 3-х </a:t>
            </a:r>
            <a:r>
              <a:rPr lang="ru-RU" sz="900" b="1" dirty="0" err="1">
                <a:solidFill>
                  <a:srgbClr val="00CC00"/>
                </a:solidFill>
              </a:rPr>
              <a:t>років</a:t>
            </a:r>
            <a:r>
              <a:rPr lang="ru-RU" sz="900" b="1" dirty="0">
                <a:solidFill>
                  <a:srgbClr val="00CC00"/>
                </a:solidFill>
              </a:rPr>
              <a:t>, в </a:t>
            </a:r>
            <a:r>
              <a:rPr lang="ru-RU" sz="900" b="1" dirty="0" err="1">
                <a:solidFill>
                  <a:srgbClr val="00CC00"/>
                </a:solidFill>
              </a:rPr>
              <a:t>кількості</a:t>
            </a:r>
            <a:r>
              <a:rPr lang="ru-RU" sz="900" b="1" dirty="0">
                <a:solidFill>
                  <a:srgbClr val="00CC00"/>
                </a:solidFill>
              </a:rPr>
              <a:t> 92 </a:t>
            </a:r>
            <a:r>
              <a:rPr lang="ru-RU" sz="900" b="1" dirty="0" err="1">
                <a:solidFill>
                  <a:srgbClr val="00CC00"/>
                </a:solidFill>
              </a:rPr>
              <a:t>набори</a:t>
            </a:r>
            <a:r>
              <a:rPr lang="ru-RU" sz="900" b="1" dirty="0">
                <a:solidFill>
                  <a:srgbClr val="00CC00"/>
                </a:solidFill>
              </a:rPr>
              <a:t>, </a:t>
            </a:r>
            <a:r>
              <a:rPr lang="ru-RU" sz="900" b="1" dirty="0" err="1">
                <a:solidFill>
                  <a:srgbClr val="00CC00"/>
                </a:solidFill>
              </a:rPr>
              <a:t>було</a:t>
            </a:r>
            <a:r>
              <a:rPr lang="ru-RU" sz="900" b="1" dirty="0">
                <a:solidFill>
                  <a:srgbClr val="00CC00"/>
                </a:solidFill>
              </a:rPr>
              <a:t> </a:t>
            </a:r>
            <a:r>
              <a:rPr lang="ru-RU" sz="900" b="1" dirty="0" err="1">
                <a:solidFill>
                  <a:srgbClr val="00CC00"/>
                </a:solidFill>
              </a:rPr>
              <a:t>забезпечено</a:t>
            </a:r>
            <a:r>
              <a:rPr lang="ru-RU" sz="900" b="1" dirty="0">
                <a:solidFill>
                  <a:srgbClr val="00CC00"/>
                </a:solidFill>
              </a:rPr>
              <a:t> </a:t>
            </a:r>
            <a:r>
              <a:rPr lang="ru-RU" sz="900" b="1" dirty="0" err="1">
                <a:solidFill>
                  <a:srgbClr val="00CC00"/>
                </a:solidFill>
              </a:rPr>
              <a:t>родини</a:t>
            </a:r>
            <a:r>
              <a:rPr lang="ru-RU" sz="900" b="1" dirty="0">
                <a:solidFill>
                  <a:srgbClr val="00CC00"/>
                </a:solidFill>
              </a:rPr>
              <a:t> </a:t>
            </a:r>
            <a:r>
              <a:rPr lang="ru-RU" sz="900" b="1" dirty="0" err="1">
                <a:solidFill>
                  <a:srgbClr val="00CC00"/>
                </a:solidFill>
              </a:rPr>
              <a:t>вказаної</a:t>
            </a:r>
            <a:r>
              <a:rPr lang="ru-RU" sz="900" b="1" dirty="0">
                <a:solidFill>
                  <a:srgbClr val="00CC00"/>
                </a:solidFill>
              </a:rPr>
              <a:t> </a:t>
            </a:r>
            <a:r>
              <a:rPr lang="ru-RU" sz="900" b="1" dirty="0" err="1">
                <a:solidFill>
                  <a:srgbClr val="00CC00"/>
                </a:solidFill>
              </a:rPr>
              <a:t>категорії</a:t>
            </a:r>
            <a:r>
              <a:rPr lang="ru-RU" sz="900" b="1" dirty="0">
                <a:solidFill>
                  <a:srgbClr val="00CC00"/>
                </a:solidFill>
              </a:rPr>
              <a:t>, </a:t>
            </a:r>
            <a:r>
              <a:rPr lang="ru-RU" sz="900" b="1" dirty="0" err="1">
                <a:solidFill>
                  <a:srgbClr val="00CC00"/>
                </a:solidFill>
              </a:rPr>
              <a:t>які</a:t>
            </a:r>
            <a:r>
              <a:rPr lang="ru-RU" sz="900" b="1" dirty="0">
                <a:solidFill>
                  <a:srgbClr val="00CC00"/>
                </a:solidFill>
              </a:rPr>
              <a:t> </a:t>
            </a:r>
            <a:r>
              <a:rPr lang="ru-RU" sz="900" b="1" dirty="0" err="1">
                <a:solidFill>
                  <a:srgbClr val="00CC00"/>
                </a:solidFill>
              </a:rPr>
              <a:t>фактично</a:t>
            </a:r>
            <a:r>
              <a:rPr lang="ru-RU" sz="900" b="1" dirty="0">
                <a:solidFill>
                  <a:srgbClr val="00CC00"/>
                </a:solidFill>
              </a:rPr>
              <a:t> </a:t>
            </a:r>
            <a:r>
              <a:rPr lang="ru-RU" sz="900" b="1" dirty="0" err="1">
                <a:solidFill>
                  <a:srgbClr val="00CC00"/>
                </a:solidFill>
              </a:rPr>
              <a:t>проживають</a:t>
            </a:r>
            <a:r>
              <a:rPr lang="ru-RU" sz="900" b="1" dirty="0">
                <a:solidFill>
                  <a:srgbClr val="00CC00"/>
                </a:solidFill>
              </a:rPr>
              <a:t> на </a:t>
            </a:r>
            <a:r>
              <a:rPr lang="ru-RU" sz="900" b="1" dirty="0" err="1">
                <a:solidFill>
                  <a:srgbClr val="00CC00"/>
                </a:solidFill>
              </a:rPr>
              <a:t>території</a:t>
            </a:r>
            <a:r>
              <a:rPr lang="ru-RU" sz="900" b="1" dirty="0">
                <a:solidFill>
                  <a:srgbClr val="00CC00"/>
                </a:solidFill>
              </a:rPr>
              <a:t>  </a:t>
            </a:r>
            <a:r>
              <a:rPr lang="ru-RU" sz="900" b="1" dirty="0" err="1">
                <a:solidFill>
                  <a:srgbClr val="00CC00"/>
                </a:solidFill>
              </a:rPr>
              <a:t>громади</a:t>
            </a:r>
            <a:r>
              <a:rPr lang="ru-RU" sz="900" b="1" dirty="0">
                <a:solidFill>
                  <a:srgbClr val="00CC00"/>
                </a:solidFill>
              </a:rPr>
              <a:t>, а </a:t>
            </a:r>
            <a:r>
              <a:rPr lang="ru-RU" sz="900" b="1" dirty="0" err="1">
                <a:solidFill>
                  <a:srgbClr val="00CC00"/>
                </a:solidFill>
              </a:rPr>
              <a:t>саме</a:t>
            </a:r>
            <a:r>
              <a:rPr lang="ru-RU" sz="900" b="1" dirty="0">
                <a:solidFill>
                  <a:srgbClr val="00CC00"/>
                </a:solidFill>
              </a:rPr>
              <a:t>:</a:t>
            </a:r>
            <a:r>
              <a:rPr lang="uk-UA" sz="900" b="1" dirty="0">
                <a:solidFill>
                  <a:srgbClr val="00CC00"/>
                </a:solidFill>
              </a:rPr>
              <a:t> </a:t>
            </a:r>
          </a:p>
          <a:p>
            <a:endParaRPr lang="uk-UA" sz="1000" dirty="0"/>
          </a:p>
        </p:txBody>
      </p:sp>
      <p:graphicFrame>
        <p:nvGraphicFramePr>
          <p:cNvPr id="3" name="Таблица 2">
            <a:extLst>
              <a:ext uri="{FF2B5EF4-FFF2-40B4-BE49-F238E27FC236}">
                <a16:creationId xmlns:a16="http://schemas.microsoft.com/office/drawing/2014/main" id="{FCF93E00-B36D-4103-9CF4-24D04EEAA4FC}"/>
              </a:ext>
            </a:extLst>
          </p:cNvPr>
          <p:cNvGraphicFramePr>
            <a:graphicFrameLocks noGrp="1"/>
          </p:cNvGraphicFramePr>
          <p:nvPr>
            <p:extLst>
              <p:ext uri="{D42A27DB-BD31-4B8C-83A1-F6EECF244321}">
                <p14:modId xmlns:p14="http://schemas.microsoft.com/office/powerpoint/2010/main" val="4053647912"/>
              </p:ext>
            </p:extLst>
          </p:nvPr>
        </p:nvGraphicFramePr>
        <p:xfrm>
          <a:off x="1604094" y="778317"/>
          <a:ext cx="3215437" cy="2501519"/>
        </p:xfrm>
        <a:graphic>
          <a:graphicData uri="http://schemas.openxmlformats.org/drawingml/2006/table">
            <a:tbl>
              <a:tblPr firstRow="1" firstCol="1" bandRow="1">
                <a:tableStyleId>{EB344D84-9AFB-497E-A393-DC336BA19D2E}</a:tableStyleId>
              </a:tblPr>
              <a:tblGrid>
                <a:gridCol w="279100">
                  <a:extLst>
                    <a:ext uri="{9D8B030D-6E8A-4147-A177-3AD203B41FA5}">
                      <a16:colId xmlns:a16="http://schemas.microsoft.com/office/drawing/2014/main" val="1524470818"/>
                    </a:ext>
                  </a:extLst>
                </a:gridCol>
                <a:gridCol w="2490034">
                  <a:extLst>
                    <a:ext uri="{9D8B030D-6E8A-4147-A177-3AD203B41FA5}">
                      <a16:colId xmlns:a16="http://schemas.microsoft.com/office/drawing/2014/main" val="1280680186"/>
                    </a:ext>
                  </a:extLst>
                </a:gridCol>
                <a:gridCol w="446303">
                  <a:extLst>
                    <a:ext uri="{9D8B030D-6E8A-4147-A177-3AD203B41FA5}">
                      <a16:colId xmlns:a16="http://schemas.microsoft.com/office/drawing/2014/main" val="3709394378"/>
                    </a:ext>
                  </a:extLst>
                </a:gridCol>
              </a:tblGrid>
              <a:tr h="330341">
                <a:tc>
                  <a:txBody>
                    <a:bodyPr/>
                    <a:lstStyle/>
                    <a:p>
                      <a:pPr algn="ctr">
                        <a:lnSpc>
                          <a:spcPct val="107000"/>
                        </a:lnSpc>
                        <a:spcAft>
                          <a:spcPts val="800"/>
                        </a:spcAft>
                      </a:pPr>
                      <a:r>
                        <a:rPr lang="uk-UA" sz="800" kern="100" dirty="0">
                          <a:effectLst/>
                        </a:rPr>
                        <a:t>№</a:t>
                      </a:r>
                      <a:endParaRPr lang="x-none" sz="800" kern="100" dirty="0">
                        <a:effectLst/>
                      </a:endParaRPr>
                    </a:p>
                    <a:p>
                      <a:pPr algn="ctr">
                        <a:lnSpc>
                          <a:spcPct val="107000"/>
                        </a:lnSpc>
                        <a:spcAft>
                          <a:spcPts val="800"/>
                        </a:spcAft>
                      </a:pPr>
                      <a:r>
                        <a:rPr lang="uk-UA" sz="800" kern="100" dirty="0">
                          <a:effectLst/>
                        </a:rPr>
                        <a:t>з/п</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indent="13335" algn="ctr">
                        <a:lnSpc>
                          <a:spcPct val="107000"/>
                        </a:lnSpc>
                        <a:spcAft>
                          <a:spcPts val="800"/>
                        </a:spcAft>
                      </a:pPr>
                      <a:r>
                        <a:rPr lang="uk-UA" sz="800" kern="100" dirty="0">
                          <a:effectLst/>
                        </a:rPr>
                        <a:t>Територія</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Кількість</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46347000"/>
                  </a:ext>
                </a:extLst>
              </a:tr>
              <a:tr h="221131">
                <a:tc>
                  <a:txBody>
                    <a:bodyPr/>
                    <a:lstStyle/>
                    <a:p>
                      <a:pPr algn="ctr">
                        <a:lnSpc>
                          <a:spcPct val="107000"/>
                        </a:lnSpc>
                        <a:spcAft>
                          <a:spcPts val="800"/>
                        </a:spcAft>
                      </a:pPr>
                      <a:r>
                        <a:rPr lang="uk-UA" sz="800" kern="100">
                          <a:effectLst/>
                        </a:rPr>
                        <a:t>1.</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dirty="0" err="1">
                          <a:effectLst/>
                        </a:rPr>
                        <a:t>смт</a:t>
                      </a:r>
                      <a:r>
                        <a:rPr lang="ru-RU" sz="800" kern="100" dirty="0">
                          <a:effectLst/>
                        </a:rPr>
                        <a:t>. Комишуваха, с. </a:t>
                      </a:r>
                      <a:r>
                        <a:rPr lang="ru-RU" sz="800" kern="100" dirty="0" err="1">
                          <a:effectLst/>
                        </a:rPr>
                        <a:t>Григорівське</a:t>
                      </a:r>
                      <a:r>
                        <a:rPr lang="ru-RU" sz="800" kern="100" dirty="0">
                          <a:effectLst/>
                        </a:rPr>
                        <a:t> та с. </a:t>
                      </a:r>
                      <a:r>
                        <a:rPr lang="ru-RU" sz="800" kern="100" dirty="0" err="1">
                          <a:effectLst/>
                        </a:rPr>
                        <a:t>Одарівка</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379</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812320953"/>
                  </a:ext>
                </a:extLst>
              </a:tr>
              <a:tr h="221131">
                <a:tc>
                  <a:txBody>
                    <a:bodyPr/>
                    <a:lstStyle/>
                    <a:p>
                      <a:pPr algn="ctr">
                        <a:lnSpc>
                          <a:spcPct val="107000"/>
                        </a:lnSpc>
                        <a:spcAft>
                          <a:spcPts val="800"/>
                        </a:spcAft>
                      </a:pPr>
                      <a:r>
                        <a:rPr lang="uk-UA" sz="800" kern="100">
                          <a:effectLst/>
                        </a:rPr>
                        <a:t>2.</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dirty="0" err="1">
                          <a:effectLst/>
                        </a:rPr>
                        <a:t>Зарічненський</a:t>
                      </a:r>
                      <a:r>
                        <a:rPr lang="ru-RU" sz="800" kern="100" dirty="0">
                          <a:effectLst/>
                        </a:rPr>
                        <a:t> </a:t>
                      </a:r>
                      <a:r>
                        <a:rPr lang="ru-RU" sz="800" kern="100" dirty="0" err="1">
                          <a:effectLst/>
                        </a:rPr>
                        <a:t>старостинський</a:t>
                      </a:r>
                      <a:r>
                        <a:rPr lang="ru-RU" sz="800" kern="100" dirty="0">
                          <a:effectLst/>
                        </a:rPr>
                        <a:t> округ</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147</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89386719"/>
                  </a:ext>
                </a:extLst>
              </a:tr>
              <a:tr h="221131">
                <a:tc>
                  <a:txBody>
                    <a:bodyPr/>
                    <a:lstStyle/>
                    <a:p>
                      <a:pPr algn="ctr">
                        <a:lnSpc>
                          <a:spcPct val="107000"/>
                        </a:lnSpc>
                        <a:spcAft>
                          <a:spcPts val="800"/>
                        </a:spcAft>
                      </a:pPr>
                      <a:r>
                        <a:rPr lang="uk-UA" sz="800" kern="100">
                          <a:effectLst/>
                        </a:rPr>
                        <a:t>3.</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dirty="0" err="1">
                          <a:effectLst/>
                        </a:rPr>
                        <a:t>Новоіванівський</a:t>
                      </a:r>
                      <a:r>
                        <a:rPr lang="ru-RU" sz="800" kern="100" dirty="0">
                          <a:effectLst/>
                        </a:rPr>
                        <a:t> </a:t>
                      </a:r>
                      <a:r>
                        <a:rPr lang="ru-RU" sz="800" kern="100" dirty="0" err="1">
                          <a:effectLst/>
                        </a:rPr>
                        <a:t>старостинський</a:t>
                      </a:r>
                      <a:r>
                        <a:rPr lang="ru-RU" sz="800" kern="100" dirty="0">
                          <a:effectLst/>
                        </a:rPr>
                        <a:t> округ</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71</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00860415"/>
                  </a:ext>
                </a:extLst>
              </a:tr>
              <a:tr h="221131">
                <a:tc>
                  <a:txBody>
                    <a:bodyPr/>
                    <a:lstStyle/>
                    <a:p>
                      <a:pPr algn="ctr">
                        <a:lnSpc>
                          <a:spcPct val="107000"/>
                        </a:lnSpc>
                        <a:spcAft>
                          <a:spcPts val="800"/>
                        </a:spcAft>
                      </a:pPr>
                      <a:r>
                        <a:rPr lang="uk-UA" sz="800" kern="100">
                          <a:effectLst/>
                        </a:rPr>
                        <a:t>4.</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dirty="0" err="1">
                          <a:effectLst/>
                        </a:rPr>
                        <a:t>Новотавр</a:t>
                      </a:r>
                      <a:r>
                        <a:rPr lang="uk-UA" sz="800" kern="100" dirty="0" err="1">
                          <a:effectLst/>
                        </a:rPr>
                        <a:t>ійський</a:t>
                      </a:r>
                      <a:r>
                        <a:rPr lang="ru-RU" sz="800" kern="100" dirty="0">
                          <a:effectLst/>
                        </a:rPr>
                        <a:t> </a:t>
                      </a:r>
                      <a:r>
                        <a:rPr lang="ru-RU" sz="800" kern="100" dirty="0" err="1">
                          <a:effectLst/>
                        </a:rPr>
                        <a:t>старостинський</a:t>
                      </a:r>
                      <a:r>
                        <a:rPr lang="ru-RU" sz="800" kern="100" dirty="0">
                          <a:effectLst/>
                        </a:rPr>
                        <a:t> округ</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269</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92988859"/>
                  </a:ext>
                </a:extLst>
              </a:tr>
              <a:tr h="221131">
                <a:tc>
                  <a:txBody>
                    <a:bodyPr/>
                    <a:lstStyle/>
                    <a:p>
                      <a:pPr algn="ctr">
                        <a:lnSpc>
                          <a:spcPct val="107000"/>
                        </a:lnSpc>
                        <a:spcAft>
                          <a:spcPts val="800"/>
                        </a:spcAft>
                      </a:pPr>
                      <a:r>
                        <a:rPr lang="uk-UA" sz="800" kern="100">
                          <a:effectLst/>
                        </a:rPr>
                        <a:t>5.</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dirty="0" err="1">
                          <a:effectLst/>
                        </a:rPr>
                        <a:t>Новотроїцький</a:t>
                      </a:r>
                      <a:r>
                        <a:rPr lang="ru-RU" sz="800" kern="100" dirty="0">
                          <a:effectLst/>
                        </a:rPr>
                        <a:t> </a:t>
                      </a:r>
                      <a:r>
                        <a:rPr lang="ru-RU" sz="800" kern="100" dirty="0" err="1">
                          <a:effectLst/>
                        </a:rPr>
                        <a:t>старостинський</a:t>
                      </a:r>
                      <a:r>
                        <a:rPr lang="ru-RU" sz="800" kern="100" dirty="0">
                          <a:effectLst/>
                        </a:rPr>
                        <a:t> округ</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103</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67089067"/>
                  </a:ext>
                </a:extLst>
              </a:tr>
              <a:tr h="221131">
                <a:tc>
                  <a:txBody>
                    <a:bodyPr/>
                    <a:lstStyle/>
                    <a:p>
                      <a:pPr algn="ctr">
                        <a:lnSpc>
                          <a:spcPct val="107000"/>
                        </a:lnSpc>
                        <a:spcAft>
                          <a:spcPts val="800"/>
                        </a:spcAft>
                      </a:pPr>
                      <a:r>
                        <a:rPr lang="uk-UA" sz="800" kern="100">
                          <a:effectLst/>
                        </a:rPr>
                        <a:t>6.</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a:effectLst/>
                        </a:rPr>
                        <a:t>Новояковлівський старостинський округ</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17</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822596517"/>
                  </a:ext>
                </a:extLst>
              </a:tr>
              <a:tr h="221131">
                <a:tc>
                  <a:txBody>
                    <a:bodyPr/>
                    <a:lstStyle/>
                    <a:p>
                      <a:pPr algn="ctr">
                        <a:lnSpc>
                          <a:spcPct val="107000"/>
                        </a:lnSpc>
                        <a:spcAft>
                          <a:spcPts val="800"/>
                        </a:spcAft>
                      </a:pPr>
                      <a:r>
                        <a:rPr lang="uk-UA" sz="800" kern="100">
                          <a:effectLst/>
                        </a:rPr>
                        <a:t>7.</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dirty="0" err="1">
                          <a:effectLst/>
                        </a:rPr>
                        <a:t>Щасливський</a:t>
                      </a:r>
                      <a:r>
                        <a:rPr lang="ru-RU" sz="800" kern="100" dirty="0">
                          <a:effectLst/>
                        </a:rPr>
                        <a:t> </a:t>
                      </a:r>
                      <a:r>
                        <a:rPr lang="ru-RU" sz="800" kern="100" dirty="0" err="1">
                          <a:effectLst/>
                        </a:rPr>
                        <a:t>старостинський</a:t>
                      </a:r>
                      <a:r>
                        <a:rPr lang="ru-RU" sz="800" kern="100" dirty="0">
                          <a:effectLst/>
                        </a:rPr>
                        <a:t> округ</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52</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773870685"/>
                  </a:ext>
                </a:extLst>
              </a:tr>
              <a:tr h="221131">
                <a:tc>
                  <a:txBody>
                    <a:bodyPr/>
                    <a:lstStyle/>
                    <a:p>
                      <a:pPr algn="ctr">
                        <a:lnSpc>
                          <a:spcPct val="107000"/>
                        </a:lnSpc>
                        <a:spcAft>
                          <a:spcPts val="800"/>
                        </a:spcAft>
                      </a:pPr>
                      <a:r>
                        <a:rPr lang="uk-UA" sz="800" kern="100">
                          <a:effectLst/>
                        </a:rPr>
                        <a:t>8.</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a:effectLst/>
                        </a:rPr>
                        <a:t>Яснополянський старостинський округ</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dirty="0">
                          <a:effectLst/>
                        </a:rPr>
                        <a:t>70</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76686614"/>
                  </a:ext>
                </a:extLst>
              </a:tr>
              <a:tr h="221131">
                <a:tc>
                  <a:txBody>
                    <a:bodyPr/>
                    <a:lstStyle/>
                    <a:p>
                      <a:pPr algn="ctr">
                        <a:lnSpc>
                          <a:spcPct val="107000"/>
                        </a:lnSpc>
                        <a:spcAft>
                          <a:spcPts val="800"/>
                        </a:spcAft>
                      </a:pPr>
                      <a:r>
                        <a:rPr lang="uk-UA" sz="800" kern="100">
                          <a:effectLst/>
                        </a:rPr>
                        <a:t> </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uk-UA" sz="800" kern="100" dirty="0">
                          <a:effectLst/>
                        </a:rPr>
                        <a:t>ВСЬОГО</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dirty="0">
                          <a:effectLst/>
                        </a:rPr>
                        <a:t>1108</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86386630"/>
                  </a:ext>
                </a:extLst>
              </a:tr>
            </a:tbl>
          </a:graphicData>
        </a:graphic>
      </p:graphicFrame>
      <p:graphicFrame>
        <p:nvGraphicFramePr>
          <p:cNvPr id="5" name="Таблица 4">
            <a:extLst>
              <a:ext uri="{FF2B5EF4-FFF2-40B4-BE49-F238E27FC236}">
                <a16:creationId xmlns:a16="http://schemas.microsoft.com/office/drawing/2014/main" id="{25199A31-554C-49C6-B5A2-DF465D21E2B9}"/>
              </a:ext>
            </a:extLst>
          </p:cNvPr>
          <p:cNvGraphicFramePr>
            <a:graphicFrameLocks noGrp="1"/>
          </p:cNvGraphicFramePr>
          <p:nvPr>
            <p:extLst>
              <p:ext uri="{D42A27DB-BD31-4B8C-83A1-F6EECF244321}">
                <p14:modId xmlns:p14="http://schemas.microsoft.com/office/powerpoint/2010/main" val="3516003671"/>
              </p:ext>
            </p:extLst>
          </p:nvPr>
        </p:nvGraphicFramePr>
        <p:xfrm>
          <a:off x="5375000" y="778317"/>
          <a:ext cx="3456383" cy="2501519"/>
        </p:xfrm>
        <a:graphic>
          <a:graphicData uri="http://schemas.openxmlformats.org/drawingml/2006/table">
            <a:tbl>
              <a:tblPr firstRow="1" firstCol="1" bandRow="1">
                <a:tableStyleId>{EB344D84-9AFB-497E-A393-DC336BA19D2E}</a:tableStyleId>
              </a:tblPr>
              <a:tblGrid>
                <a:gridCol w="300014">
                  <a:extLst>
                    <a:ext uri="{9D8B030D-6E8A-4147-A177-3AD203B41FA5}">
                      <a16:colId xmlns:a16="http://schemas.microsoft.com/office/drawing/2014/main" val="1070755510"/>
                    </a:ext>
                  </a:extLst>
                </a:gridCol>
                <a:gridCol w="2676623">
                  <a:extLst>
                    <a:ext uri="{9D8B030D-6E8A-4147-A177-3AD203B41FA5}">
                      <a16:colId xmlns:a16="http://schemas.microsoft.com/office/drawing/2014/main" val="734747213"/>
                    </a:ext>
                  </a:extLst>
                </a:gridCol>
                <a:gridCol w="479746">
                  <a:extLst>
                    <a:ext uri="{9D8B030D-6E8A-4147-A177-3AD203B41FA5}">
                      <a16:colId xmlns:a16="http://schemas.microsoft.com/office/drawing/2014/main" val="1412893524"/>
                    </a:ext>
                  </a:extLst>
                </a:gridCol>
              </a:tblGrid>
              <a:tr h="345277">
                <a:tc>
                  <a:txBody>
                    <a:bodyPr/>
                    <a:lstStyle/>
                    <a:p>
                      <a:pPr algn="ctr">
                        <a:lnSpc>
                          <a:spcPct val="107000"/>
                        </a:lnSpc>
                        <a:spcAft>
                          <a:spcPts val="800"/>
                        </a:spcAft>
                      </a:pPr>
                      <a:r>
                        <a:rPr lang="uk-UA" sz="800" kern="100" dirty="0">
                          <a:effectLst/>
                        </a:rPr>
                        <a:t>№</a:t>
                      </a:r>
                      <a:endParaRPr lang="x-none" sz="800" kern="100" dirty="0">
                        <a:effectLst/>
                      </a:endParaRPr>
                    </a:p>
                    <a:p>
                      <a:pPr algn="ctr">
                        <a:lnSpc>
                          <a:spcPct val="107000"/>
                        </a:lnSpc>
                        <a:spcAft>
                          <a:spcPts val="800"/>
                        </a:spcAft>
                      </a:pPr>
                      <a:r>
                        <a:rPr lang="uk-UA" sz="800" kern="100" dirty="0">
                          <a:effectLst/>
                        </a:rPr>
                        <a:t>з/п</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indent="13335" algn="ctr">
                        <a:lnSpc>
                          <a:spcPct val="107000"/>
                        </a:lnSpc>
                        <a:spcAft>
                          <a:spcPts val="800"/>
                        </a:spcAft>
                      </a:pPr>
                      <a:r>
                        <a:rPr lang="uk-UA" sz="800" kern="100" dirty="0">
                          <a:effectLst/>
                        </a:rPr>
                        <a:t>Територія</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Кількість</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69011036"/>
                  </a:ext>
                </a:extLst>
              </a:tr>
              <a:tr h="225964">
                <a:tc>
                  <a:txBody>
                    <a:bodyPr/>
                    <a:lstStyle/>
                    <a:p>
                      <a:pPr algn="ctr">
                        <a:lnSpc>
                          <a:spcPct val="107000"/>
                        </a:lnSpc>
                        <a:spcAft>
                          <a:spcPts val="800"/>
                        </a:spcAft>
                      </a:pPr>
                      <a:r>
                        <a:rPr lang="uk-UA" sz="800" kern="100">
                          <a:effectLst/>
                        </a:rPr>
                        <a:t>1.</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dirty="0" err="1">
                          <a:effectLst/>
                        </a:rPr>
                        <a:t>смт</a:t>
                      </a:r>
                      <a:r>
                        <a:rPr lang="ru-RU" sz="800" kern="100" dirty="0">
                          <a:effectLst/>
                        </a:rPr>
                        <a:t>. Комишуваха, с. </a:t>
                      </a:r>
                      <a:r>
                        <a:rPr lang="ru-RU" sz="800" kern="100" dirty="0" err="1">
                          <a:effectLst/>
                        </a:rPr>
                        <a:t>Григорівське</a:t>
                      </a:r>
                      <a:r>
                        <a:rPr lang="ru-RU" sz="800" kern="100" dirty="0">
                          <a:effectLst/>
                        </a:rPr>
                        <a:t> та с. </a:t>
                      </a:r>
                      <a:r>
                        <a:rPr lang="ru-RU" sz="800" kern="100" dirty="0" err="1">
                          <a:effectLst/>
                        </a:rPr>
                        <a:t>Одарівка</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38</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769861557"/>
                  </a:ext>
                </a:extLst>
              </a:tr>
              <a:tr h="225964">
                <a:tc>
                  <a:txBody>
                    <a:bodyPr/>
                    <a:lstStyle/>
                    <a:p>
                      <a:pPr algn="ctr">
                        <a:lnSpc>
                          <a:spcPct val="107000"/>
                        </a:lnSpc>
                        <a:spcAft>
                          <a:spcPts val="800"/>
                        </a:spcAft>
                      </a:pPr>
                      <a:r>
                        <a:rPr lang="uk-UA" sz="800" kern="100">
                          <a:effectLst/>
                        </a:rPr>
                        <a:t>2.</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dirty="0" err="1">
                          <a:effectLst/>
                        </a:rPr>
                        <a:t>Зарічненський</a:t>
                      </a:r>
                      <a:r>
                        <a:rPr lang="ru-RU" sz="800" kern="100" dirty="0">
                          <a:effectLst/>
                        </a:rPr>
                        <a:t> </a:t>
                      </a:r>
                      <a:r>
                        <a:rPr lang="ru-RU" sz="800" kern="100" dirty="0" err="1">
                          <a:effectLst/>
                        </a:rPr>
                        <a:t>старостинський</a:t>
                      </a:r>
                      <a:r>
                        <a:rPr lang="ru-RU" sz="800" kern="100" dirty="0">
                          <a:effectLst/>
                        </a:rPr>
                        <a:t> округ</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8</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78189448"/>
                  </a:ext>
                </a:extLst>
              </a:tr>
              <a:tr h="225964">
                <a:tc>
                  <a:txBody>
                    <a:bodyPr/>
                    <a:lstStyle/>
                    <a:p>
                      <a:pPr algn="ctr">
                        <a:lnSpc>
                          <a:spcPct val="107000"/>
                        </a:lnSpc>
                        <a:spcAft>
                          <a:spcPts val="800"/>
                        </a:spcAft>
                      </a:pPr>
                      <a:r>
                        <a:rPr lang="uk-UA" sz="800" kern="100">
                          <a:effectLst/>
                        </a:rPr>
                        <a:t>3.</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a:effectLst/>
                        </a:rPr>
                        <a:t>Новоіванівський старостинський округ</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5</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53001783"/>
                  </a:ext>
                </a:extLst>
              </a:tr>
              <a:tr h="225964">
                <a:tc>
                  <a:txBody>
                    <a:bodyPr/>
                    <a:lstStyle/>
                    <a:p>
                      <a:pPr algn="ctr">
                        <a:lnSpc>
                          <a:spcPct val="107000"/>
                        </a:lnSpc>
                        <a:spcAft>
                          <a:spcPts val="800"/>
                        </a:spcAft>
                      </a:pPr>
                      <a:r>
                        <a:rPr lang="uk-UA" sz="800" kern="100">
                          <a:effectLst/>
                        </a:rPr>
                        <a:t>4.</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dirty="0" err="1">
                          <a:effectLst/>
                        </a:rPr>
                        <a:t>Новотавр</a:t>
                      </a:r>
                      <a:r>
                        <a:rPr lang="uk-UA" sz="800" kern="100" dirty="0" err="1">
                          <a:effectLst/>
                        </a:rPr>
                        <a:t>ійський</a:t>
                      </a:r>
                      <a:r>
                        <a:rPr lang="ru-RU" sz="800" kern="100" dirty="0">
                          <a:effectLst/>
                        </a:rPr>
                        <a:t> </a:t>
                      </a:r>
                      <a:r>
                        <a:rPr lang="ru-RU" sz="800" kern="100" dirty="0" err="1">
                          <a:effectLst/>
                        </a:rPr>
                        <a:t>старостинський</a:t>
                      </a:r>
                      <a:r>
                        <a:rPr lang="ru-RU" sz="800" kern="100" dirty="0">
                          <a:effectLst/>
                        </a:rPr>
                        <a:t> округ</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30</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83956081"/>
                  </a:ext>
                </a:extLst>
              </a:tr>
              <a:tr h="225964">
                <a:tc>
                  <a:txBody>
                    <a:bodyPr/>
                    <a:lstStyle/>
                    <a:p>
                      <a:pPr algn="ctr">
                        <a:lnSpc>
                          <a:spcPct val="107000"/>
                        </a:lnSpc>
                        <a:spcAft>
                          <a:spcPts val="800"/>
                        </a:spcAft>
                      </a:pPr>
                      <a:r>
                        <a:rPr lang="uk-UA" sz="800" kern="100">
                          <a:effectLst/>
                        </a:rPr>
                        <a:t>5.</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dirty="0" err="1">
                          <a:effectLst/>
                        </a:rPr>
                        <a:t>Новотроїцький</a:t>
                      </a:r>
                      <a:r>
                        <a:rPr lang="ru-RU" sz="800" kern="100" dirty="0">
                          <a:effectLst/>
                        </a:rPr>
                        <a:t> </a:t>
                      </a:r>
                      <a:r>
                        <a:rPr lang="ru-RU" sz="800" kern="100" dirty="0" err="1">
                          <a:effectLst/>
                        </a:rPr>
                        <a:t>старостинський</a:t>
                      </a:r>
                      <a:r>
                        <a:rPr lang="ru-RU" sz="800" kern="100" dirty="0">
                          <a:effectLst/>
                        </a:rPr>
                        <a:t> округ</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6</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95074921"/>
                  </a:ext>
                </a:extLst>
              </a:tr>
              <a:tr h="225964">
                <a:tc>
                  <a:txBody>
                    <a:bodyPr/>
                    <a:lstStyle/>
                    <a:p>
                      <a:pPr algn="ctr">
                        <a:lnSpc>
                          <a:spcPct val="107000"/>
                        </a:lnSpc>
                        <a:spcAft>
                          <a:spcPts val="800"/>
                        </a:spcAft>
                      </a:pPr>
                      <a:r>
                        <a:rPr lang="uk-UA" sz="800" kern="100">
                          <a:effectLst/>
                        </a:rPr>
                        <a:t>6.</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dirty="0" err="1">
                          <a:effectLst/>
                        </a:rPr>
                        <a:t>Новояковлівський</a:t>
                      </a:r>
                      <a:r>
                        <a:rPr lang="ru-RU" sz="800" kern="100" dirty="0">
                          <a:effectLst/>
                        </a:rPr>
                        <a:t> </a:t>
                      </a:r>
                      <a:r>
                        <a:rPr lang="ru-RU" sz="800" kern="100" dirty="0" err="1">
                          <a:effectLst/>
                        </a:rPr>
                        <a:t>старостинський</a:t>
                      </a:r>
                      <a:r>
                        <a:rPr lang="ru-RU" sz="800" kern="100" dirty="0">
                          <a:effectLst/>
                        </a:rPr>
                        <a:t> округ</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3</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830109458"/>
                  </a:ext>
                </a:extLst>
              </a:tr>
              <a:tr h="225964">
                <a:tc>
                  <a:txBody>
                    <a:bodyPr/>
                    <a:lstStyle/>
                    <a:p>
                      <a:pPr algn="ctr">
                        <a:lnSpc>
                          <a:spcPct val="107000"/>
                        </a:lnSpc>
                        <a:spcAft>
                          <a:spcPts val="800"/>
                        </a:spcAft>
                      </a:pPr>
                      <a:r>
                        <a:rPr lang="uk-UA" sz="800" kern="100">
                          <a:effectLst/>
                        </a:rPr>
                        <a:t>7.</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dirty="0" err="1">
                          <a:effectLst/>
                        </a:rPr>
                        <a:t>Щасливський</a:t>
                      </a:r>
                      <a:r>
                        <a:rPr lang="ru-RU" sz="800" kern="100" dirty="0">
                          <a:effectLst/>
                        </a:rPr>
                        <a:t> </a:t>
                      </a:r>
                      <a:r>
                        <a:rPr lang="ru-RU" sz="800" kern="100" dirty="0" err="1">
                          <a:effectLst/>
                        </a:rPr>
                        <a:t>старостинський</a:t>
                      </a:r>
                      <a:r>
                        <a:rPr lang="ru-RU" sz="800" kern="100" dirty="0">
                          <a:effectLst/>
                        </a:rPr>
                        <a:t> округ</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2</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03587282"/>
                  </a:ext>
                </a:extLst>
              </a:tr>
              <a:tr h="225964">
                <a:tc>
                  <a:txBody>
                    <a:bodyPr/>
                    <a:lstStyle/>
                    <a:p>
                      <a:pPr algn="ctr">
                        <a:lnSpc>
                          <a:spcPct val="107000"/>
                        </a:lnSpc>
                        <a:spcAft>
                          <a:spcPts val="800"/>
                        </a:spcAft>
                      </a:pPr>
                      <a:r>
                        <a:rPr lang="uk-UA" sz="800" kern="100">
                          <a:effectLst/>
                        </a:rPr>
                        <a:t>8.</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dirty="0" err="1">
                          <a:effectLst/>
                        </a:rPr>
                        <a:t>Яснополянський</a:t>
                      </a:r>
                      <a:r>
                        <a:rPr lang="ru-RU" sz="800" kern="100" dirty="0">
                          <a:effectLst/>
                        </a:rPr>
                        <a:t> </a:t>
                      </a:r>
                      <a:r>
                        <a:rPr lang="ru-RU" sz="800" kern="100" dirty="0" err="1">
                          <a:effectLst/>
                        </a:rPr>
                        <a:t>старостинський</a:t>
                      </a:r>
                      <a:r>
                        <a:rPr lang="ru-RU" sz="800" kern="100" dirty="0">
                          <a:effectLst/>
                        </a:rPr>
                        <a:t> округ</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dirty="0">
                          <a:effectLst/>
                        </a:rPr>
                        <a:t> </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715245157"/>
                  </a:ext>
                </a:extLst>
              </a:tr>
              <a:tr h="225964">
                <a:tc>
                  <a:txBody>
                    <a:bodyPr/>
                    <a:lstStyle/>
                    <a:p>
                      <a:pPr algn="ctr">
                        <a:lnSpc>
                          <a:spcPct val="107000"/>
                        </a:lnSpc>
                        <a:spcAft>
                          <a:spcPts val="800"/>
                        </a:spcAft>
                      </a:pPr>
                      <a:r>
                        <a:rPr lang="uk-UA" sz="800" kern="100">
                          <a:effectLst/>
                        </a:rPr>
                        <a:t> </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uk-UA" sz="800" kern="100">
                          <a:effectLst/>
                        </a:rPr>
                        <a:t>ВСЬОГО</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dirty="0">
                          <a:effectLst/>
                        </a:rPr>
                        <a:t>92</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10901598"/>
                  </a:ext>
                </a:extLst>
              </a:tr>
            </a:tbl>
          </a:graphicData>
        </a:graphic>
      </p:graphicFrame>
      <p:sp>
        <p:nvSpPr>
          <p:cNvPr id="17" name="TextBox 16">
            <a:extLst>
              <a:ext uri="{FF2B5EF4-FFF2-40B4-BE49-F238E27FC236}">
                <a16:creationId xmlns:a16="http://schemas.microsoft.com/office/drawing/2014/main" id="{9E24EC45-E96C-4786-ADD3-9B4816BDFB25}"/>
              </a:ext>
            </a:extLst>
          </p:cNvPr>
          <p:cNvSpPr txBox="1"/>
          <p:nvPr/>
        </p:nvSpPr>
        <p:spPr>
          <a:xfrm>
            <a:off x="1265661" y="3323241"/>
            <a:ext cx="4096221" cy="553998"/>
          </a:xfrm>
          <a:prstGeom prst="rect">
            <a:avLst/>
          </a:prstGeom>
          <a:noFill/>
        </p:spPr>
        <p:txBody>
          <a:bodyPr wrap="square">
            <a:spAutoFit/>
          </a:bodyPr>
          <a:lstStyle/>
          <a:p>
            <a:pPr algn="ctr"/>
            <a:r>
              <a:rPr lang="ru-RU" sz="1000" dirty="0" err="1">
                <a:solidFill>
                  <a:srgbClr val="00CC00"/>
                </a:solidFill>
              </a:rPr>
              <a:t>спеціальних</a:t>
            </a:r>
            <a:r>
              <a:rPr lang="ru-RU" sz="1000" dirty="0">
                <a:solidFill>
                  <a:srgbClr val="00CC00"/>
                </a:solidFill>
              </a:rPr>
              <a:t> </a:t>
            </a:r>
            <a:r>
              <a:rPr lang="ru-RU" sz="1000" dirty="0" err="1">
                <a:solidFill>
                  <a:srgbClr val="00CC00"/>
                </a:solidFill>
              </a:rPr>
              <a:t>гігієнічних</a:t>
            </a:r>
            <a:r>
              <a:rPr lang="ru-RU" sz="1000" dirty="0">
                <a:solidFill>
                  <a:srgbClr val="00CC00"/>
                </a:solidFill>
              </a:rPr>
              <a:t> </a:t>
            </a:r>
            <a:r>
              <a:rPr lang="ru-RU" sz="1000" dirty="0" err="1">
                <a:solidFill>
                  <a:srgbClr val="00CC00"/>
                </a:solidFill>
              </a:rPr>
              <a:t>наборів</a:t>
            </a:r>
            <a:r>
              <a:rPr lang="ru-RU" sz="1000" dirty="0">
                <a:solidFill>
                  <a:srgbClr val="00CC00"/>
                </a:solidFill>
              </a:rPr>
              <a:t>  для  </a:t>
            </a:r>
            <a:r>
              <a:rPr lang="ru-RU" sz="1000" dirty="0" err="1">
                <a:solidFill>
                  <a:srgbClr val="00CC00"/>
                </a:solidFill>
              </a:rPr>
              <a:t>маломобільних</a:t>
            </a:r>
            <a:r>
              <a:rPr lang="ru-RU" sz="1000" dirty="0">
                <a:solidFill>
                  <a:srgbClr val="00CC00"/>
                </a:solidFill>
              </a:rPr>
              <a:t> </a:t>
            </a:r>
            <a:r>
              <a:rPr lang="ru-RU" sz="1000" dirty="0" err="1">
                <a:solidFill>
                  <a:srgbClr val="00CC00"/>
                </a:solidFill>
              </a:rPr>
              <a:t>осіб</a:t>
            </a:r>
            <a:r>
              <a:rPr lang="ru-RU" sz="1000" dirty="0">
                <a:solidFill>
                  <a:srgbClr val="00CC00"/>
                </a:solidFill>
              </a:rPr>
              <a:t>, в </a:t>
            </a:r>
            <a:r>
              <a:rPr lang="ru-RU" sz="1000" dirty="0" err="1">
                <a:solidFill>
                  <a:srgbClr val="00CC00"/>
                </a:solidFill>
              </a:rPr>
              <a:t>кількості</a:t>
            </a:r>
            <a:r>
              <a:rPr lang="ru-RU" sz="1000" dirty="0">
                <a:solidFill>
                  <a:srgbClr val="00CC00"/>
                </a:solidFill>
              </a:rPr>
              <a:t> 171 </a:t>
            </a:r>
            <a:r>
              <a:rPr lang="ru-RU" sz="1000" dirty="0" err="1">
                <a:solidFill>
                  <a:srgbClr val="00CC00"/>
                </a:solidFill>
              </a:rPr>
              <a:t>набір</a:t>
            </a:r>
            <a:r>
              <a:rPr lang="ru-RU" sz="1000" dirty="0">
                <a:solidFill>
                  <a:srgbClr val="00CC00"/>
                </a:solidFill>
              </a:rPr>
              <a:t>, </a:t>
            </a:r>
            <a:r>
              <a:rPr lang="ru-RU" sz="1000" dirty="0" err="1">
                <a:solidFill>
                  <a:srgbClr val="00CC00"/>
                </a:solidFill>
              </a:rPr>
              <a:t>було</a:t>
            </a:r>
            <a:r>
              <a:rPr lang="ru-RU" sz="1000" dirty="0">
                <a:solidFill>
                  <a:srgbClr val="00CC00"/>
                </a:solidFill>
              </a:rPr>
              <a:t> </a:t>
            </a:r>
            <a:r>
              <a:rPr lang="ru-RU" sz="1000" dirty="0" err="1">
                <a:solidFill>
                  <a:srgbClr val="00CC00"/>
                </a:solidFill>
              </a:rPr>
              <a:t>забезпечено</a:t>
            </a:r>
            <a:r>
              <a:rPr lang="ru-RU" sz="1000" dirty="0">
                <a:solidFill>
                  <a:srgbClr val="00CC00"/>
                </a:solidFill>
              </a:rPr>
              <a:t> </a:t>
            </a:r>
            <a:r>
              <a:rPr lang="ru-RU" sz="1000" dirty="0" err="1">
                <a:solidFill>
                  <a:srgbClr val="00CC00"/>
                </a:solidFill>
              </a:rPr>
              <a:t>осіб</a:t>
            </a:r>
            <a:r>
              <a:rPr lang="ru-RU" sz="1000" dirty="0">
                <a:solidFill>
                  <a:srgbClr val="00CC00"/>
                </a:solidFill>
              </a:rPr>
              <a:t> </a:t>
            </a:r>
            <a:r>
              <a:rPr lang="ru-RU" sz="1000" dirty="0" err="1">
                <a:solidFill>
                  <a:srgbClr val="00CC00"/>
                </a:solidFill>
              </a:rPr>
              <a:t>вказаної</a:t>
            </a:r>
            <a:r>
              <a:rPr lang="ru-RU" sz="1000" dirty="0">
                <a:solidFill>
                  <a:srgbClr val="00CC00"/>
                </a:solidFill>
              </a:rPr>
              <a:t> </a:t>
            </a:r>
            <a:r>
              <a:rPr lang="ru-RU" sz="1000" dirty="0" err="1">
                <a:solidFill>
                  <a:srgbClr val="00CC00"/>
                </a:solidFill>
              </a:rPr>
              <a:t>категорії</a:t>
            </a:r>
            <a:r>
              <a:rPr lang="ru-RU" sz="1000" dirty="0">
                <a:solidFill>
                  <a:srgbClr val="00CC00"/>
                </a:solidFill>
              </a:rPr>
              <a:t>, </a:t>
            </a:r>
            <a:r>
              <a:rPr lang="ru-RU" sz="1000" dirty="0" err="1">
                <a:solidFill>
                  <a:srgbClr val="00CC00"/>
                </a:solidFill>
              </a:rPr>
              <a:t>які</a:t>
            </a:r>
            <a:r>
              <a:rPr lang="ru-RU" sz="1000" dirty="0">
                <a:solidFill>
                  <a:srgbClr val="00CC00"/>
                </a:solidFill>
              </a:rPr>
              <a:t> </a:t>
            </a:r>
            <a:r>
              <a:rPr lang="ru-RU" sz="1000" dirty="0" err="1">
                <a:solidFill>
                  <a:srgbClr val="00CC00"/>
                </a:solidFill>
              </a:rPr>
              <a:t>фактично</a:t>
            </a:r>
            <a:r>
              <a:rPr lang="ru-RU" sz="1000" dirty="0">
                <a:solidFill>
                  <a:srgbClr val="00CC00"/>
                </a:solidFill>
              </a:rPr>
              <a:t> </a:t>
            </a:r>
            <a:r>
              <a:rPr lang="ru-RU" sz="1000" dirty="0" err="1">
                <a:solidFill>
                  <a:srgbClr val="00CC00"/>
                </a:solidFill>
              </a:rPr>
              <a:t>проживають</a:t>
            </a:r>
            <a:r>
              <a:rPr lang="ru-RU" sz="1000" dirty="0">
                <a:solidFill>
                  <a:srgbClr val="00CC00"/>
                </a:solidFill>
              </a:rPr>
              <a:t> на </a:t>
            </a:r>
            <a:r>
              <a:rPr lang="ru-RU" sz="1000" dirty="0" err="1">
                <a:solidFill>
                  <a:srgbClr val="00CC00"/>
                </a:solidFill>
              </a:rPr>
              <a:t>території</a:t>
            </a:r>
            <a:r>
              <a:rPr lang="ru-RU" sz="1000" dirty="0">
                <a:solidFill>
                  <a:srgbClr val="00CC00"/>
                </a:solidFill>
              </a:rPr>
              <a:t>  </a:t>
            </a:r>
            <a:r>
              <a:rPr lang="ru-RU" sz="1000" dirty="0" err="1">
                <a:solidFill>
                  <a:srgbClr val="00CC00"/>
                </a:solidFill>
              </a:rPr>
              <a:t>громади</a:t>
            </a:r>
            <a:r>
              <a:rPr lang="ru-RU" sz="1000" dirty="0">
                <a:solidFill>
                  <a:srgbClr val="00CC00"/>
                </a:solidFill>
              </a:rPr>
              <a:t>, а </a:t>
            </a:r>
            <a:r>
              <a:rPr lang="ru-RU" sz="1000" dirty="0" err="1">
                <a:solidFill>
                  <a:srgbClr val="00CC00"/>
                </a:solidFill>
              </a:rPr>
              <a:t>саме</a:t>
            </a:r>
            <a:r>
              <a:rPr lang="ru-RU" sz="1000" dirty="0">
                <a:solidFill>
                  <a:srgbClr val="00CC00"/>
                </a:solidFill>
              </a:rPr>
              <a:t>:</a:t>
            </a:r>
            <a:endParaRPr lang="x-none" sz="1000" dirty="0">
              <a:solidFill>
                <a:srgbClr val="00CC00"/>
              </a:solidFill>
            </a:endParaRPr>
          </a:p>
        </p:txBody>
      </p:sp>
      <p:graphicFrame>
        <p:nvGraphicFramePr>
          <p:cNvPr id="11" name="Таблица 10">
            <a:extLst>
              <a:ext uri="{FF2B5EF4-FFF2-40B4-BE49-F238E27FC236}">
                <a16:creationId xmlns:a16="http://schemas.microsoft.com/office/drawing/2014/main" id="{CBC428FD-9DDA-4B35-82D2-B35F8553EE55}"/>
              </a:ext>
            </a:extLst>
          </p:cNvPr>
          <p:cNvGraphicFramePr>
            <a:graphicFrameLocks noGrp="1"/>
          </p:cNvGraphicFramePr>
          <p:nvPr>
            <p:extLst>
              <p:ext uri="{D42A27DB-BD31-4B8C-83A1-F6EECF244321}">
                <p14:modId xmlns:p14="http://schemas.microsoft.com/office/powerpoint/2010/main" val="3619677303"/>
              </p:ext>
            </p:extLst>
          </p:nvPr>
        </p:nvGraphicFramePr>
        <p:xfrm>
          <a:off x="1265661" y="4054397"/>
          <a:ext cx="3970784" cy="2635468"/>
        </p:xfrm>
        <a:graphic>
          <a:graphicData uri="http://schemas.openxmlformats.org/drawingml/2006/table">
            <a:tbl>
              <a:tblPr firstRow="1" firstCol="1" bandRow="1">
                <a:tableStyleId>{EB344D84-9AFB-497E-A393-DC336BA19D2E}</a:tableStyleId>
              </a:tblPr>
              <a:tblGrid>
                <a:gridCol w="344664">
                  <a:extLst>
                    <a:ext uri="{9D8B030D-6E8A-4147-A177-3AD203B41FA5}">
                      <a16:colId xmlns:a16="http://schemas.microsoft.com/office/drawing/2014/main" val="3631221002"/>
                    </a:ext>
                  </a:extLst>
                </a:gridCol>
                <a:gridCol w="3074975">
                  <a:extLst>
                    <a:ext uri="{9D8B030D-6E8A-4147-A177-3AD203B41FA5}">
                      <a16:colId xmlns:a16="http://schemas.microsoft.com/office/drawing/2014/main" val="3924872826"/>
                    </a:ext>
                  </a:extLst>
                </a:gridCol>
                <a:gridCol w="551145">
                  <a:extLst>
                    <a:ext uri="{9D8B030D-6E8A-4147-A177-3AD203B41FA5}">
                      <a16:colId xmlns:a16="http://schemas.microsoft.com/office/drawing/2014/main" val="689375370"/>
                    </a:ext>
                  </a:extLst>
                </a:gridCol>
              </a:tblGrid>
              <a:tr h="382507">
                <a:tc>
                  <a:txBody>
                    <a:bodyPr/>
                    <a:lstStyle/>
                    <a:p>
                      <a:pPr algn="ctr">
                        <a:lnSpc>
                          <a:spcPct val="107000"/>
                        </a:lnSpc>
                        <a:spcAft>
                          <a:spcPts val="800"/>
                        </a:spcAft>
                      </a:pPr>
                      <a:r>
                        <a:rPr lang="uk-UA" sz="800" kern="100" dirty="0">
                          <a:effectLst/>
                        </a:rPr>
                        <a:t>№</a:t>
                      </a:r>
                      <a:endParaRPr lang="x-none" sz="800" kern="100" dirty="0">
                        <a:effectLst/>
                      </a:endParaRPr>
                    </a:p>
                    <a:p>
                      <a:pPr algn="ctr">
                        <a:lnSpc>
                          <a:spcPct val="107000"/>
                        </a:lnSpc>
                        <a:spcAft>
                          <a:spcPts val="800"/>
                        </a:spcAft>
                      </a:pPr>
                      <a:r>
                        <a:rPr lang="uk-UA" sz="800" kern="100" dirty="0">
                          <a:effectLst/>
                        </a:rPr>
                        <a:t>з/п</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indent="13335" algn="ctr">
                        <a:lnSpc>
                          <a:spcPct val="107000"/>
                        </a:lnSpc>
                        <a:spcAft>
                          <a:spcPts val="800"/>
                        </a:spcAft>
                      </a:pPr>
                      <a:r>
                        <a:rPr lang="uk-UA" sz="800" kern="100" dirty="0">
                          <a:effectLst/>
                        </a:rPr>
                        <a:t>Територія</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Кількість</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61731964"/>
                  </a:ext>
                </a:extLst>
              </a:tr>
              <a:tr h="250329">
                <a:tc>
                  <a:txBody>
                    <a:bodyPr/>
                    <a:lstStyle/>
                    <a:p>
                      <a:pPr algn="ctr">
                        <a:lnSpc>
                          <a:spcPct val="107000"/>
                        </a:lnSpc>
                        <a:spcAft>
                          <a:spcPts val="800"/>
                        </a:spcAft>
                      </a:pPr>
                      <a:r>
                        <a:rPr lang="uk-UA" sz="800" kern="100">
                          <a:effectLst/>
                        </a:rPr>
                        <a:t>1.</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dirty="0" err="1">
                          <a:effectLst/>
                        </a:rPr>
                        <a:t>смт</a:t>
                      </a:r>
                      <a:r>
                        <a:rPr lang="ru-RU" sz="800" kern="100" dirty="0">
                          <a:effectLst/>
                        </a:rPr>
                        <a:t>. Комишуваха, с. </a:t>
                      </a:r>
                      <a:r>
                        <a:rPr lang="ru-RU" sz="800" kern="100" dirty="0" err="1">
                          <a:effectLst/>
                        </a:rPr>
                        <a:t>Григорівське</a:t>
                      </a:r>
                      <a:r>
                        <a:rPr lang="ru-RU" sz="800" kern="100" dirty="0">
                          <a:effectLst/>
                        </a:rPr>
                        <a:t> та с. </a:t>
                      </a:r>
                      <a:r>
                        <a:rPr lang="ru-RU" sz="800" kern="100" dirty="0" err="1">
                          <a:effectLst/>
                        </a:rPr>
                        <a:t>Одарівка</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86</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90147519"/>
                  </a:ext>
                </a:extLst>
              </a:tr>
              <a:tr h="250329">
                <a:tc>
                  <a:txBody>
                    <a:bodyPr/>
                    <a:lstStyle/>
                    <a:p>
                      <a:pPr algn="ctr">
                        <a:lnSpc>
                          <a:spcPct val="107000"/>
                        </a:lnSpc>
                        <a:spcAft>
                          <a:spcPts val="800"/>
                        </a:spcAft>
                      </a:pPr>
                      <a:r>
                        <a:rPr lang="uk-UA" sz="800" kern="100">
                          <a:effectLst/>
                        </a:rPr>
                        <a:t>2.</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a:effectLst/>
                        </a:rPr>
                        <a:t>Зарічненський старостинський округ</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31</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679607113"/>
                  </a:ext>
                </a:extLst>
              </a:tr>
              <a:tr h="250329">
                <a:tc>
                  <a:txBody>
                    <a:bodyPr/>
                    <a:lstStyle/>
                    <a:p>
                      <a:pPr algn="ctr">
                        <a:lnSpc>
                          <a:spcPct val="107000"/>
                        </a:lnSpc>
                        <a:spcAft>
                          <a:spcPts val="800"/>
                        </a:spcAft>
                      </a:pPr>
                      <a:r>
                        <a:rPr lang="uk-UA" sz="800" kern="100">
                          <a:effectLst/>
                        </a:rPr>
                        <a:t>3.</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dirty="0" err="1">
                          <a:effectLst/>
                        </a:rPr>
                        <a:t>Новоіванівський</a:t>
                      </a:r>
                      <a:r>
                        <a:rPr lang="ru-RU" sz="800" kern="100" dirty="0">
                          <a:effectLst/>
                        </a:rPr>
                        <a:t> </a:t>
                      </a:r>
                      <a:r>
                        <a:rPr lang="ru-RU" sz="800" kern="100" dirty="0" err="1">
                          <a:effectLst/>
                        </a:rPr>
                        <a:t>старостинський</a:t>
                      </a:r>
                      <a:r>
                        <a:rPr lang="ru-RU" sz="800" kern="100" dirty="0">
                          <a:effectLst/>
                        </a:rPr>
                        <a:t> округ</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11</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529348931"/>
                  </a:ext>
                </a:extLst>
              </a:tr>
              <a:tr h="250329">
                <a:tc>
                  <a:txBody>
                    <a:bodyPr/>
                    <a:lstStyle/>
                    <a:p>
                      <a:pPr algn="ctr">
                        <a:lnSpc>
                          <a:spcPct val="107000"/>
                        </a:lnSpc>
                        <a:spcAft>
                          <a:spcPts val="800"/>
                        </a:spcAft>
                      </a:pPr>
                      <a:r>
                        <a:rPr lang="uk-UA" sz="800" kern="100">
                          <a:effectLst/>
                        </a:rPr>
                        <a:t>4.</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dirty="0" err="1">
                          <a:effectLst/>
                        </a:rPr>
                        <a:t>Новотавр</a:t>
                      </a:r>
                      <a:r>
                        <a:rPr lang="uk-UA" sz="800" kern="100" dirty="0" err="1">
                          <a:effectLst/>
                        </a:rPr>
                        <a:t>ійський</a:t>
                      </a:r>
                      <a:r>
                        <a:rPr lang="ru-RU" sz="800" kern="100" dirty="0">
                          <a:effectLst/>
                        </a:rPr>
                        <a:t> </a:t>
                      </a:r>
                      <a:r>
                        <a:rPr lang="ru-RU" sz="800" kern="100" dirty="0" err="1">
                          <a:effectLst/>
                        </a:rPr>
                        <a:t>старостинський</a:t>
                      </a:r>
                      <a:r>
                        <a:rPr lang="ru-RU" sz="800" kern="100" dirty="0">
                          <a:effectLst/>
                        </a:rPr>
                        <a:t> округ</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8</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63803560"/>
                  </a:ext>
                </a:extLst>
              </a:tr>
              <a:tr h="250329">
                <a:tc>
                  <a:txBody>
                    <a:bodyPr/>
                    <a:lstStyle/>
                    <a:p>
                      <a:pPr algn="ctr">
                        <a:lnSpc>
                          <a:spcPct val="107000"/>
                        </a:lnSpc>
                        <a:spcAft>
                          <a:spcPts val="800"/>
                        </a:spcAft>
                      </a:pPr>
                      <a:r>
                        <a:rPr lang="uk-UA" sz="800" kern="100">
                          <a:effectLst/>
                        </a:rPr>
                        <a:t>5.</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dirty="0" err="1">
                          <a:effectLst/>
                        </a:rPr>
                        <a:t>Новотроїцький</a:t>
                      </a:r>
                      <a:r>
                        <a:rPr lang="ru-RU" sz="800" kern="100" dirty="0">
                          <a:effectLst/>
                        </a:rPr>
                        <a:t> </a:t>
                      </a:r>
                      <a:r>
                        <a:rPr lang="ru-RU" sz="800" kern="100" dirty="0" err="1">
                          <a:effectLst/>
                        </a:rPr>
                        <a:t>старостинський</a:t>
                      </a:r>
                      <a:r>
                        <a:rPr lang="ru-RU" sz="800" kern="100" dirty="0">
                          <a:effectLst/>
                        </a:rPr>
                        <a:t> округ</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3</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739975823"/>
                  </a:ext>
                </a:extLst>
              </a:tr>
              <a:tr h="250329">
                <a:tc>
                  <a:txBody>
                    <a:bodyPr/>
                    <a:lstStyle/>
                    <a:p>
                      <a:pPr algn="ctr">
                        <a:lnSpc>
                          <a:spcPct val="107000"/>
                        </a:lnSpc>
                        <a:spcAft>
                          <a:spcPts val="800"/>
                        </a:spcAft>
                      </a:pPr>
                      <a:r>
                        <a:rPr lang="uk-UA" sz="800" kern="100">
                          <a:effectLst/>
                        </a:rPr>
                        <a:t>6.</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dirty="0" err="1">
                          <a:effectLst/>
                        </a:rPr>
                        <a:t>Новояковлівський</a:t>
                      </a:r>
                      <a:r>
                        <a:rPr lang="ru-RU" sz="800" kern="100" dirty="0">
                          <a:effectLst/>
                        </a:rPr>
                        <a:t> </a:t>
                      </a:r>
                      <a:r>
                        <a:rPr lang="ru-RU" sz="800" kern="100" dirty="0" err="1">
                          <a:effectLst/>
                        </a:rPr>
                        <a:t>старостинський</a:t>
                      </a:r>
                      <a:r>
                        <a:rPr lang="ru-RU" sz="800" kern="100" dirty="0">
                          <a:effectLst/>
                        </a:rPr>
                        <a:t> округ</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11</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11021586"/>
                  </a:ext>
                </a:extLst>
              </a:tr>
              <a:tr h="250329">
                <a:tc>
                  <a:txBody>
                    <a:bodyPr/>
                    <a:lstStyle/>
                    <a:p>
                      <a:pPr algn="ctr">
                        <a:lnSpc>
                          <a:spcPct val="107000"/>
                        </a:lnSpc>
                        <a:spcAft>
                          <a:spcPts val="800"/>
                        </a:spcAft>
                      </a:pPr>
                      <a:r>
                        <a:rPr lang="uk-UA" sz="800" kern="100">
                          <a:effectLst/>
                        </a:rPr>
                        <a:t>7.</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dirty="0" err="1">
                          <a:effectLst/>
                        </a:rPr>
                        <a:t>Щасливський</a:t>
                      </a:r>
                      <a:r>
                        <a:rPr lang="ru-RU" sz="800" kern="100" dirty="0">
                          <a:effectLst/>
                        </a:rPr>
                        <a:t> </a:t>
                      </a:r>
                      <a:r>
                        <a:rPr lang="ru-RU" sz="800" kern="100" dirty="0" err="1">
                          <a:effectLst/>
                        </a:rPr>
                        <a:t>старостинський</a:t>
                      </a:r>
                      <a:r>
                        <a:rPr lang="ru-RU" sz="800" kern="100" dirty="0">
                          <a:effectLst/>
                        </a:rPr>
                        <a:t> округ</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17</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92649618"/>
                  </a:ext>
                </a:extLst>
              </a:tr>
              <a:tr h="250329">
                <a:tc>
                  <a:txBody>
                    <a:bodyPr/>
                    <a:lstStyle/>
                    <a:p>
                      <a:pPr algn="ctr">
                        <a:lnSpc>
                          <a:spcPct val="107000"/>
                        </a:lnSpc>
                        <a:spcAft>
                          <a:spcPts val="800"/>
                        </a:spcAft>
                      </a:pPr>
                      <a:r>
                        <a:rPr lang="uk-UA" sz="800" kern="100">
                          <a:effectLst/>
                        </a:rPr>
                        <a:t>8.</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dirty="0" err="1">
                          <a:effectLst/>
                        </a:rPr>
                        <a:t>Яснополянський</a:t>
                      </a:r>
                      <a:r>
                        <a:rPr lang="ru-RU" sz="800" kern="100" dirty="0">
                          <a:effectLst/>
                        </a:rPr>
                        <a:t> </a:t>
                      </a:r>
                      <a:r>
                        <a:rPr lang="ru-RU" sz="800" kern="100" dirty="0" err="1">
                          <a:effectLst/>
                        </a:rPr>
                        <a:t>старостинський</a:t>
                      </a:r>
                      <a:r>
                        <a:rPr lang="ru-RU" sz="800" kern="100" dirty="0">
                          <a:effectLst/>
                        </a:rPr>
                        <a:t> округ</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4</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31821599"/>
                  </a:ext>
                </a:extLst>
              </a:tr>
              <a:tr h="250329">
                <a:tc>
                  <a:txBody>
                    <a:bodyPr/>
                    <a:lstStyle/>
                    <a:p>
                      <a:pPr algn="ctr">
                        <a:lnSpc>
                          <a:spcPct val="107000"/>
                        </a:lnSpc>
                        <a:spcAft>
                          <a:spcPts val="800"/>
                        </a:spcAft>
                      </a:pPr>
                      <a:r>
                        <a:rPr lang="uk-UA" sz="800" kern="100">
                          <a:effectLst/>
                        </a:rPr>
                        <a:t> </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uk-UA" sz="800" kern="100" dirty="0">
                          <a:effectLst/>
                        </a:rPr>
                        <a:t>ВСЬОГО</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dirty="0">
                          <a:effectLst/>
                        </a:rPr>
                        <a:t>171</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69978638"/>
                  </a:ext>
                </a:extLst>
              </a:tr>
            </a:tbl>
          </a:graphicData>
        </a:graphic>
      </p:graphicFrame>
      <p:sp>
        <p:nvSpPr>
          <p:cNvPr id="19" name="TextBox 18">
            <a:extLst>
              <a:ext uri="{FF2B5EF4-FFF2-40B4-BE49-F238E27FC236}">
                <a16:creationId xmlns:a16="http://schemas.microsoft.com/office/drawing/2014/main" id="{34EA9C19-118F-4403-8E35-46AC697E242D}"/>
              </a:ext>
            </a:extLst>
          </p:cNvPr>
          <p:cNvSpPr txBox="1"/>
          <p:nvPr/>
        </p:nvSpPr>
        <p:spPr>
          <a:xfrm>
            <a:off x="5619467" y="3313006"/>
            <a:ext cx="3359617" cy="646331"/>
          </a:xfrm>
          <a:prstGeom prst="rect">
            <a:avLst/>
          </a:prstGeom>
          <a:noFill/>
        </p:spPr>
        <p:txBody>
          <a:bodyPr wrap="square">
            <a:spAutoFit/>
          </a:bodyPr>
          <a:lstStyle/>
          <a:p>
            <a:pPr indent="450215" algn="ctr" fontAlgn="base">
              <a:spcAft>
                <a:spcPts val="800"/>
              </a:spcAft>
            </a:pPr>
            <a:r>
              <a:rPr lang="uk-UA" sz="900" dirty="0">
                <a:solidFill>
                  <a:srgbClr val="00CC00"/>
                </a:solidFill>
                <a:effectLst/>
                <a:latin typeface="Times New Roman" panose="02020603050405020304" pitchFamily="18" charset="0"/>
                <a:ea typeface="Times New Roman" panose="02020603050405020304" pitchFamily="18" charset="0"/>
                <a:cs typeface="Times New Roman" panose="02020603050405020304" pitchFamily="18" charset="0"/>
              </a:rPr>
              <a:t>спеціальних </a:t>
            </a:r>
            <a:r>
              <a:rPr lang="en-US" sz="900" dirty="0">
                <a:solidFill>
                  <a:srgbClr val="00CC00"/>
                </a:solidFill>
                <a:effectLst/>
                <a:latin typeface="Times New Roman" panose="02020603050405020304" pitchFamily="18" charset="0"/>
                <a:ea typeface="Times New Roman" panose="02020603050405020304" pitchFamily="18" charset="0"/>
                <a:cs typeface="Times New Roman" panose="02020603050405020304" pitchFamily="18" charset="0"/>
              </a:rPr>
              <a:t>NFI</a:t>
            </a:r>
            <a:r>
              <a:rPr lang="uk-UA" sz="900" dirty="0">
                <a:solidFill>
                  <a:srgbClr val="00CC00"/>
                </a:solidFill>
                <a:effectLst/>
                <a:latin typeface="Times New Roman" panose="02020603050405020304" pitchFamily="18" charset="0"/>
                <a:ea typeface="Times New Roman" panose="02020603050405020304" pitchFamily="18" charset="0"/>
                <a:cs typeface="Times New Roman" panose="02020603050405020304" pitchFamily="18" charset="0"/>
              </a:rPr>
              <a:t> наборів  для  постраждалих родин та родин ВПО, в кількості </a:t>
            </a:r>
            <a:r>
              <a:rPr lang="uk-UA" sz="900" b="1" dirty="0">
                <a:solidFill>
                  <a:srgbClr val="00CC00"/>
                </a:solidFill>
                <a:effectLst/>
                <a:latin typeface="Times New Roman" panose="02020603050405020304" pitchFamily="18" charset="0"/>
                <a:ea typeface="Times New Roman" panose="02020603050405020304" pitchFamily="18" charset="0"/>
                <a:cs typeface="Times New Roman" panose="02020603050405020304" pitchFamily="18" charset="0"/>
              </a:rPr>
              <a:t>147 наборів</a:t>
            </a:r>
            <a:r>
              <a:rPr lang="uk-UA" sz="900" dirty="0">
                <a:solidFill>
                  <a:srgbClr val="00CC00"/>
                </a:solidFill>
                <a:effectLst/>
                <a:latin typeface="Times New Roman" panose="02020603050405020304" pitchFamily="18" charset="0"/>
                <a:ea typeface="Times New Roman" panose="02020603050405020304" pitchFamily="18" charset="0"/>
                <a:cs typeface="Times New Roman" panose="02020603050405020304" pitchFamily="18" charset="0"/>
              </a:rPr>
              <a:t>, було забезпечено родини вказаної категорії, які фактично проживають на території  громади, а саме:</a:t>
            </a:r>
            <a:endParaRPr lang="x-none" sz="9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5" name="Таблица 14">
            <a:extLst>
              <a:ext uri="{FF2B5EF4-FFF2-40B4-BE49-F238E27FC236}">
                <a16:creationId xmlns:a16="http://schemas.microsoft.com/office/drawing/2014/main" id="{943C3444-99FB-4A0B-9A0F-4B0C8C5759AB}"/>
              </a:ext>
            </a:extLst>
          </p:cNvPr>
          <p:cNvGraphicFramePr>
            <a:graphicFrameLocks noGrp="1"/>
          </p:cNvGraphicFramePr>
          <p:nvPr>
            <p:extLst>
              <p:ext uri="{D42A27DB-BD31-4B8C-83A1-F6EECF244321}">
                <p14:modId xmlns:p14="http://schemas.microsoft.com/office/powerpoint/2010/main" val="2100150815"/>
              </p:ext>
            </p:extLst>
          </p:nvPr>
        </p:nvGraphicFramePr>
        <p:xfrm>
          <a:off x="5556133" y="4055587"/>
          <a:ext cx="3359617" cy="2672779"/>
        </p:xfrm>
        <a:graphic>
          <a:graphicData uri="http://schemas.openxmlformats.org/drawingml/2006/table">
            <a:tbl>
              <a:tblPr firstRow="1" firstCol="1" bandRow="1">
                <a:tableStyleId>{EB344D84-9AFB-497E-A393-DC336BA19D2E}</a:tableStyleId>
              </a:tblPr>
              <a:tblGrid>
                <a:gridCol w="291614">
                  <a:extLst>
                    <a:ext uri="{9D8B030D-6E8A-4147-A177-3AD203B41FA5}">
                      <a16:colId xmlns:a16="http://schemas.microsoft.com/office/drawing/2014/main" val="1678477107"/>
                    </a:ext>
                  </a:extLst>
                </a:gridCol>
                <a:gridCol w="2601688">
                  <a:extLst>
                    <a:ext uri="{9D8B030D-6E8A-4147-A177-3AD203B41FA5}">
                      <a16:colId xmlns:a16="http://schemas.microsoft.com/office/drawing/2014/main" val="3415029711"/>
                    </a:ext>
                  </a:extLst>
                </a:gridCol>
                <a:gridCol w="466315">
                  <a:extLst>
                    <a:ext uri="{9D8B030D-6E8A-4147-A177-3AD203B41FA5}">
                      <a16:colId xmlns:a16="http://schemas.microsoft.com/office/drawing/2014/main" val="704478963"/>
                    </a:ext>
                  </a:extLst>
                </a:gridCol>
              </a:tblGrid>
              <a:tr h="379965">
                <a:tc>
                  <a:txBody>
                    <a:bodyPr/>
                    <a:lstStyle/>
                    <a:p>
                      <a:pPr algn="ctr">
                        <a:lnSpc>
                          <a:spcPct val="107000"/>
                        </a:lnSpc>
                        <a:spcAft>
                          <a:spcPts val="800"/>
                        </a:spcAft>
                      </a:pPr>
                      <a:r>
                        <a:rPr lang="uk-UA" sz="900" kern="100">
                          <a:effectLst/>
                        </a:rPr>
                        <a:t>№</a:t>
                      </a:r>
                      <a:endParaRPr lang="x-none" sz="900" kern="100">
                        <a:effectLst/>
                      </a:endParaRPr>
                    </a:p>
                    <a:p>
                      <a:pPr algn="ctr">
                        <a:lnSpc>
                          <a:spcPct val="107000"/>
                        </a:lnSpc>
                        <a:spcAft>
                          <a:spcPts val="800"/>
                        </a:spcAft>
                      </a:pPr>
                      <a:r>
                        <a:rPr lang="uk-UA" sz="900" kern="100">
                          <a:effectLst/>
                        </a:rPr>
                        <a:t>з/п</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indent="13335" algn="ctr">
                        <a:lnSpc>
                          <a:spcPct val="107000"/>
                        </a:lnSpc>
                        <a:spcAft>
                          <a:spcPts val="800"/>
                        </a:spcAft>
                      </a:pPr>
                      <a:r>
                        <a:rPr lang="uk-UA" sz="900" kern="100">
                          <a:effectLst/>
                        </a:rPr>
                        <a:t>Територія</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Кількість</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16151041"/>
                  </a:ext>
                </a:extLst>
              </a:tr>
              <a:tr h="248666">
                <a:tc>
                  <a:txBody>
                    <a:bodyPr/>
                    <a:lstStyle/>
                    <a:p>
                      <a:pPr algn="ctr">
                        <a:lnSpc>
                          <a:spcPct val="107000"/>
                        </a:lnSpc>
                        <a:spcAft>
                          <a:spcPts val="800"/>
                        </a:spcAft>
                      </a:pPr>
                      <a:r>
                        <a:rPr lang="uk-UA" sz="900" kern="100">
                          <a:effectLst/>
                        </a:rPr>
                        <a:t>1.</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смт. Комишуваха, с. Григорівське та с. Одарівка</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31</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53499724"/>
                  </a:ext>
                </a:extLst>
              </a:tr>
              <a:tr h="248666">
                <a:tc>
                  <a:txBody>
                    <a:bodyPr/>
                    <a:lstStyle/>
                    <a:p>
                      <a:pPr algn="ctr">
                        <a:lnSpc>
                          <a:spcPct val="107000"/>
                        </a:lnSpc>
                        <a:spcAft>
                          <a:spcPts val="800"/>
                        </a:spcAft>
                      </a:pPr>
                      <a:r>
                        <a:rPr lang="uk-UA" sz="900" kern="100">
                          <a:effectLst/>
                        </a:rPr>
                        <a:t>2.</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Зарічненський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16</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07703705"/>
                  </a:ext>
                </a:extLst>
              </a:tr>
              <a:tr h="248666">
                <a:tc>
                  <a:txBody>
                    <a:bodyPr/>
                    <a:lstStyle/>
                    <a:p>
                      <a:pPr algn="ctr">
                        <a:lnSpc>
                          <a:spcPct val="107000"/>
                        </a:lnSpc>
                        <a:spcAft>
                          <a:spcPts val="800"/>
                        </a:spcAft>
                      </a:pPr>
                      <a:r>
                        <a:rPr lang="uk-UA" sz="900" kern="100">
                          <a:effectLst/>
                        </a:rPr>
                        <a:t>3.</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Новоіванівський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7</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782668473"/>
                  </a:ext>
                </a:extLst>
              </a:tr>
              <a:tr h="248666">
                <a:tc>
                  <a:txBody>
                    <a:bodyPr/>
                    <a:lstStyle/>
                    <a:p>
                      <a:pPr algn="ctr">
                        <a:lnSpc>
                          <a:spcPct val="107000"/>
                        </a:lnSpc>
                        <a:spcAft>
                          <a:spcPts val="800"/>
                        </a:spcAft>
                      </a:pPr>
                      <a:r>
                        <a:rPr lang="uk-UA" sz="900" kern="100">
                          <a:effectLst/>
                        </a:rPr>
                        <a:t>4.</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Новотавр</a:t>
                      </a:r>
                      <a:r>
                        <a:rPr lang="uk-UA" sz="900" kern="100">
                          <a:effectLst/>
                        </a:rPr>
                        <a:t>ійський</a:t>
                      </a:r>
                      <a:r>
                        <a:rPr lang="ru-RU" sz="900" kern="100">
                          <a:effectLst/>
                        </a:rPr>
                        <a:t>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25</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00148746"/>
                  </a:ext>
                </a:extLst>
              </a:tr>
              <a:tr h="248666">
                <a:tc>
                  <a:txBody>
                    <a:bodyPr/>
                    <a:lstStyle/>
                    <a:p>
                      <a:pPr algn="ctr">
                        <a:lnSpc>
                          <a:spcPct val="107000"/>
                        </a:lnSpc>
                        <a:spcAft>
                          <a:spcPts val="800"/>
                        </a:spcAft>
                      </a:pPr>
                      <a:r>
                        <a:rPr lang="uk-UA" sz="900" kern="100">
                          <a:effectLst/>
                        </a:rPr>
                        <a:t>5.</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Новотроїцький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13</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07300583"/>
                  </a:ext>
                </a:extLst>
              </a:tr>
              <a:tr h="248666">
                <a:tc>
                  <a:txBody>
                    <a:bodyPr/>
                    <a:lstStyle/>
                    <a:p>
                      <a:pPr algn="ctr">
                        <a:lnSpc>
                          <a:spcPct val="107000"/>
                        </a:lnSpc>
                        <a:spcAft>
                          <a:spcPts val="800"/>
                        </a:spcAft>
                      </a:pPr>
                      <a:r>
                        <a:rPr lang="uk-UA" sz="900" kern="100">
                          <a:effectLst/>
                        </a:rPr>
                        <a:t>6.</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Новояковлівський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41</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34683492"/>
                  </a:ext>
                </a:extLst>
              </a:tr>
              <a:tr h="248666">
                <a:tc>
                  <a:txBody>
                    <a:bodyPr/>
                    <a:lstStyle/>
                    <a:p>
                      <a:pPr algn="ctr">
                        <a:lnSpc>
                          <a:spcPct val="107000"/>
                        </a:lnSpc>
                        <a:spcAft>
                          <a:spcPts val="800"/>
                        </a:spcAft>
                      </a:pPr>
                      <a:r>
                        <a:rPr lang="uk-UA" sz="900" kern="100">
                          <a:effectLst/>
                        </a:rPr>
                        <a:t>7.</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Щасливський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10</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7697137"/>
                  </a:ext>
                </a:extLst>
              </a:tr>
              <a:tr h="248666">
                <a:tc>
                  <a:txBody>
                    <a:bodyPr/>
                    <a:lstStyle/>
                    <a:p>
                      <a:pPr algn="ctr">
                        <a:lnSpc>
                          <a:spcPct val="107000"/>
                        </a:lnSpc>
                        <a:spcAft>
                          <a:spcPts val="800"/>
                        </a:spcAft>
                      </a:pPr>
                      <a:r>
                        <a:rPr lang="uk-UA" sz="900" kern="100">
                          <a:effectLst/>
                        </a:rPr>
                        <a:t>8.</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Яснополянський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4</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68685754"/>
                  </a:ext>
                </a:extLst>
              </a:tr>
              <a:tr h="248666">
                <a:tc>
                  <a:txBody>
                    <a:bodyPr/>
                    <a:lstStyle/>
                    <a:p>
                      <a:pPr algn="ctr">
                        <a:lnSpc>
                          <a:spcPct val="107000"/>
                        </a:lnSpc>
                        <a:spcAft>
                          <a:spcPts val="800"/>
                        </a:spcAft>
                      </a:pPr>
                      <a:r>
                        <a:rPr lang="uk-UA" sz="900" kern="100">
                          <a:effectLst/>
                        </a:rPr>
                        <a:t> </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uk-UA" sz="900" kern="100">
                          <a:effectLst/>
                        </a:rPr>
                        <a:t>ВСЬОГО</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dirty="0">
                          <a:effectLst/>
                        </a:rPr>
                        <a:t>147</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24808460"/>
                  </a:ext>
                </a:extLst>
              </a:tr>
            </a:tbl>
          </a:graphicData>
        </a:graphic>
      </p:graphicFrame>
    </p:spTree>
    <p:extLst>
      <p:ext uri="{BB962C8B-B14F-4D97-AF65-F5344CB8AC3E}">
        <p14:creationId xmlns:p14="http://schemas.microsoft.com/office/powerpoint/2010/main" val="14249039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3">
            <a:extLst>
              <a:ext uri="{FF2B5EF4-FFF2-40B4-BE49-F238E27FC236}">
                <a16:creationId xmlns:a16="http://schemas.microsoft.com/office/drawing/2014/main" id="{F191BA73-F8AA-0539-0719-B12A4D3F4DBB}"/>
              </a:ext>
            </a:extLst>
          </p:cNvPr>
          <p:cNvSpPr>
            <a:spLocks noChangeArrowheads="1"/>
          </p:cNvSpPr>
          <p:nvPr/>
        </p:nvSpPr>
        <p:spPr bwMode="auto">
          <a:xfrm>
            <a:off x="0" y="334090"/>
            <a:ext cx="184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sz="1000">
              <a:latin typeface="Arial" panose="020B0604020202020204" pitchFamily="34" charset="0"/>
            </a:endParaRPr>
          </a:p>
        </p:txBody>
      </p:sp>
      <p:sp>
        <p:nvSpPr>
          <p:cNvPr id="7" name="Прямоугольник 6">
            <a:extLst>
              <a:ext uri="{FF2B5EF4-FFF2-40B4-BE49-F238E27FC236}">
                <a16:creationId xmlns:a16="http://schemas.microsoft.com/office/drawing/2014/main" id="{64F4A22B-07FC-595E-3E49-FC4FFDB1380D}"/>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p>
        </p:txBody>
      </p:sp>
      <p:pic>
        <p:nvPicPr>
          <p:cNvPr id="73732" name="Picture 6" descr="E:\Рисунок1-removebg-preview (1).png">
            <a:extLst>
              <a:ext uri="{FF2B5EF4-FFF2-40B4-BE49-F238E27FC236}">
                <a16:creationId xmlns:a16="http://schemas.microsoft.com/office/drawing/2014/main" id="{64FABDCC-9C41-00EB-8FB9-B5862D515D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Штриховая стрелка вправо 7">
            <a:extLst>
              <a:ext uri="{FF2B5EF4-FFF2-40B4-BE49-F238E27FC236}">
                <a16:creationId xmlns:a16="http://schemas.microsoft.com/office/drawing/2014/main" id="{5B5B694B-365A-F6AE-FF7A-D7368AA59D90}"/>
              </a:ext>
            </a:extLst>
          </p:cNvPr>
          <p:cNvSpPr/>
          <p:nvPr/>
        </p:nvSpPr>
        <p:spPr>
          <a:xfrm>
            <a:off x="8676456" y="6455778"/>
            <a:ext cx="467544" cy="39968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1000" dirty="0"/>
          </a:p>
        </p:txBody>
      </p:sp>
      <p:sp>
        <p:nvSpPr>
          <p:cNvPr id="9" name="TextBox 8">
            <a:extLst>
              <a:ext uri="{FF2B5EF4-FFF2-40B4-BE49-F238E27FC236}">
                <a16:creationId xmlns:a16="http://schemas.microsoft.com/office/drawing/2014/main" id="{4271C867-7D92-4FF1-A9A6-347D819C434D}"/>
              </a:ext>
            </a:extLst>
          </p:cNvPr>
          <p:cNvSpPr txBox="1"/>
          <p:nvPr/>
        </p:nvSpPr>
        <p:spPr>
          <a:xfrm>
            <a:off x="1163732" y="52689"/>
            <a:ext cx="4096220" cy="784830"/>
          </a:xfrm>
          <a:prstGeom prst="rect">
            <a:avLst/>
          </a:prstGeom>
          <a:noFill/>
        </p:spPr>
        <p:txBody>
          <a:bodyPr wrap="square">
            <a:spAutoFit/>
          </a:bodyPr>
          <a:lstStyle/>
          <a:p>
            <a:pPr algn="ctr"/>
            <a:r>
              <a:rPr lang="ru-RU" sz="900" b="1" dirty="0">
                <a:solidFill>
                  <a:srgbClr val="00CC00"/>
                </a:solidFill>
              </a:rPr>
              <a:t>За </a:t>
            </a:r>
            <a:r>
              <a:rPr lang="ru-RU" sz="900" b="1" dirty="0" err="1">
                <a:solidFill>
                  <a:srgbClr val="00CC00"/>
                </a:solidFill>
              </a:rPr>
              <a:t>сприяння</a:t>
            </a:r>
            <a:r>
              <a:rPr lang="ru-RU" sz="900" b="1" dirty="0">
                <a:solidFill>
                  <a:srgbClr val="00CC00"/>
                </a:solidFill>
              </a:rPr>
              <a:t> </a:t>
            </a:r>
            <a:r>
              <a:rPr lang="ru-RU" sz="900" b="1" dirty="0" err="1">
                <a:solidFill>
                  <a:srgbClr val="00CC00"/>
                </a:solidFill>
              </a:rPr>
              <a:t>Релігійної</a:t>
            </a:r>
            <a:r>
              <a:rPr lang="ru-RU" sz="900" b="1" dirty="0">
                <a:solidFill>
                  <a:srgbClr val="00CC00"/>
                </a:solidFill>
              </a:rPr>
              <a:t> </a:t>
            </a:r>
            <a:r>
              <a:rPr lang="ru-RU" sz="900" b="1" dirty="0" err="1">
                <a:solidFill>
                  <a:srgbClr val="00CC00"/>
                </a:solidFill>
              </a:rPr>
              <a:t>Місія</a:t>
            </a:r>
            <a:r>
              <a:rPr lang="ru-RU" sz="900" b="1" dirty="0">
                <a:solidFill>
                  <a:srgbClr val="00CC00"/>
                </a:solidFill>
              </a:rPr>
              <a:t> «</a:t>
            </a:r>
            <a:r>
              <a:rPr lang="ru-RU" sz="900" b="1" dirty="0" err="1">
                <a:solidFill>
                  <a:srgbClr val="00CC00"/>
                </a:solidFill>
              </a:rPr>
              <a:t>Карітас-Спес</a:t>
            </a:r>
            <a:r>
              <a:rPr lang="ru-RU" sz="900" b="1" dirty="0">
                <a:solidFill>
                  <a:srgbClr val="00CC00"/>
                </a:solidFill>
              </a:rPr>
              <a:t>» </a:t>
            </a:r>
            <a:r>
              <a:rPr lang="ru-RU" sz="900" b="1" dirty="0" err="1">
                <a:solidFill>
                  <a:srgbClr val="00CC00"/>
                </a:solidFill>
              </a:rPr>
              <a:t>Римсько-Католицької</a:t>
            </a:r>
            <a:r>
              <a:rPr lang="ru-RU" sz="900" b="1" dirty="0">
                <a:solidFill>
                  <a:srgbClr val="00CC00"/>
                </a:solidFill>
              </a:rPr>
              <a:t> Церкви в </a:t>
            </a:r>
            <a:r>
              <a:rPr lang="ru-RU" sz="900" b="1" dirty="0" err="1">
                <a:solidFill>
                  <a:srgbClr val="00CC00"/>
                </a:solidFill>
              </a:rPr>
              <a:t>Україні</a:t>
            </a:r>
            <a:r>
              <a:rPr lang="ru-RU" sz="900" b="1" dirty="0">
                <a:solidFill>
                  <a:srgbClr val="00CC00"/>
                </a:solidFill>
              </a:rPr>
              <a:t>  </a:t>
            </a:r>
            <a:r>
              <a:rPr lang="ru-RU" sz="900" b="1" dirty="0" err="1">
                <a:solidFill>
                  <a:srgbClr val="00CC00"/>
                </a:solidFill>
              </a:rPr>
              <a:t>гуманітарною</a:t>
            </a:r>
            <a:r>
              <a:rPr lang="ru-RU" sz="900" b="1" dirty="0">
                <a:solidFill>
                  <a:srgbClr val="00CC00"/>
                </a:solidFill>
              </a:rPr>
              <a:t> </a:t>
            </a:r>
            <a:r>
              <a:rPr lang="ru-RU" sz="900" b="1" dirty="0" err="1">
                <a:solidFill>
                  <a:srgbClr val="00CC00"/>
                </a:solidFill>
              </a:rPr>
              <a:t>допомогою</a:t>
            </a:r>
            <a:r>
              <a:rPr lang="ru-RU" sz="900" b="1" dirty="0">
                <a:solidFill>
                  <a:srgbClr val="00CC00"/>
                </a:solidFill>
              </a:rPr>
              <a:t> у </a:t>
            </a:r>
            <a:r>
              <a:rPr lang="ru-RU" sz="900" b="1" dirty="0" err="1">
                <a:solidFill>
                  <a:srgbClr val="00CC00"/>
                </a:solidFill>
              </a:rPr>
              <a:t>вигляді</a:t>
            </a:r>
            <a:r>
              <a:rPr lang="ru-RU" sz="900" b="1" dirty="0">
                <a:solidFill>
                  <a:srgbClr val="00CC00"/>
                </a:solidFill>
              </a:rPr>
              <a:t> </a:t>
            </a:r>
            <a:r>
              <a:rPr lang="ru-RU" sz="900" b="1" dirty="0" err="1">
                <a:solidFill>
                  <a:srgbClr val="00CC00"/>
                </a:solidFill>
              </a:rPr>
              <a:t>взуття</a:t>
            </a:r>
            <a:r>
              <a:rPr lang="ru-RU" sz="900" b="1" dirty="0">
                <a:solidFill>
                  <a:srgbClr val="00CC00"/>
                </a:solidFill>
              </a:rPr>
              <a:t> та </a:t>
            </a:r>
            <a:r>
              <a:rPr lang="ru-RU" sz="900" b="1" dirty="0" err="1">
                <a:solidFill>
                  <a:srgbClr val="00CC00"/>
                </a:solidFill>
              </a:rPr>
              <a:t>термобілизни</a:t>
            </a:r>
            <a:r>
              <a:rPr lang="ru-RU" sz="900" b="1" dirty="0">
                <a:solidFill>
                  <a:srgbClr val="00CC00"/>
                </a:solidFill>
              </a:rPr>
              <a:t>  для  </a:t>
            </a:r>
            <a:r>
              <a:rPr lang="ru-RU" sz="900" b="1" dirty="0" err="1">
                <a:solidFill>
                  <a:srgbClr val="00CC00"/>
                </a:solidFill>
              </a:rPr>
              <a:t>дітей</a:t>
            </a:r>
            <a:r>
              <a:rPr lang="ru-RU" sz="900" b="1" dirty="0">
                <a:solidFill>
                  <a:srgbClr val="00CC00"/>
                </a:solidFill>
              </a:rPr>
              <a:t> за </a:t>
            </a:r>
            <a:r>
              <a:rPr lang="ru-RU" sz="900" b="1" dirty="0" err="1">
                <a:solidFill>
                  <a:srgbClr val="00CC00"/>
                </a:solidFill>
              </a:rPr>
              <a:t>віковою</a:t>
            </a:r>
            <a:r>
              <a:rPr lang="ru-RU" sz="900" b="1" dirty="0">
                <a:solidFill>
                  <a:srgbClr val="00CC00"/>
                </a:solidFill>
              </a:rPr>
              <a:t> </a:t>
            </a:r>
            <a:r>
              <a:rPr lang="ru-RU" sz="900" b="1" dirty="0" err="1">
                <a:solidFill>
                  <a:srgbClr val="00CC00"/>
                </a:solidFill>
              </a:rPr>
              <a:t>категорією</a:t>
            </a:r>
            <a:r>
              <a:rPr lang="ru-RU" sz="900" b="1" dirty="0">
                <a:solidFill>
                  <a:srgbClr val="00CC00"/>
                </a:solidFill>
              </a:rPr>
              <a:t>  </a:t>
            </a:r>
            <a:r>
              <a:rPr lang="ru-RU" sz="900" b="1" dirty="0" err="1">
                <a:solidFill>
                  <a:srgbClr val="00CC00"/>
                </a:solidFill>
              </a:rPr>
              <a:t>від</a:t>
            </a:r>
            <a:r>
              <a:rPr lang="ru-RU" sz="900" b="1" dirty="0">
                <a:solidFill>
                  <a:srgbClr val="00CC00"/>
                </a:solidFill>
              </a:rPr>
              <a:t> 0 до 17-ти </a:t>
            </a:r>
            <a:r>
              <a:rPr lang="ru-RU" sz="900" b="1" dirty="0" err="1">
                <a:solidFill>
                  <a:srgbClr val="00CC00"/>
                </a:solidFill>
              </a:rPr>
              <a:t>років</a:t>
            </a:r>
            <a:r>
              <a:rPr lang="ru-RU" sz="900" b="1" dirty="0">
                <a:solidFill>
                  <a:srgbClr val="00CC00"/>
                </a:solidFill>
              </a:rPr>
              <a:t> </a:t>
            </a:r>
            <a:r>
              <a:rPr lang="ru-RU" sz="900" b="1" dirty="0" err="1">
                <a:solidFill>
                  <a:srgbClr val="00CC00"/>
                </a:solidFill>
              </a:rPr>
              <a:t>включно</a:t>
            </a:r>
            <a:r>
              <a:rPr lang="ru-RU" sz="900" b="1" dirty="0">
                <a:solidFill>
                  <a:srgbClr val="00CC00"/>
                </a:solidFill>
              </a:rPr>
              <a:t>,  в </a:t>
            </a:r>
            <a:r>
              <a:rPr lang="ru-RU" sz="900" b="1" dirty="0" err="1">
                <a:solidFill>
                  <a:srgbClr val="00CC00"/>
                </a:solidFill>
              </a:rPr>
              <a:t>кількості</a:t>
            </a:r>
            <a:r>
              <a:rPr lang="ru-RU" sz="900" b="1" dirty="0">
                <a:solidFill>
                  <a:srgbClr val="00CC00"/>
                </a:solidFill>
              </a:rPr>
              <a:t>  358 </a:t>
            </a:r>
            <a:r>
              <a:rPr lang="ru-RU" sz="900" b="1" dirty="0" err="1">
                <a:solidFill>
                  <a:srgbClr val="00CC00"/>
                </a:solidFill>
              </a:rPr>
              <a:t>наборів</a:t>
            </a:r>
            <a:r>
              <a:rPr lang="ru-RU" sz="900" b="1" dirty="0">
                <a:solidFill>
                  <a:srgbClr val="00CC00"/>
                </a:solidFill>
              </a:rPr>
              <a:t>, </a:t>
            </a:r>
            <a:r>
              <a:rPr lang="ru-RU" sz="900" b="1" dirty="0" err="1">
                <a:solidFill>
                  <a:srgbClr val="00CC00"/>
                </a:solidFill>
              </a:rPr>
              <a:t>було</a:t>
            </a:r>
            <a:r>
              <a:rPr lang="ru-RU" sz="900" b="1" dirty="0">
                <a:solidFill>
                  <a:srgbClr val="00CC00"/>
                </a:solidFill>
              </a:rPr>
              <a:t> </a:t>
            </a:r>
            <a:r>
              <a:rPr lang="ru-RU" sz="900" b="1" dirty="0" err="1">
                <a:solidFill>
                  <a:srgbClr val="00CC00"/>
                </a:solidFill>
              </a:rPr>
              <a:t>забезпечено</a:t>
            </a:r>
            <a:r>
              <a:rPr lang="ru-RU" sz="900" b="1" dirty="0">
                <a:solidFill>
                  <a:srgbClr val="00CC00"/>
                </a:solidFill>
              </a:rPr>
              <a:t> </a:t>
            </a:r>
            <a:r>
              <a:rPr lang="ru-RU" sz="900" b="1" dirty="0" err="1">
                <a:solidFill>
                  <a:srgbClr val="00CC00"/>
                </a:solidFill>
              </a:rPr>
              <a:t>діток</a:t>
            </a:r>
            <a:r>
              <a:rPr lang="ru-RU" sz="900" b="1" dirty="0">
                <a:solidFill>
                  <a:srgbClr val="00CC00"/>
                </a:solidFill>
              </a:rPr>
              <a:t> </a:t>
            </a:r>
            <a:r>
              <a:rPr lang="ru-RU" sz="900" b="1" dirty="0" err="1">
                <a:solidFill>
                  <a:srgbClr val="00CC00"/>
                </a:solidFill>
              </a:rPr>
              <a:t>вказаної</a:t>
            </a:r>
            <a:r>
              <a:rPr lang="ru-RU" sz="900" b="1" dirty="0">
                <a:solidFill>
                  <a:srgbClr val="00CC00"/>
                </a:solidFill>
              </a:rPr>
              <a:t> </a:t>
            </a:r>
            <a:r>
              <a:rPr lang="ru-RU" sz="900" b="1" dirty="0" err="1">
                <a:solidFill>
                  <a:srgbClr val="00CC00"/>
                </a:solidFill>
              </a:rPr>
              <a:t>категорії</a:t>
            </a:r>
            <a:r>
              <a:rPr lang="ru-RU" sz="900" b="1" dirty="0">
                <a:solidFill>
                  <a:srgbClr val="00CC00"/>
                </a:solidFill>
              </a:rPr>
              <a:t>, </a:t>
            </a:r>
            <a:r>
              <a:rPr lang="ru-RU" sz="900" b="1" dirty="0" err="1">
                <a:solidFill>
                  <a:srgbClr val="00CC00"/>
                </a:solidFill>
              </a:rPr>
              <a:t>які</a:t>
            </a:r>
            <a:r>
              <a:rPr lang="ru-RU" sz="900" b="1" dirty="0">
                <a:solidFill>
                  <a:srgbClr val="00CC00"/>
                </a:solidFill>
              </a:rPr>
              <a:t> </a:t>
            </a:r>
            <a:r>
              <a:rPr lang="ru-RU" sz="900" b="1" dirty="0" err="1">
                <a:solidFill>
                  <a:srgbClr val="00CC00"/>
                </a:solidFill>
              </a:rPr>
              <a:t>фактично</a:t>
            </a:r>
            <a:r>
              <a:rPr lang="ru-RU" sz="900" b="1" dirty="0">
                <a:solidFill>
                  <a:srgbClr val="00CC00"/>
                </a:solidFill>
              </a:rPr>
              <a:t> </a:t>
            </a:r>
            <a:r>
              <a:rPr lang="ru-RU" sz="900" b="1" dirty="0" err="1">
                <a:solidFill>
                  <a:srgbClr val="00CC00"/>
                </a:solidFill>
              </a:rPr>
              <a:t>проживають</a:t>
            </a:r>
            <a:r>
              <a:rPr lang="ru-RU" sz="900" b="1" dirty="0">
                <a:solidFill>
                  <a:srgbClr val="00CC00"/>
                </a:solidFill>
              </a:rPr>
              <a:t> на </a:t>
            </a:r>
            <a:r>
              <a:rPr lang="ru-RU" sz="900" b="1" dirty="0" err="1">
                <a:solidFill>
                  <a:srgbClr val="00CC00"/>
                </a:solidFill>
              </a:rPr>
              <a:t>території</a:t>
            </a:r>
            <a:r>
              <a:rPr lang="ru-RU" sz="900" b="1" dirty="0">
                <a:solidFill>
                  <a:srgbClr val="00CC00"/>
                </a:solidFill>
              </a:rPr>
              <a:t>  </a:t>
            </a:r>
            <a:r>
              <a:rPr lang="ru-RU" sz="900" b="1" dirty="0" err="1">
                <a:solidFill>
                  <a:srgbClr val="00CC00"/>
                </a:solidFill>
              </a:rPr>
              <a:t>громади</a:t>
            </a:r>
            <a:r>
              <a:rPr lang="ru-RU" sz="900" b="1" dirty="0">
                <a:solidFill>
                  <a:srgbClr val="00CC00"/>
                </a:solidFill>
              </a:rPr>
              <a:t>, а </a:t>
            </a:r>
            <a:r>
              <a:rPr lang="ru-RU" sz="900" b="1" dirty="0" err="1">
                <a:solidFill>
                  <a:srgbClr val="00CC00"/>
                </a:solidFill>
              </a:rPr>
              <a:t>саме</a:t>
            </a:r>
            <a:r>
              <a:rPr lang="ru-RU" sz="900" b="1" dirty="0">
                <a:solidFill>
                  <a:srgbClr val="00CC00"/>
                </a:solidFill>
              </a:rPr>
              <a:t>:</a:t>
            </a:r>
          </a:p>
        </p:txBody>
      </p:sp>
      <p:sp>
        <p:nvSpPr>
          <p:cNvPr id="13" name="TextBox 12">
            <a:extLst>
              <a:ext uri="{FF2B5EF4-FFF2-40B4-BE49-F238E27FC236}">
                <a16:creationId xmlns:a16="http://schemas.microsoft.com/office/drawing/2014/main" id="{248170E1-46B7-476F-B235-460CE24CD27D}"/>
              </a:ext>
            </a:extLst>
          </p:cNvPr>
          <p:cNvSpPr txBox="1"/>
          <p:nvPr/>
        </p:nvSpPr>
        <p:spPr>
          <a:xfrm>
            <a:off x="5443465" y="79722"/>
            <a:ext cx="3510336" cy="800219"/>
          </a:xfrm>
          <a:prstGeom prst="rect">
            <a:avLst/>
          </a:prstGeom>
          <a:noFill/>
        </p:spPr>
        <p:txBody>
          <a:bodyPr wrap="square">
            <a:spAutoFit/>
          </a:bodyPr>
          <a:lstStyle/>
          <a:p>
            <a:pPr algn="ctr"/>
            <a:r>
              <a:rPr lang="ru-RU" sz="900" b="1" dirty="0">
                <a:solidFill>
                  <a:srgbClr val="00CC00"/>
                </a:solidFill>
              </a:rPr>
              <a:t>За </a:t>
            </a:r>
            <a:r>
              <a:rPr lang="ru-RU" sz="900" b="1" dirty="0" err="1">
                <a:solidFill>
                  <a:srgbClr val="00CC00"/>
                </a:solidFill>
              </a:rPr>
              <a:t>сприяння</a:t>
            </a:r>
            <a:r>
              <a:rPr lang="ru-RU" sz="900" b="1" dirty="0">
                <a:solidFill>
                  <a:srgbClr val="00CC00"/>
                </a:solidFill>
              </a:rPr>
              <a:t> БО БФ «СТАБІЛІЗУЙШЕН СУППОРТ СЕРВІСЕЗ» </a:t>
            </a:r>
            <a:r>
              <a:rPr lang="ru-RU" sz="900" b="1" dirty="0" err="1">
                <a:solidFill>
                  <a:srgbClr val="00CC00"/>
                </a:solidFill>
              </a:rPr>
              <a:t>гуманітарною</a:t>
            </a:r>
            <a:r>
              <a:rPr lang="ru-RU" sz="900" b="1" dirty="0">
                <a:solidFill>
                  <a:srgbClr val="00CC00"/>
                </a:solidFill>
              </a:rPr>
              <a:t> </a:t>
            </a:r>
            <a:r>
              <a:rPr lang="ru-RU" sz="900" b="1" dirty="0" err="1">
                <a:solidFill>
                  <a:srgbClr val="00CC00"/>
                </a:solidFill>
              </a:rPr>
              <a:t>допомогою</a:t>
            </a:r>
            <a:r>
              <a:rPr lang="ru-RU" sz="900" b="1" dirty="0">
                <a:solidFill>
                  <a:srgbClr val="00CC00"/>
                </a:solidFill>
              </a:rPr>
              <a:t>  у  </a:t>
            </a:r>
            <a:r>
              <a:rPr lang="ru-RU" sz="900" b="1" dirty="0" err="1">
                <a:solidFill>
                  <a:srgbClr val="00CC00"/>
                </a:solidFill>
              </a:rPr>
              <a:t>вигляді</a:t>
            </a:r>
            <a:r>
              <a:rPr lang="ru-RU" sz="900" b="1" dirty="0">
                <a:solidFill>
                  <a:srgbClr val="00CC00"/>
                </a:solidFill>
              </a:rPr>
              <a:t>  </a:t>
            </a:r>
            <a:r>
              <a:rPr lang="ru-RU" sz="900" b="1" dirty="0" err="1">
                <a:solidFill>
                  <a:srgbClr val="00CC00"/>
                </a:solidFill>
              </a:rPr>
              <a:t>спеціальних</a:t>
            </a:r>
            <a:r>
              <a:rPr lang="ru-RU" sz="900" b="1" dirty="0">
                <a:solidFill>
                  <a:srgbClr val="00CC00"/>
                </a:solidFill>
              </a:rPr>
              <a:t> </a:t>
            </a:r>
            <a:r>
              <a:rPr lang="ru-RU" sz="900" b="1" dirty="0" err="1">
                <a:solidFill>
                  <a:srgbClr val="00CC00"/>
                </a:solidFill>
              </a:rPr>
              <a:t>гігієнічних</a:t>
            </a:r>
            <a:r>
              <a:rPr lang="ru-RU" sz="900" b="1" dirty="0">
                <a:solidFill>
                  <a:srgbClr val="00CC00"/>
                </a:solidFill>
              </a:rPr>
              <a:t> </a:t>
            </a:r>
            <a:r>
              <a:rPr lang="ru-RU" sz="900" b="1" dirty="0" err="1">
                <a:solidFill>
                  <a:srgbClr val="00CC00"/>
                </a:solidFill>
              </a:rPr>
              <a:t>наборів</a:t>
            </a:r>
            <a:r>
              <a:rPr lang="ru-RU" sz="900" b="1" dirty="0">
                <a:solidFill>
                  <a:srgbClr val="00CC00"/>
                </a:solidFill>
              </a:rPr>
              <a:t>  для  </a:t>
            </a:r>
            <a:r>
              <a:rPr lang="ru-RU" sz="900" b="1" dirty="0" err="1">
                <a:solidFill>
                  <a:srgbClr val="00CC00"/>
                </a:solidFill>
              </a:rPr>
              <a:t>маломобільних</a:t>
            </a:r>
            <a:r>
              <a:rPr lang="ru-RU" sz="900" b="1" dirty="0">
                <a:solidFill>
                  <a:srgbClr val="00CC00"/>
                </a:solidFill>
              </a:rPr>
              <a:t> </a:t>
            </a:r>
            <a:r>
              <a:rPr lang="ru-RU" sz="900" b="1" dirty="0" err="1">
                <a:solidFill>
                  <a:srgbClr val="00CC00"/>
                </a:solidFill>
              </a:rPr>
              <a:t>осіб</a:t>
            </a:r>
            <a:r>
              <a:rPr lang="ru-RU" sz="900" b="1" dirty="0">
                <a:solidFill>
                  <a:srgbClr val="00CC00"/>
                </a:solidFill>
              </a:rPr>
              <a:t>, в </a:t>
            </a:r>
            <a:r>
              <a:rPr lang="ru-RU" sz="900" b="1" dirty="0" err="1">
                <a:solidFill>
                  <a:srgbClr val="00CC00"/>
                </a:solidFill>
              </a:rPr>
              <a:t>кількості</a:t>
            </a:r>
            <a:r>
              <a:rPr lang="ru-RU" sz="900" b="1" dirty="0">
                <a:solidFill>
                  <a:srgbClr val="00CC00"/>
                </a:solidFill>
              </a:rPr>
              <a:t> 159 </a:t>
            </a:r>
            <a:r>
              <a:rPr lang="ru-RU" sz="900" b="1" dirty="0" err="1">
                <a:solidFill>
                  <a:srgbClr val="00CC00"/>
                </a:solidFill>
              </a:rPr>
              <a:t>наборів</a:t>
            </a:r>
            <a:r>
              <a:rPr lang="ru-RU" sz="900" b="1" dirty="0">
                <a:solidFill>
                  <a:srgbClr val="00CC00"/>
                </a:solidFill>
              </a:rPr>
              <a:t>, </a:t>
            </a:r>
            <a:r>
              <a:rPr lang="ru-RU" sz="900" b="1" dirty="0" err="1">
                <a:solidFill>
                  <a:srgbClr val="00CC00"/>
                </a:solidFill>
              </a:rPr>
              <a:t>було</a:t>
            </a:r>
            <a:r>
              <a:rPr lang="ru-RU" sz="900" b="1" dirty="0">
                <a:solidFill>
                  <a:srgbClr val="00CC00"/>
                </a:solidFill>
              </a:rPr>
              <a:t> </a:t>
            </a:r>
            <a:r>
              <a:rPr lang="ru-RU" sz="900" b="1" dirty="0" err="1">
                <a:solidFill>
                  <a:srgbClr val="00CC00"/>
                </a:solidFill>
              </a:rPr>
              <a:t>забезпечено</a:t>
            </a:r>
            <a:r>
              <a:rPr lang="ru-RU" sz="900" b="1" dirty="0">
                <a:solidFill>
                  <a:srgbClr val="00CC00"/>
                </a:solidFill>
              </a:rPr>
              <a:t> </a:t>
            </a:r>
            <a:r>
              <a:rPr lang="ru-RU" sz="900" b="1" dirty="0" err="1">
                <a:solidFill>
                  <a:srgbClr val="00CC00"/>
                </a:solidFill>
              </a:rPr>
              <a:t>осіб</a:t>
            </a:r>
            <a:r>
              <a:rPr lang="ru-RU" sz="900" b="1" dirty="0">
                <a:solidFill>
                  <a:srgbClr val="00CC00"/>
                </a:solidFill>
              </a:rPr>
              <a:t> </a:t>
            </a:r>
            <a:r>
              <a:rPr lang="ru-RU" sz="900" b="1" dirty="0" err="1">
                <a:solidFill>
                  <a:srgbClr val="00CC00"/>
                </a:solidFill>
              </a:rPr>
              <a:t>вказаної</a:t>
            </a:r>
            <a:r>
              <a:rPr lang="ru-RU" sz="900" b="1" dirty="0">
                <a:solidFill>
                  <a:srgbClr val="00CC00"/>
                </a:solidFill>
              </a:rPr>
              <a:t> </a:t>
            </a:r>
            <a:r>
              <a:rPr lang="ru-RU" sz="900" b="1" dirty="0" err="1">
                <a:solidFill>
                  <a:srgbClr val="00CC00"/>
                </a:solidFill>
              </a:rPr>
              <a:t>категорії</a:t>
            </a:r>
            <a:r>
              <a:rPr lang="ru-RU" sz="900" b="1" dirty="0">
                <a:solidFill>
                  <a:srgbClr val="00CC00"/>
                </a:solidFill>
              </a:rPr>
              <a:t>, </a:t>
            </a:r>
            <a:r>
              <a:rPr lang="ru-RU" sz="900" b="1" dirty="0" err="1">
                <a:solidFill>
                  <a:srgbClr val="00CC00"/>
                </a:solidFill>
              </a:rPr>
              <a:t>які</a:t>
            </a:r>
            <a:r>
              <a:rPr lang="ru-RU" sz="900" b="1" dirty="0">
                <a:solidFill>
                  <a:srgbClr val="00CC00"/>
                </a:solidFill>
              </a:rPr>
              <a:t> </a:t>
            </a:r>
            <a:r>
              <a:rPr lang="ru-RU" sz="900" b="1" dirty="0" err="1">
                <a:solidFill>
                  <a:srgbClr val="00CC00"/>
                </a:solidFill>
              </a:rPr>
              <a:t>фактично</a:t>
            </a:r>
            <a:r>
              <a:rPr lang="ru-RU" sz="900" b="1" dirty="0">
                <a:solidFill>
                  <a:srgbClr val="00CC00"/>
                </a:solidFill>
              </a:rPr>
              <a:t> </a:t>
            </a:r>
            <a:r>
              <a:rPr lang="ru-RU" sz="900" b="1" dirty="0" err="1">
                <a:solidFill>
                  <a:srgbClr val="00CC00"/>
                </a:solidFill>
              </a:rPr>
              <a:t>проживають</a:t>
            </a:r>
            <a:r>
              <a:rPr lang="ru-RU" sz="900" b="1" dirty="0">
                <a:solidFill>
                  <a:srgbClr val="00CC00"/>
                </a:solidFill>
              </a:rPr>
              <a:t> на </a:t>
            </a:r>
            <a:r>
              <a:rPr lang="ru-RU" sz="900" b="1" dirty="0" err="1">
                <a:solidFill>
                  <a:srgbClr val="00CC00"/>
                </a:solidFill>
              </a:rPr>
              <a:t>території</a:t>
            </a:r>
            <a:r>
              <a:rPr lang="ru-RU" sz="900" b="1" dirty="0">
                <a:solidFill>
                  <a:srgbClr val="00CC00"/>
                </a:solidFill>
              </a:rPr>
              <a:t>  </a:t>
            </a:r>
            <a:r>
              <a:rPr lang="ru-RU" sz="900" b="1" dirty="0" err="1">
                <a:solidFill>
                  <a:srgbClr val="00CC00"/>
                </a:solidFill>
              </a:rPr>
              <a:t>громади</a:t>
            </a:r>
            <a:r>
              <a:rPr lang="ru-RU" sz="900" b="1" dirty="0">
                <a:solidFill>
                  <a:srgbClr val="00CC00"/>
                </a:solidFill>
              </a:rPr>
              <a:t>, а </a:t>
            </a:r>
            <a:r>
              <a:rPr lang="ru-RU" sz="900" b="1" dirty="0" err="1">
                <a:solidFill>
                  <a:srgbClr val="00CC00"/>
                </a:solidFill>
              </a:rPr>
              <a:t>саме</a:t>
            </a:r>
            <a:r>
              <a:rPr lang="ru-RU" sz="900" b="1" dirty="0">
                <a:solidFill>
                  <a:srgbClr val="00CC00"/>
                </a:solidFill>
              </a:rPr>
              <a:t>:</a:t>
            </a:r>
            <a:endParaRPr lang="uk-UA" sz="1000" dirty="0"/>
          </a:p>
        </p:txBody>
      </p:sp>
      <p:graphicFrame>
        <p:nvGraphicFramePr>
          <p:cNvPr id="2" name="Таблица 1">
            <a:extLst>
              <a:ext uri="{FF2B5EF4-FFF2-40B4-BE49-F238E27FC236}">
                <a16:creationId xmlns:a16="http://schemas.microsoft.com/office/drawing/2014/main" id="{80D65445-C180-4740-B288-D2A196842C5F}"/>
              </a:ext>
            </a:extLst>
          </p:cNvPr>
          <p:cNvGraphicFramePr>
            <a:graphicFrameLocks noGrp="1"/>
          </p:cNvGraphicFramePr>
          <p:nvPr>
            <p:extLst>
              <p:ext uri="{D42A27DB-BD31-4B8C-83A1-F6EECF244321}">
                <p14:modId xmlns:p14="http://schemas.microsoft.com/office/powerpoint/2010/main" val="546916971"/>
              </p:ext>
            </p:extLst>
          </p:nvPr>
        </p:nvGraphicFramePr>
        <p:xfrm>
          <a:off x="1337788" y="819608"/>
          <a:ext cx="3378228" cy="2744538"/>
        </p:xfrm>
        <a:graphic>
          <a:graphicData uri="http://schemas.openxmlformats.org/drawingml/2006/table">
            <a:tbl>
              <a:tblPr firstRow="1" firstCol="1" bandRow="1">
                <a:tableStyleId>{EB344D84-9AFB-497E-A393-DC336BA19D2E}</a:tableStyleId>
              </a:tblPr>
              <a:tblGrid>
                <a:gridCol w="293230">
                  <a:extLst>
                    <a:ext uri="{9D8B030D-6E8A-4147-A177-3AD203B41FA5}">
                      <a16:colId xmlns:a16="http://schemas.microsoft.com/office/drawing/2014/main" val="681265976"/>
                    </a:ext>
                  </a:extLst>
                </a:gridCol>
                <a:gridCol w="2616100">
                  <a:extLst>
                    <a:ext uri="{9D8B030D-6E8A-4147-A177-3AD203B41FA5}">
                      <a16:colId xmlns:a16="http://schemas.microsoft.com/office/drawing/2014/main" val="3836600364"/>
                    </a:ext>
                  </a:extLst>
                </a:gridCol>
                <a:gridCol w="468898">
                  <a:extLst>
                    <a:ext uri="{9D8B030D-6E8A-4147-A177-3AD203B41FA5}">
                      <a16:colId xmlns:a16="http://schemas.microsoft.com/office/drawing/2014/main" val="1655019486"/>
                    </a:ext>
                  </a:extLst>
                </a:gridCol>
              </a:tblGrid>
              <a:tr h="352294">
                <a:tc>
                  <a:txBody>
                    <a:bodyPr/>
                    <a:lstStyle/>
                    <a:p>
                      <a:pPr algn="ctr">
                        <a:lnSpc>
                          <a:spcPct val="107000"/>
                        </a:lnSpc>
                        <a:spcAft>
                          <a:spcPts val="800"/>
                        </a:spcAft>
                      </a:pPr>
                      <a:r>
                        <a:rPr lang="uk-UA" sz="900" kern="100">
                          <a:effectLst/>
                        </a:rPr>
                        <a:t>№</a:t>
                      </a:r>
                      <a:endParaRPr lang="x-none" sz="900" kern="100">
                        <a:effectLst/>
                      </a:endParaRPr>
                    </a:p>
                    <a:p>
                      <a:pPr algn="ctr">
                        <a:lnSpc>
                          <a:spcPct val="107000"/>
                        </a:lnSpc>
                        <a:spcAft>
                          <a:spcPts val="800"/>
                        </a:spcAft>
                      </a:pPr>
                      <a:r>
                        <a:rPr lang="uk-UA" sz="900" kern="100">
                          <a:effectLst/>
                        </a:rPr>
                        <a:t>з/п</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indent="13335" algn="ctr">
                        <a:lnSpc>
                          <a:spcPct val="107000"/>
                        </a:lnSpc>
                        <a:spcAft>
                          <a:spcPts val="800"/>
                        </a:spcAft>
                      </a:pPr>
                      <a:r>
                        <a:rPr lang="uk-UA" sz="900" kern="100">
                          <a:effectLst/>
                        </a:rPr>
                        <a:t>Територія</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Кількість</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766829051"/>
                  </a:ext>
                </a:extLst>
              </a:tr>
              <a:tr h="230557">
                <a:tc>
                  <a:txBody>
                    <a:bodyPr/>
                    <a:lstStyle/>
                    <a:p>
                      <a:pPr algn="ctr">
                        <a:lnSpc>
                          <a:spcPct val="107000"/>
                        </a:lnSpc>
                        <a:spcAft>
                          <a:spcPts val="800"/>
                        </a:spcAft>
                      </a:pPr>
                      <a:r>
                        <a:rPr lang="uk-UA" sz="900" kern="100">
                          <a:effectLst/>
                        </a:rPr>
                        <a:t>1.</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смт. Комишуваха, с. Григорівське та с. Одарівка</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156</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73394234"/>
                  </a:ext>
                </a:extLst>
              </a:tr>
              <a:tr h="230557">
                <a:tc>
                  <a:txBody>
                    <a:bodyPr/>
                    <a:lstStyle/>
                    <a:p>
                      <a:pPr algn="ctr">
                        <a:lnSpc>
                          <a:spcPct val="107000"/>
                        </a:lnSpc>
                        <a:spcAft>
                          <a:spcPts val="800"/>
                        </a:spcAft>
                      </a:pPr>
                      <a:r>
                        <a:rPr lang="uk-UA" sz="900" kern="100">
                          <a:effectLst/>
                        </a:rPr>
                        <a:t>2.</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dirty="0" err="1">
                          <a:effectLst/>
                        </a:rPr>
                        <a:t>Зарічненський</a:t>
                      </a:r>
                      <a:r>
                        <a:rPr lang="ru-RU" sz="900" kern="100" dirty="0">
                          <a:effectLst/>
                        </a:rPr>
                        <a:t> </a:t>
                      </a:r>
                      <a:r>
                        <a:rPr lang="ru-RU" sz="900" kern="100" dirty="0" err="1">
                          <a:effectLst/>
                        </a:rPr>
                        <a:t>старостинський</a:t>
                      </a:r>
                      <a:r>
                        <a:rPr lang="ru-RU" sz="900" kern="100" dirty="0">
                          <a:effectLst/>
                        </a:rPr>
                        <a:t> округ</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21</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62941685"/>
                  </a:ext>
                </a:extLst>
              </a:tr>
              <a:tr h="230557">
                <a:tc>
                  <a:txBody>
                    <a:bodyPr/>
                    <a:lstStyle/>
                    <a:p>
                      <a:pPr algn="ctr">
                        <a:lnSpc>
                          <a:spcPct val="107000"/>
                        </a:lnSpc>
                        <a:spcAft>
                          <a:spcPts val="800"/>
                        </a:spcAft>
                      </a:pPr>
                      <a:r>
                        <a:rPr lang="uk-UA" sz="900" kern="100">
                          <a:effectLst/>
                        </a:rPr>
                        <a:t>3.</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Новоіванівський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ru-RU" sz="900" kern="100">
                          <a:effectLst/>
                        </a:rPr>
                        <a:t> </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59508372"/>
                  </a:ext>
                </a:extLst>
              </a:tr>
              <a:tr h="230557">
                <a:tc>
                  <a:txBody>
                    <a:bodyPr/>
                    <a:lstStyle/>
                    <a:p>
                      <a:pPr algn="ctr">
                        <a:lnSpc>
                          <a:spcPct val="107000"/>
                        </a:lnSpc>
                        <a:spcAft>
                          <a:spcPts val="800"/>
                        </a:spcAft>
                      </a:pPr>
                      <a:r>
                        <a:rPr lang="uk-UA" sz="900" kern="100">
                          <a:effectLst/>
                        </a:rPr>
                        <a:t>4.</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Новотавр</a:t>
                      </a:r>
                      <a:r>
                        <a:rPr lang="uk-UA" sz="900" kern="100">
                          <a:effectLst/>
                        </a:rPr>
                        <a:t>ійський</a:t>
                      </a:r>
                      <a:r>
                        <a:rPr lang="ru-RU" sz="900" kern="100">
                          <a:effectLst/>
                        </a:rPr>
                        <a:t>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99</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16073345"/>
                  </a:ext>
                </a:extLst>
              </a:tr>
              <a:tr h="230557">
                <a:tc>
                  <a:txBody>
                    <a:bodyPr/>
                    <a:lstStyle/>
                    <a:p>
                      <a:pPr algn="ctr">
                        <a:lnSpc>
                          <a:spcPct val="107000"/>
                        </a:lnSpc>
                        <a:spcAft>
                          <a:spcPts val="800"/>
                        </a:spcAft>
                      </a:pPr>
                      <a:r>
                        <a:rPr lang="uk-UA" sz="900" kern="100">
                          <a:effectLst/>
                        </a:rPr>
                        <a:t>5.</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Новотроїцький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34</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92108015"/>
                  </a:ext>
                </a:extLst>
              </a:tr>
              <a:tr h="230557">
                <a:tc>
                  <a:txBody>
                    <a:bodyPr/>
                    <a:lstStyle/>
                    <a:p>
                      <a:pPr algn="ctr">
                        <a:lnSpc>
                          <a:spcPct val="107000"/>
                        </a:lnSpc>
                        <a:spcAft>
                          <a:spcPts val="800"/>
                        </a:spcAft>
                      </a:pPr>
                      <a:r>
                        <a:rPr lang="uk-UA" sz="900" kern="100">
                          <a:effectLst/>
                        </a:rPr>
                        <a:t>6.</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Новояковлівський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10</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83829228"/>
                  </a:ext>
                </a:extLst>
              </a:tr>
              <a:tr h="230557">
                <a:tc>
                  <a:txBody>
                    <a:bodyPr/>
                    <a:lstStyle/>
                    <a:p>
                      <a:pPr algn="ctr">
                        <a:lnSpc>
                          <a:spcPct val="107000"/>
                        </a:lnSpc>
                        <a:spcAft>
                          <a:spcPts val="800"/>
                        </a:spcAft>
                      </a:pPr>
                      <a:r>
                        <a:rPr lang="uk-UA" sz="900" kern="100">
                          <a:effectLst/>
                        </a:rPr>
                        <a:t>7.</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Щасливський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17</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679360228"/>
                  </a:ext>
                </a:extLst>
              </a:tr>
              <a:tr h="230557">
                <a:tc>
                  <a:txBody>
                    <a:bodyPr/>
                    <a:lstStyle/>
                    <a:p>
                      <a:pPr algn="ctr">
                        <a:lnSpc>
                          <a:spcPct val="107000"/>
                        </a:lnSpc>
                        <a:spcAft>
                          <a:spcPts val="800"/>
                        </a:spcAft>
                      </a:pPr>
                      <a:r>
                        <a:rPr lang="uk-UA" sz="900" kern="100">
                          <a:effectLst/>
                        </a:rPr>
                        <a:t>8.</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dirty="0" err="1">
                          <a:effectLst/>
                        </a:rPr>
                        <a:t>Яснополянський</a:t>
                      </a:r>
                      <a:r>
                        <a:rPr lang="ru-RU" sz="900" kern="100" dirty="0">
                          <a:effectLst/>
                        </a:rPr>
                        <a:t> </a:t>
                      </a:r>
                      <a:r>
                        <a:rPr lang="ru-RU" sz="900" kern="100" dirty="0" err="1">
                          <a:effectLst/>
                        </a:rPr>
                        <a:t>старостинський</a:t>
                      </a:r>
                      <a:r>
                        <a:rPr lang="ru-RU" sz="900" kern="100" dirty="0">
                          <a:effectLst/>
                        </a:rPr>
                        <a:t> округ</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21</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49190998"/>
                  </a:ext>
                </a:extLst>
              </a:tr>
              <a:tr h="230557">
                <a:tc>
                  <a:txBody>
                    <a:bodyPr/>
                    <a:lstStyle/>
                    <a:p>
                      <a:pPr algn="ctr">
                        <a:lnSpc>
                          <a:spcPct val="107000"/>
                        </a:lnSpc>
                        <a:spcAft>
                          <a:spcPts val="800"/>
                        </a:spcAft>
                      </a:pPr>
                      <a:r>
                        <a:rPr lang="uk-UA" sz="900" kern="100">
                          <a:effectLst/>
                        </a:rPr>
                        <a:t> </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uk-UA" sz="900" kern="100">
                          <a:effectLst/>
                        </a:rPr>
                        <a:t>ВСЬОГО</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dirty="0">
                          <a:effectLst/>
                        </a:rPr>
                        <a:t>358</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23394789"/>
                  </a:ext>
                </a:extLst>
              </a:tr>
            </a:tbl>
          </a:graphicData>
        </a:graphic>
      </p:graphicFrame>
      <p:graphicFrame>
        <p:nvGraphicFramePr>
          <p:cNvPr id="4" name="Таблица 3">
            <a:extLst>
              <a:ext uri="{FF2B5EF4-FFF2-40B4-BE49-F238E27FC236}">
                <a16:creationId xmlns:a16="http://schemas.microsoft.com/office/drawing/2014/main" id="{EFE80F93-AD4D-4D46-B95D-9D97EC9B1296}"/>
              </a:ext>
            </a:extLst>
          </p:cNvPr>
          <p:cNvGraphicFramePr>
            <a:graphicFrameLocks noGrp="1"/>
          </p:cNvGraphicFramePr>
          <p:nvPr>
            <p:extLst>
              <p:ext uri="{D42A27DB-BD31-4B8C-83A1-F6EECF244321}">
                <p14:modId xmlns:p14="http://schemas.microsoft.com/office/powerpoint/2010/main" val="3173674493"/>
              </p:ext>
            </p:extLst>
          </p:nvPr>
        </p:nvGraphicFramePr>
        <p:xfrm>
          <a:off x="5259952" y="890208"/>
          <a:ext cx="3703955" cy="2903987"/>
        </p:xfrm>
        <a:graphic>
          <a:graphicData uri="http://schemas.openxmlformats.org/drawingml/2006/table">
            <a:tbl>
              <a:tblPr firstRow="1" firstCol="1" bandRow="1">
                <a:tableStyleId>{EB344D84-9AFB-497E-A393-DC336BA19D2E}</a:tableStyleId>
              </a:tblPr>
              <a:tblGrid>
                <a:gridCol w="379983">
                  <a:extLst>
                    <a:ext uri="{9D8B030D-6E8A-4147-A177-3AD203B41FA5}">
                      <a16:colId xmlns:a16="http://schemas.microsoft.com/office/drawing/2014/main" val="157149976"/>
                    </a:ext>
                  </a:extLst>
                </a:gridCol>
                <a:gridCol w="2946788">
                  <a:extLst>
                    <a:ext uri="{9D8B030D-6E8A-4147-A177-3AD203B41FA5}">
                      <a16:colId xmlns:a16="http://schemas.microsoft.com/office/drawing/2014/main" val="2089324543"/>
                    </a:ext>
                  </a:extLst>
                </a:gridCol>
                <a:gridCol w="377184">
                  <a:extLst>
                    <a:ext uri="{9D8B030D-6E8A-4147-A177-3AD203B41FA5}">
                      <a16:colId xmlns:a16="http://schemas.microsoft.com/office/drawing/2014/main" val="462005377"/>
                    </a:ext>
                  </a:extLst>
                </a:gridCol>
              </a:tblGrid>
              <a:tr h="270889">
                <a:tc>
                  <a:txBody>
                    <a:bodyPr/>
                    <a:lstStyle/>
                    <a:p>
                      <a:pPr algn="ctr">
                        <a:lnSpc>
                          <a:spcPct val="107000"/>
                        </a:lnSpc>
                        <a:spcAft>
                          <a:spcPts val="800"/>
                        </a:spcAft>
                      </a:pPr>
                      <a:r>
                        <a:rPr lang="uk-UA" sz="900" kern="100" dirty="0">
                          <a:effectLst/>
                        </a:rPr>
                        <a:t>№з/п</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indent="13335" algn="ctr">
                        <a:lnSpc>
                          <a:spcPct val="107000"/>
                        </a:lnSpc>
                        <a:spcAft>
                          <a:spcPts val="800"/>
                        </a:spcAft>
                      </a:pPr>
                      <a:r>
                        <a:rPr lang="uk-UA" sz="900" kern="100" dirty="0">
                          <a:effectLst/>
                        </a:rPr>
                        <a:t>Територія</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Кількість</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79480184"/>
                  </a:ext>
                </a:extLst>
              </a:tr>
              <a:tr h="240189">
                <a:tc>
                  <a:txBody>
                    <a:bodyPr/>
                    <a:lstStyle/>
                    <a:p>
                      <a:pPr algn="ctr">
                        <a:lnSpc>
                          <a:spcPct val="107000"/>
                        </a:lnSpc>
                        <a:spcAft>
                          <a:spcPts val="800"/>
                        </a:spcAft>
                      </a:pPr>
                      <a:r>
                        <a:rPr lang="uk-UA" sz="900" kern="100">
                          <a:effectLst/>
                        </a:rPr>
                        <a:t>1.</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dirty="0" err="1">
                          <a:effectLst/>
                        </a:rPr>
                        <a:t>смт</a:t>
                      </a:r>
                      <a:r>
                        <a:rPr lang="ru-RU" sz="900" kern="100" dirty="0">
                          <a:effectLst/>
                        </a:rPr>
                        <a:t>. Комишуваха, с. </a:t>
                      </a:r>
                      <a:r>
                        <a:rPr lang="ru-RU" sz="900" kern="100" dirty="0" err="1">
                          <a:effectLst/>
                        </a:rPr>
                        <a:t>Григорівське</a:t>
                      </a:r>
                      <a:r>
                        <a:rPr lang="ru-RU" sz="900" kern="100" dirty="0">
                          <a:effectLst/>
                        </a:rPr>
                        <a:t> та с. </a:t>
                      </a:r>
                      <a:r>
                        <a:rPr lang="ru-RU" sz="900" kern="100" dirty="0" err="1">
                          <a:effectLst/>
                        </a:rPr>
                        <a:t>Одарівка</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61</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98144240"/>
                  </a:ext>
                </a:extLst>
              </a:tr>
              <a:tr h="240189">
                <a:tc>
                  <a:txBody>
                    <a:bodyPr/>
                    <a:lstStyle/>
                    <a:p>
                      <a:pPr algn="ctr">
                        <a:lnSpc>
                          <a:spcPct val="107000"/>
                        </a:lnSpc>
                        <a:spcAft>
                          <a:spcPts val="800"/>
                        </a:spcAft>
                      </a:pPr>
                      <a:r>
                        <a:rPr lang="uk-UA" sz="900" kern="100">
                          <a:effectLst/>
                        </a:rPr>
                        <a:t>2.</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dirty="0" err="1">
                          <a:effectLst/>
                        </a:rPr>
                        <a:t>Комунальн</a:t>
                      </a:r>
                      <a:r>
                        <a:rPr lang="uk-UA" sz="900" kern="100" dirty="0">
                          <a:effectLst/>
                        </a:rPr>
                        <a:t>а</a:t>
                      </a:r>
                      <a:r>
                        <a:rPr lang="ru-RU" sz="900" kern="100" dirty="0">
                          <a:effectLst/>
                        </a:rPr>
                        <a:t> </a:t>
                      </a:r>
                      <a:r>
                        <a:rPr lang="ru-RU" sz="900" kern="100" dirty="0" err="1">
                          <a:effectLst/>
                        </a:rPr>
                        <a:t>установ</a:t>
                      </a:r>
                      <a:r>
                        <a:rPr lang="uk-UA" sz="900" kern="100" dirty="0">
                          <a:effectLst/>
                        </a:rPr>
                        <a:t>а</a:t>
                      </a:r>
                      <a:r>
                        <a:rPr lang="ru-RU" sz="900" kern="100" dirty="0">
                          <a:effectLst/>
                        </a:rPr>
                        <a:t>  «Центр </a:t>
                      </a:r>
                      <a:r>
                        <a:rPr lang="ru-RU" sz="900" kern="100" dirty="0" err="1">
                          <a:effectLst/>
                        </a:rPr>
                        <a:t>надання</a:t>
                      </a:r>
                      <a:r>
                        <a:rPr lang="ru-RU" sz="900" kern="100" dirty="0">
                          <a:effectLst/>
                        </a:rPr>
                        <a:t> соц. </a:t>
                      </a:r>
                      <a:r>
                        <a:rPr lang="ru-RU" sz="900" kern="100" dirty="0" err="1">
                          <a:effectLst/>
                        </a:rPr>
                        <a:t>послуг</a:t>
                      </a:r>
                      <a:r>
                        <a:rPr lang="ru-RU" sz="900" kern="100" dirty="0">
                          <a:effectLst/>
                        </a:rPr>
                        <a:t>»</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34</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34072219"/>
                  </a:ext>
                </a:extLst>
              </a:tr>
              <a:tr h="240189">
                <a:tc>
                  <a:txBody>
                    <a:bodyPr/>
                    <a:lstStyle/>
                    <a:p>
                      <a:pPr algn="ctr">
                        <a:lnSpc>
                          <a:spcPct val="107000"/>
                        </a:lnSpc>
                        <a:spcAft>
                          <a:spcPts val="800"/>
                        </a:spcAft>
                      </a:pPr>
                      <a:r>
                        <a:rPr lang="uk-UA" sz="900" kern="100">
                          <a:effectLst/>
                        </a:rPr>
                        <a:t>3.</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Зарічненський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25</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68401621"/>
                  </a:ext>
                </a:extLst>
              </a:tr>
              <a:tr h="240189">
                <a:tc>
                  <a:txBody>
                    <a:bodyPr/>
                    <a:lstStyle/>
                    <a:p>
                      <a:pPr algn="ctr">
                        <a:lnSpc>
                          <a:spcPct val="107000"/>
                        </a:lnSpc>
                        <a:spcAft>
                          <a:spcPts val="800"/>
                        </a:spcAft>
                      </a:pPr>
                      <a:r>
                        <a:rPr lang="uk-UA" sz="900" kern="100">
                          <a:effectLst/>
                        </a:rPr>
                        <a:t>4.</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Новоіванівський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9</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58945700"/>
                  </a:ext>
                </a:extLst>
              </a:tr>
              <a:tr h="240189">
                <a:tc>
                  <a:txBody>
                    <a:bodyPr/>
                    <a:lstStyle/>
                    <a:p>
                      <a:pPr algn="ctr">
                        <a:lnSpc>
                          <a:spcPct val="107000"/>
                        </a:lnSpc>
                        <a:spcAft>
                          <a:spcPts val="800"/>
                        </a:spcAft>
                      </a:pPr>
                      <a:r>
                        <a:rPr lang="uk-UA" sz="900" kern="100">
                          <a:effectLst/>
                        </a:rPr>
                        <a:t>5.</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Новотавр</a:t>
                      </a:r>
                      <a:r>
                        <a:rPr lang="uk-UA" sz="900" kern="100">
                          <a:effectLst/>
                        </a:rPr>
                        <a:t>ійський</a:t>
                      </a:r>
                      <a:r>
                        <a:rPr lang="ru-RU" sz="900" kern="100">
                          <a:effectLst/>
                        </a:rPr>
                        <a:t>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12</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52732242"/>
                  </a:ext>
                </a:extLst>
              </a:tr>
              <a:tr h="240189">
                <a:tc>
                  <a:txBody>
                    <a:bodyPr/>
                    <a:lstStyle/>
                    <a:p>
                      <a:pPr algn="ctr">
                        <a:lnSpc>
                          <a:spcPct val="107000"/>
                        </a:lnSpc>
                        <a:spcAft>
                          <a:spcPts val="800"/>
                        </a:spcAft>
                      </a:pPr>
                      <a:r>
                        <a:rPr lang="uk-UA" sz="900" kern="100">
                          <a:effectLst/>
                        </a:rPr>
                        <a:t>6.</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Новотроїцький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5</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77915502"/>
                  </a:ext>
                </a:extLst>
              </a:tr>
              <a:tr h="240189">
                <a:tc>
                  <a:txBody>
                    <a:bodyPr/>
                    <a:lstStyle/>
                    <a:p>
                      <a:pPr algn="ctr">
                        <a:lnSpc>
                          <a:spcPct val="107000"/>
                        </a:lnSpc>
                        <a:spcAft>
                          <a:spcPts val="800"/>
                        </a:spcAft>
                      </a:pPr>
                      <a:r>
                        <a:rPr lang="uk-UA" sz="900" kern="100">
                          <a:effectLst/>
                        </a:rPr>
                        <a:t>7.</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Новояковлівський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1</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617463237"/>
                  </a:ext>
                </a:extLst>
              </a:tr>
              <a:tr h="240189">
                <a:tc>
                  <a:txBody>
                    <a:bodyPr/>
                    <a:lstStyle/>
                    <a:p>
                      <a:pPr algn="ctr">
                        <a:lnSpc>
                          <a:spcPct val="107000"/>
                        </a:lnSpc>
                        <a:spcAft>
                          <a:spcPts val="800"/>
                        </a:spcAft>
                      </a:pPr>
                      <a:r>
                        <a:rPr lang="uk-UA" sz="900" kern="100">
                          <a:effectLst/>
                        </a:rPr>
                        <a:t>8.</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Щасливський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8</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99857690"/>
                  </a:ext>
                </a:extLst>
              </a:tr>
              <a:tr h="240189">
                <a:tc>
                  <a:txBody>
                    <a:bodyPr/>
                    <a:lstStyle/>
                    <a:p>
                      <a:pPr algn="ctr">
                        <a:lnSpc>
                          <a:spcPct val="107000"/>
                        </a:lnSpc>
                        <a:spcAft>
                          <a:spcPts val="800"/>
                        </a:spcAft>
                      </a:pPr>
                      <a:r>
                        <a:rPr lang="uk-UA" sz="900" kern="100">
                          <a:effectLst/>
                        </a:rPr>
                        <a:t>9.</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dirty="0" err="1">
                          <a:effectLst/>
                        </a:rPr>
                        <a:t>Яснополянський</a:t>
                      </a:r>
                      <a:r>
                        <a:rPr lang="ru-RU" sz="900" kern="100" dirty="0">
                          <a:effectLst/>
                        </a:rPr>
                        <a:t> </a:t>
                      </a:r>
                      <a:r>
                        <a:rPr lang="ru-RU" sz="900" kern="100" dirty="0" err="1">
                          <a:effectLst/>
                        </a:rPr>
                        <a:t>старостинський</a:t>
                      </a:r>
                      <a:r>
                        <a:rPr lang="ru-RU" sz="900" kern="100" dirty="0">
                          <a:effectLst/>
                        </a:rPr>
                        <a:t> округ</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4</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97093200"/>
                  </a:ext>
                </a:extLst>
              </a:tr>
              <a:tr h="240189">
                <a:tc>
                  <a:txBody>
                    <a:bodyPr/>
                    <a:lstStyle/>
                    <a:p>
                      <a:pPr algn="ctr">
                        <a:lnSpc>
                          <a:spcPct val="107000"/>
                        </a:lnSpc>
                        <a:spcAft>
                          <a:spcPts val="800"/>
                        </a:spcAft>
                      </a:pPr>
                      <a:r>
                        <a:rPr lang="uk-UA" sz="900" kern="100" dirty="0">
                          <a:effectLst/>
                        </a:rPr>
                        <a:t> </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uk-UA" sz="900" kern="100">
                          <a:effectLst/>
                        </a:rPr>
                        <a:t>ВСЬОГО</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dirty="0">
                          <a:effectLst/>
                        </a:rPr>
                        <a:t>159</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16949754"/>
                  </a:ext>
                </a:extLst>
              </a:tr>
            </a:tbl>
          </a:graphicData>
        </a:graphic>
      </p:graphicFrame>
      <p:sp>
        <p:nvSpPr>
          <p:cNvPr id="8" name="Стрелка: вправо 7">
            <a:extLst>
              <a:ext uri="{FF2B5EF4-FFF2-40B4-BE49-F238E27FC236}">
                <a16:creationId xmlns:a16="http://schemas.microsoft.com/office/drawing/2014/main" id="{8A5826FE-A9BC-44BF-8A95-933028C7EFF2}"/>
              </a:ext>
            </a:extLst>
          </p:cNvPr>
          <p:cNvSpPr/>
          <p:nvPr/>
        </p:nvSpPr>
        <p:spPr>
          <a:xfrm>
            <a:off x="1290966" y="3869093"/>
            <a:ext cx="209876" cy="11022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x-none"/>
          </a:p>
        </p:txBody>
      </p:sp>
      <p:sp>
        <p:nvSpPr>
          <p:cNvPr id="18" name="TextBox 17">
            <a:extLst>
              <a:ext uri="{FF2B5EF4-FFF2-40B4-BE49-F238E27FC236}">
                <a16:creationId xmlns:a16="http://schemas.microsoft.com/office/drawing/2014/main" id="{007EA5F5-39B2-46A1-AE61-68218C034AAE}"/>
              </a:ext>
            </a:extLst>
          </p:cNvPr>
          <p:cNvSpPr txBox="1"/>
          <p:nvPr/>
        </p:nvSpPr>
        <p:spPr>
          <a:xfrm>
            <a:off x="1556883" y="3819920"/>
            <a:ext cx="7406137" cy="646331"/>
          </a:xfrm>
          <a:prstGeom prst="rect">
            <a:avLst/>
          </a:prstGeom>
          <a:noFill/>
        </p:spPr>
        <p:txBody>
          <a:bodyPr wrap="square">
            <a:spAutoFit/>
          </a:bodyPr>
          <a:lstStyle/>
          <a:p>
            <a:pPr indent="450215" algn="just" fontAlgn="base">
              <a:spcAft>
                <a:spcPts val="800"/>
              </a:spcAft>
            </a:pPr>
            <a:r>
              <a:rPr lang="uk-UA" sz="1200" b="1"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За сприяння Чеської гуманітарної організації «Людина в біді» </a:t>
            </a:r>
            <a:r>
              <a:rPr lang="uk-UA" sz="12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гуманітарною допомогою у вигляді спеціальних гігієнічних наборів  для  маломобільних осіб, в кількості </a:t>
            </a:r>
            <a:r>
              <a:rPr lang="uk-UA" sz="1200" b="1"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159 наборів</a:t>
            </a:r>
            <a:r>
              <a:rPr lang="uk-UA" sz="12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було забезпечено осіб вказаної категорії, які фактично проживають на території  громади.</a:t>
            </a:r>
            <a:endParaRPr lang="x-none"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Стрелка: вправо 19">
            <a:extLst>
              <a:ext uri="{FF2B5EF4-FFF2-40B4-BE49-F238E27FC236}">
                <a16:creationId xmlns:a16="http://schemas.microsoft.com/office/drawing/2014/main" id="{1D102CC0-5301-496F-91A1-563A9A2B840E}"/>
              </a:ext>
            </a:extLst>
          </p:cNvPr>
          <p:cNvSpPr/>
          <p:nvPr/>
        </p:nvSpPr>
        <p:spPr>
          <a:xfrm>
            <a:off x="1290966" y="4479446"/>
            <a:ext cx="209876" cy="11022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x-none"/>
          </a:p>
        </p:txBody>
      </p:sp>
      <p:sp>
        <p:nvSpPr>
          <p:cNvPr id="21" name="TextBox 20">
            <a:extLst>
              <a:ext uri="{FF2B5EF4-FFF2-40B4-BE49-F238E27FC236}">
                <a16:creationId xmlns:a16="http://schemas.microsoft.com/office/drawing/2014/main" id="{28CDCA63-E8BF-4AFD-8FBC-A5F3799581D6}"/>
              </a:ext>
            </a:extLst>
          </p:cNvPr>
          <p:cNvSpPr txBox="1"/>
          <p:nvPr/>
        </p:nvSpPr>
        <p:spPr>
          <a:xfrm>
            <a:off x="1536059" y="4466251"/>
            <a:ext cx="7272341" cy="1015663"/>
          </a:xfrm>
          <a:prstGeom prst="rect">
            <a:avLst/>
          </a:prstGeom>
          <a:noFill/>
        </p:spPr>
        <p:txBody>
          <a:bodyPr wrap="square">
            <a:spAutoFit/>
          </a:bodyPr>
          <a:lstStyle/>
          <a:p>
            <a:r>
              <a:rPr lang="uk-UA" sz="1200" b="1" dirty="0"/>
              <a:t>              За сприяння  ГО «ОБЕРІГ ЖИТТЯ»  гуманітарною  допомогою  у вигляді:</a:t>
            </a:r>
          </a:p>
          <a:p>
            <a:r>
              <a:rPr lang="uk-UA" sz="1200" dirty="0"/>
              <a:t>- спеціальних медичних ліжок та матраців було забезпечено 5 маломобільних осіб,  які проживають на території громади;</a:t>
            </a:r>
          </a:p>
          <a:p>
            <a:r>
              <a:rPr lang="uk-UA" sz="1200" dirty="0"/>
              <a:t>- лікарських засобів та медичних виробів (ноші) в кількості  2 шт. передано на КНП "Центр первинної медико-санітарної допомоги" Комишуваської селищної ради.    </a:t>
            </a:r>
          </a:p>
        </p:txBody>
      </p:sp>
      <p:sp>
        <p:nvSpPr>
          <p:cNvPr id="24" name="Стрелка: вправо 23">
            <a:extLst>
              <a:ext uri="{FF2B5EF4-FFF2-40B4-BE49-F238E27FC236}">
                <a16:creationId xmlns:a16="http://schemas.microsoft.com/office/drawing/2014/main" id="{2C52CF67-70AA-4418-BC49-AD3BA095DF37}"/>
              </a:ext>
            </a:extLst>
          </p:cNvPr>
          <p:cNvSpPr/>
          <p:nvPr/>
        </p:nvSpPr>
        <p:spPr>
          <a:xfrm>
            <a:off x="1290966" y="5530623"/>
            <a:ext cx="209876" cy="11022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x-none"/>
          </a:p>
        </p:txBody>
      </p:sp>
      <p:sp>
        <p:nvSpPr>
          <p:cNvPr id="26" name="TextBox 25">
            <a:extLst>
              <a:ext uri="{FF2B5EF4-FFF2-40B4-BE49-F238E27FC236}">
                <a16:creationId xmlns:a16="http://schemas.microsoft.com/office/drawing/2014/main" id="{71DF5CE0-EE40-4846-AE83-CF0AFA9F7441}"/>
              </a:ext>
            </a:extLst>
          </p:cNvPr>
          <p:cNvSpPr txBox="1"/>
          <p:nvPr/>
        </p:nvSpPr>
        <p:spPr>
          <a:xfrm>
            <a:off x="1337788" y="5426282"/>
            <a:ext cx="7517433" cy="1384995"/>
          </a:xfrm>
          <a:prstGeom prst="rect">
            <a:avLst/>
          </a:prstGeom>
          <a:noFill/>
        </p:spPr>
        <p:txBody>
          <a:bodyPr wrap="square">
            <a:spAutoFit/>
          </a:bodyPr>
          <a:lstStyle/>
          <a:p>
            <a:pPr indent="450215" algn="just" fontAlgn="base">
              <a:spcAft>
                <a:spcPts val="0"/>
              </a:spcAft>
            </a:pPr>
            <a:r>
              <a:rPr lang="uk-UA" sz="1200" b="1"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За сприяння БО БФ «Фундація України» в рамках   співпраці Мальтійської служби допомоги </a:t>
            </a:r>
            <a:r>
              <a:rPr lang="uk-UA" sz="12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гуманітарною допомогою у вигляді: </a:t>
            </a:r>
            <a:endParaRPr lang="x-non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lgn="just" fontAlgn="base">
              <a:spcAft>
                <a:spcPts val="0"/>
              </a:spcAft>
              <a:buFontTx/>
              <a:buChar char="-"/>
            </a:pPr>
            <a:r>
              <a:rPr lang="uk-UA" sz="12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зимових індивідуальних наборів в кількості  </a:t>
            </a:r>
            <a:r>
              <a:rPr lang="uk-UA" sz="1200" b="1"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700 наборів;</a:t>
            </a:r>
            <a:r>
              <a:rPr lang="uk-UA" sz="12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171450" indent="-171450" algn="just" fontAlgn="base">
              <a:spcAft>
                <a:spcPts val="0"/>
              </a:spcAft>
              <a:buFontTx/>
              <a:buChar char="-"/>
            </a:pPr>
            <a:r>
              <a:rPr lang="uk-UA" sz="12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зимових   наборів на домогосподарство в кількості  </a:t>
            </a:r>
            <a:r>
              <a:rPr lang="uk-UA" sz="1200" b="1"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280 наборів;</a:t>
            </a:r>
            <a:r>
              <a:rPr lang="uk-UA" sz="12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x-none"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fontAlgn="base">
              <a:spcAft>
                <a:spcPts val="0"/>
              </a:spcAft>
            </a:pPr>
            <a:r>
              <a:rPr lang="uk-UA" sz="12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гігієнічних наборів  кількості </a:t>
            </a:r>
            <a:r>
              <a:rPr lang="uk-UA" sz="1200" b="1"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1450 наборів;</a:t>
            </a:r>
            <a:endParaRPr lang="x-none"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spcAft>
                <a:spcPts val="0"/>
              </a:spcAft>
            </a:pPr>
            <a:r>
              <a:rPr lang="uk-UA" sz="12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було забезпечено родини, із числа вразливих категорій, які проживають на території </a:t>
            </a:r>
            <a:r>
              <a:rPr lang="uk-UA" sz="12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Новотаврійського</a:t>
            </a:r>
            <a:r>
              <a:rPr lang="uk-UA" sz="12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2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старостинського</a:t>
            </a:r>
            <a:r>
              <a:rPr lang="uk-UA" sz="12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округу.</a:t>
            </a:r>
            <a:endParaRPr lang="x-none"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54950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3">
            <a:extLst>
              <a:ext uri="{FF2B5EF4-FFF2-40B4-BE49-F238E27FC236}">
                <a16:creationId xmlns:a16="http://schemas.microsoft.com/office/drawing/2014/main" id="{F191BA73-F8AA-0539-0719-B12A4D3F4DBB}"/>
              </a:ext>
            </a:extLst>
          </p:cNvPr>
          <p:cNvSpPr>
            <a:spLocks noChangeArrowheads="1"/>
          </p:cNvSpPr>
          <p:nvPr/>
        </p:nvSpPr>
        <p:spPr bwMode="auto">
          <a:xfrm>
            <a:off x="0" y="334090"/>
            <a:ext cx="184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sz="1000">
              <a:latin typeface="Arial" panose="020B0604020202020204" pitchFamily="34" charset="0"/>
            </a:endParaRPr>
          </a:p>
        </p:txBody>
      </p:sp>
      <p:sp>
        <p:nvSpPr>
          <p:cNvPr id="7" name="Прямоугольник 6">
            <a:extLst>
              <a:ext uri="{FF2B5EF4-FFF2-40B4-BE49-F238E27FC236}">
                <a16:creationId xmlns:a16="http://schemas.microsoft.com/office/drawing/2014/main" id="{64F4A22B-07FC-595E-3E49-FC4FFDB1380D}"/>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p>
        </p:txBody>
      </p:sp>
      <p:pic>
        <p:nvPicPr>
          <p:cNvPr id="73732" name="Picture 6" descr="E:\Рисунок1-removebg-preview (1).png">
            <a:extLst>
              <a:ext uri="{FF2B5EF4-FFF2-40B4-BE49-F238E27FC236}">
                <a16:creationId xmlns:a16="http://schemas.microsoft.com/office/drawing/2014/main" id="{64FABDCC-9C41-00EB-8FB9-B5862D515D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Штриховая стрелка вправо 7">
            <a:extLst>
              <a:ext uri="{FF2B5EF4-FFF2-40B4-BE49-F238E27FC236}">
                <a16:creationId xmlns:a16="http://schemas.microsoft.com/office/drawing/2014/main" id="{5B5B694B-365A-F6AE-FF7A-D7368AA59D90}"/>
              </a:ext>
            </a:extLst>
          </p:cNvPr>
          <p:cNvSpPr/>
          <p:nvPr/>
        </p:nvSpPr>
        <p:spPr>
          <a:xfrm>
            <a:off x="8676456" y="6455778"/>
            <a:ext cx="467544" cy="39968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1000" dirty="0"/>
          </a:p>
        </p:txBody>
      </p:sp>
      <p:sp>
        <p:nvSpPr>
          <p:cNvPr id="9" name="TextBox 8">
            <a:extLst>
              <a:ext uri="{FF2B5EF4-FFF2-40B4-BE49-F238E27FC236}">
                <a16:creationId xmlns:a16="http://schemas.microsoft.com/office/drawing/2014/main" id="{4271C867-7D92-4FF1-A9A6-347D819C434D}"/>
              </a:ext>
            </a:extLst>
          </p:cNvPr>
          <p:cNvSpPr txBox="1"/>
          <p:nvPr/>
        </p:nvSpPr>
        <p:spPr>
          <a:xfrm>
            <a:off x="1163732" y="52689"/>
            <a:ext cx="4096220" cy="646331"/>
          </a:xfrm>
          <a:prstGeom prst="rect">
            <a:avLst/>
          </a:prstGeom>
          <a:noFill/>
        </p:spPr>
        <p:txBody>
          <a:bodyPr wrap="square">
            <a:spAutoFit/>
          </a:bodyPr>
          <a:lstStyle/>
          <a:p>
            <a:pPr algn="ctr"/>
            <a:r>
              <a:rPr lang="ru-RU" sz="900" b="1" dirty="0">
                <a:solidFill>
                  <a:srgbClr val="00CC00"/>
                </a:solidFill>
              </a:rPr>
              <a:t>За </a:t>
            </a:r>
            <a:r>
              <a:rPr lang="ru-RU" sz="900" b="1" dirty="0" err="1">
                <a:solidFill>
                  <a:srgbClr val="00CC00"/>
                </a:solidFill>
              </a:rPr>
              <a:t>сприяння</a:t>
            </a:r>
            <a:r>
              <a:rPr lang="ru-RU" sz="900" b="1" dirty="0">
                <a:solidFill>
                  <a:srgbClr val="00CC00"/>
                </a:solidFill>
              </a:rPr>
              <a:t> </a:t>
            </a:r>
            <a:r>
              <a:rPr lang="ru-RU" sz="900" b="1" dirty="0" err="1">
                <a:solidFill>
                  <a:srgbClr val="00CC00"/>
                </a:solidFill>
              </a:rPr>
              <a:t>Товариства</a:t>
            </a:r>
            <a:r>
              <a:rPr lang="ru-RU" sz="900" b="1" dirty="0">
                <a:solidFill>
                  <a:srgbClr val="00CC00"/>
                </a:solidFill>
              </a:rPr>
              <a:t> Червоного </a:t>
            </a:r>
            <a:r>
              <a:rPr lang="ru-RU" sz="900" b="1" dirty="0" err="1">
                <a:solidFill>
                  <a:srgbClr val="00CC00"/>
                </a:solidFill>
              </a:rPr>
              <a:t>Хреста</a:t>
            </a:r>
            <a:r>
              <a:rPr lang="ru-RU" sz="900" b="1" dirty="0">
                <a:solidFill>
                  <a:srgbClr val="00CC00"/>
                </a:solidFill>
              </a:rPr>
              <a:t> </a:t>
            </a:r>
            <a:r>
              <a:rPr lang="ru-RU" sz="900" b="1" dirty="0" err="1">
                <a:solidFill>
                  <a:srgbClr val="00CC00"/>
                </a:solidFill>
              </a:rPr>
              <a:t>України</a:t>
            </a:r>
            <a:r>
              <a:rPr lang="ru-RU" sz="900" b="1" dirty="0">
                <a:solidFill>
                  <a:srgbClr val="00CC00"/>
                </a:solidFill>
              </a:rPr>
              <a:t> </a:t>
            </a:r>
            <a:r>
              <a:rPr lang="ru-RU" sz="900" b="1" dirty="0" err="1">
                <a:solidFill>
                  <a:srgbClr val="00CC00"/>
                </a:solidFill>
              </a:rPr>
              <a:t>гуманітарною</a:t>
            </a:r>
            <a:r>
              <a:rPr lang="ru-RU" sz="900" b="1" dirty="0">
                <a:solidFill>
                  <a:srgbClr val="00CC00"/>
                </a:solidFill>
              </a:rPr>
              <a:t> </a:t>
            </a:r>
            <a:r>
              <a:rPr lang="ru-RU" sz="900" b="1" dirty="0" err="1">
                <a:solidFill>
                  <a:srgbClr val="00CC00"/>
                </a:solidFill>
              </a:rPr>
              <a:t>допомогою</a:t>
            </a:r>
            <a:r>
              <a:rPr lang="ru-RU" sz="900" b="1" dirty="0">
                <a:solidFill>
                  <a:srgbClr val="00CC00"/>
                </a:solidFill>
              </a:rPr>
              <a:t> у </a:t>
            </a:r>
            <a:r>
              <a:rPr lang="ru-RU" sz="900" b="1" dirty="0" err="1">
                <a:solidFill>
                  <a:srgbClr val="00CC00"/>
                </a:solidFill>
              </a:rPr>
              <a:t>вигляді</a:t>
            </a:r>
            <a:r>
              <a:rPr lang="ru-RU" sz="900" b="1" dirty="0">
                <a:solidFill>
                  <a:srgbClr val="00CC00"/>
                </a:solidFill>
              </a:rPr>
              <a:t> </a:t>
            </a:r>
            <a:r>
              <a:rPr lang="ru-RU" sz="900" b="1" dirty="0" err="1">
                <a:solidFill>
                  <a:srgbClr val="00CC00"/>
                </a:solidFill>
              </a:rPr>
              <a:t>дитячих</a:t>
            </a:r>
            <a:r>
              <a:rPr lang="ru-RU" sz="900" b="1" dirty="0">
                <a:solidFill>
                  <a:srgbClr val="00CC00"/>
                </a:solidFill>
              </a:rPr>
              <a:t> </a:t>
            </a:r>
            <a:r>
              <a:rPr lang="ru-RU" sz="900" b="1" dirty="0" err="1">
                <a:solidFill>
                  <a:srgbClr val="00CC00"/>
                </a:solidFill>
              </a:rPr>
              <a:t>наборів</a:t>
            </a:r>
            <a:r>
              <a:rPr lang="ru-RU" sz="900" b="1" dirty="0">
                <a:solidFill>
                  <a:srgbClr val="00CC00"/>
                </a:solidFill>
              </a:rPr>
              <a:t> для родин з </a:t>
            </a:r>
            <a:r>
              <a:rPr lang="ru-RU" sz="900" b="1" dirty="0" err="1">
                <a:solidFill>
                  <a:srgbClr val="00CC00"/>
                </a:solidFill>
              </a:rPr>
              <a:t>дітьми</a:t>
            </a:r>
            <a:r>
              <a:rPr lang="ru-RU" sz="900" b="1" dirty="0">
                <a:solidFill>
                  <a:srgbClr val="00CC00"/>
                </a:solidFill>
              </a:rPr>
              <a:t> до 3-х </a:t>
            </a:r>
            <a:r>
              <a:rPr lang="ru-RU" sz="900" b="1" dirty="0" err="1">
                <a:solidFill>
                  <a:srgbClr val="00CC00"/>
                </a:solidFill>
              </a:rPr>
              <a:t>років</a:t>
            </a:r>
            <a:r>
              <a:rPr lang="ru-RU" sz="900" b="1" dirty="0">
                <a:solidFill>
                  <a:srgbClr val="00CC00"/>
                </a:solidFill>
              </a:rPr>
              <a:t> в </a:t>
            </a:r>
            <a:r>
              <a:rPr lang="ru-RU" sz="900" b="1" dirty="0" err="1">
                <a:solidFill>
                  <a:srgbClr val="00CC00"/>
                </a:solidFill>
              </a:rPr>
              <a:t>кількості</a:t>
            </a:r>
            <a:r>
              <a:rPr lang="ru-RU" sz="900" b="1" dirty="0">
                <a:solidFill>
                  <a:srgbClr val="00CC00"/>
                </a:solidFill>
              </a:rPr>
              <a:t>  25 </a:t>
            </a:r>
            <a:r>
              <a:rPr lang="ru-RU" sz="900" b="1" dirty="0" err="1">
                <a:solidFill>
                  <a:srgbClr val="00CC00"/>
                </a:solidFill>
              </a:rPr>
              <a:t>наборів</a:t>
            </a:r>
            <a:r>
              <a:rPr lang="ru-RU" sz="900" b="1" dirty="0">
                <a:solidFill>
                  <a:srgbClr val="00CC00"/>
                </a:solidFill>
              </a:rPr>
              <a:t>  </a:t>
            </a:r>
            <a:r>
              <a:rPr lang="ru-RU" sz="900" b="1" dirty="0" err="1">
                <a:solidFill>
                  <a:srgbClr val="00CC00"/>
                </a:solidFill>
              </a:rPr>
              <a:t>було</a:t>
            </a:r>
            <a:r>
              <a:rPr lang="ru-RU" sz="900" b="1" dirty="0">
                <a:solidFill>
                  <a:srgbClr val="00CC00"/>
                </a:solidFill>
              </a:rPr>
              <a:t> </a:t>
            </a:r>
            <a:r>
              <a:rPr lang="ru-RU" sz="900" b="1" dirty="0" err="1">
                <a:solidFill>
                  <a:srgbClr val="00CC00"/>
                </a:solidFill>
              </a:rPr>
              <a:t>забезпечено</a:t>
            </a:r>
            <a:r>
              <a:rPr lang="ru-RU" sz="900" b="1" dirty="0">
                <a:solidFill>
                  <a:srgbClr val="00CC00"/>
                </a:solidFill>
              </a:rPr>
              <a:t>   </a:t>
            </a:r>
            <a:r>
              <a:rPr lang="ru-RU" sz="900" b="1" dirty="0" err="1">
                <a:solidFill>
                  <a:srgbClr val="00CC00"/>
                </a:solidFill>
              </a:rPr>
              <a:t>родини</a:t>
            </a:r>
            <a:r>
              <a:rPr lang="ru-RU" sz="900" b="1" dirty="0">
                <a:solidFill>
                  <a:srgbClr val="00CC00"/>
                </a:solidFill>
              </a:rPr>
              <a:t> з  </a:t>
            </a:r>
            <a:r>
              <a:rPr lang="ru-RU" sz="900" b="1" dirty="0" err="1">
                <a:solidFill>
                  <a:srgbClr val="00CC00"/>
                </a:solidFill>
              </a:rPr>
              <a:t>дітьми</a:t>
            </a:r>
            <a:r>
              <a:rPr lang="ru-RU" sz="900" b="1" dirty="0">
                <a:solidFill>
                  <a:srgbClr val="00CC00"/>
                </a:solidFill>
              </a:rPr>
              <a:t> </a:t>
            </a:r>
            <a:r>
              <a:rPr lang="ru-RU" sz="900" b="1" dirty="0" err="1">
                <a:solidFill>
                  <a:srgbClr val="00CC00"/>
                </a:solidFill>
              </a:rPr>
              <a:t>вказаної</a:t>
            </a:r>
            <a:r>
              <a:rPr lang="ru-RU" sz="900" b="1" dirty="0">
                <a:solidFill>
                  <a:srgbClr val="00CC00"/>
                </a:solidFill>
              </a:rPr>
              <a:t> </a:t>
            </a:r>
            <a:r>
              <a:rPr lang="ru-RU" sz="900" b="1" dirty="0" err="1">
                <a:solidFill>
                  <a:srgbClr val="00CC00"/>
                </a:solidFill>
              </a:rPr>
              <a:t>вікової</a:t>
            </a:r>
            <a:r>
              <a:rPr lang="ru-RU" sz="900" b="1" dirty="0">
                <a:solidFill>
                  <a:srgbClr val="00CC00"/>
                </a:solidFill>
              </a:rPr>
              <a:t> </a:t>
            </a:r>
            <a:r>
              <a:rPr lang="ru-RU" sz="900" b="1" dirty="0" err="1">
                <a:solidFill>
                  <a:srgbClr val="00CC00"/>
                </a:solidFill>
              </a:rPr>
              <a:t>категорії</a:t>
            </a:r>
            <a:r>
              <a:rPr lang="ru-RU" sz="900" b="1" dirty="0">
                <a:solidFill>
                  <a:srgbClr val="00CC00"/>
                </a:solidFill>
              </a:rPr>
              <a:t>, </a:t>
            </a:r>
            <a:r>
              <a:rPr lang="ru-RU" sz="900" b="1" dirty="0" err="1">
                <a:solidFill>
                  <a:srgbClr val="00CC00"/>
                </a:solidFill>
              </a:rPr>
              <a:t>які</a:t>
            </a:r>
            <a:r>
              <a:rPr lang="ru-RU" sz="900" b="1" dirty="0">
                <a:solidFill>
                  <a:srgbClr val="00CC00"/>
                </a:solidFill>
              </a:rPr>
              <a:t>  </a:t>
            </a:r>
            <a:r>
              <a:rPr lang="ru-RU" sz="900" b="1" dirty="0" err="1">
                <a:solidFill>
                  <a:srgbClr val="00CC00"/>
                </a:solidFill>
              </a:rPr>
              <a:t>фактично</a:t>
            </a:r>
            <a:r>
              <a:rPr lang="ru-RU" sz="900" b="1" dirty="0">
                <a:solidFill>
                  <a:srgbClr val="00CC00"/>
                </a:solidFill>
              </a:rPr>
              <a:t> </a:t>
            </a:r>
            <a:r>
              <a:rPr lang="ru-RU" sz="900" b="1" dirty="0" err="1">
                <a:solidFill>
                  <a:srgbClr val="00CC00"/>
                </a:solidFill>
              </a:rPr>
              <a:t>проживають</a:t>
            </a:r>
            <a:r>
              <a:rPr lang="ru-RU" sz="900" b="1" dirty="0">
                <a:solidFill>
                  <a:srgbClr val="00CC00"/>
                </a:solidFill>
              </a:rPr>
              <a:t>  на </a:t>
            </a:r>
            <a:r>
              <a:rPr lang="ru-RU" sz="900" b="1" dirty="0" err="1">
                <a:solidFill>
                  <a:srgbClr val="00CC00"/>
                </a:solidFill>
              </a:rPr>
              <a:t>території</a:t>
            </a:r>
            <a:r>
              <a:rPr lang="ru-RU" sz="900" b="1" dirty="0">
                <a:solidFill>
                  <a:srgbClr val="00CC00"/>
                </a:solidFill>
              </a:rPr>
              <a:t> </a:t>
            </a:r>
            <a:r>
              <a:rPr lang="ru-RU" sz="900" b="1" dirty="0" err="1">
                <a:solidFill>
                  <a:srgbClr val="00CC00"/>
                </a:solidFill>
              </a:rPr>
              <a:t>громади</a:t>
            </a:r>
            <a:r>
              <a:rPr lang="ru-RU" sz="900" b="1" dirty="0">
                <a:solidFill>
                  <a:srgbClr val="00CC00"/>
                </a:solidFill>
              </a:rPr>
              <a:t>, а </a:t>
            </a:r>
            <a:r>
              <a:rPr lang="ru-RU" sz="900" b="1" dirty="0" err="1">
                <a:solidFill>
                  <a:srgbClr val="00CC00"/>
                </a:solidFill>
              </a:rPr>
              <a:t>саме</a:t>
            </a:r>
            <a:r>
              <a:rPr lang="ru-RU" sz="900" b="1" dirty="0">
                <a:solidFill>
                  <a:srgbClr val="00CC00"/>
                </a:solidFill>
              </a:rPr>
              <a:t>:</a:t>
            </a:r>
          </a:p>
        </p:txBody>
      </p:sp>
      <p:sp>
        <p:nvSpPr>
          <p:cNvPr id="13" name="TextBox 12">
            <a:extLst>
              <a:ext uri="{FF2B5EF4-FFF2-40B4-BE49-F238E27FC236}">
                <a16:creationId xmlns:a16="http://schemas.microsoft.com/office/drawing/2014/main" id="{248170E1-46B7-476F-B235-460CE24CD27D}"/>
              </a:ext>
            </a:extLst>
          </p:cNvPr>
          <p:cNvSpPr txBox="1"/>
          <p:nvPr/>
        </p:nvSpPr>
        <p:spPr>
          <a:xfrm>
            <a:off x="5364088" y="36179"/>
            <a:ext cx="3589713" cy="800219"/>
          </a:xfrm>
          <a:prstGeom prst="rect">
            <a:avLst/>
          </a:prstGeom>
          <a:noFill/>
        </p:spPr>
        <p:txBody>
          <a:bodyPr wrap="square">
            <a:spAutoFit/>
          </a:bodyPr>
          <a:lstStyle/>
          <a:p>
            <a:pPr algn="ctr"/>
            <a:r>
              <a:rPr lang="ru-RU" sz="900" b="1" dirty="0">
                <a:solidFill>
                  <a:srgbClr val="00CC00"/>
                </a:solidFill>
              </a:rPr>
              <a:t>За </a:t>
            </a:r>
            <a:r>
              <a:rPr lang="ru-RU" sz="900" b="1" dirty="0" err="1">
                <a:solidFill>
                  <a:srgbClr val="00CC00"/>
                </a:solidFill>
              </a:rPr>
              <a:t>сприяння</a:t>
            </a:r>
            <a:r>
              <a:rPr lang="ru-RU" sz="900" b="1" dirty="0">
                <a:solidFill>
                  <a:srgbClr val="00CC00"/>
                </a:solidFill>
              </a:rPr>
              <a:t> </a:t>
            </a:r>
            <a:r>
              <a:rPr lang="ru-RU" sz="900" b="1" dirty="0" err="1">
                <a:solidFill>
                  <a:srgbClr val="00CC00"/>
                </a:solidFill>
              </a:rPr>
              <a:t>Благодійного</a:t>
            </a:r>
            <a:r>
              <a:rPr lang="ru-RU" sz="900" b="1" dirty="0">
                <a:solidFill>
                  <a:srgbClr val="00CC00"/>
                </a:solidFill>
              </a:rPr>
              <a:t> Фонду </a:t>
            </a:r>
            <a:r>
              <a:rPr lang="ru-RU" sz="900" b="1" dirty="0" err="1">
                <a:solidFill>
                  <a:srgbClr val="00CC00"/>
                </a:solidFill>
              </a:rPr>
              <a:t>Карітас</a:t>
            </a:r>
            <a:r>
              <a:rPr lang="ru-RU" sz="900" b="1" dirty="0">
                <a:solidFill>
                  <a:srgbClr val="00CC00"/>
                </a:solidFill>
              </a:rPr>
              <a:t> </a:t>
            </a:r>
            <a:r>
              <a:rPr lang="ru-RU" sz="900" b="1" dirty="0" err="1">
                <a:solidFill>
                  <a:srgbClr val="00CC00"/>
                </a:solidFill>
              </a:rPr>
              <a:t>Запоріжжя</a:t>
            </a:r>
            <a:r>
              <a:rPr lang="ru-RU" sz="900" b="1" dirty="0">
                <a:solidFill>
                  <a:srgbClr val="00CC00"/>
                </a:solidFill>
              </a:rPr>
              <a:t> </a:t>
            </a:r>
            <a:r>
              <a:rPr lang="ru-RU" sz="900" b="1" dirty="0" err="1">
                <a:solidFill>
                  <a:srgbClr val="00CC00"/>
                </a:solidFill>
              </a:rPr>
              <a:t>гуманітарною</a:t>
            </a:r>
            <a:r>
              <a:rPr lang="ru-RU" sz="900" b="1" dirty="0">
                <a:solidFill>
                  <a:srgbClr val="00CC00"/>
                </a:solidFill>
              </a:rPr>
              <a:t> </a:t>
            </a:r>
            <a:r>
              <a:rPr lang="ru-RU" sz="900" b="1" dirty="0" err="1">
                <a:solidFill>
                  <a:srgbClr val="00CC00"/>
                </a:solidFill>
              </a:rPr>
              <a:t>допомогою</a:t>
            </a:r>
            <a:r>
              <a:rPr lang="ru-RU" sz="900" b="1" dirty="0">
                <a:solidFill>
                  <a:srgbClr val="00CC00"/>
                </a:solidFill>
              </a:rPr>
              <a:t> у </a:t>
            </a:r>
            <a:r>
              <a:rPr lang="ru-RU" sz="900" b="1" dirty="0" err="1">
                <a:solidFill>
                  <a:srgbClr val="00CC00"/>
                </a:solidFill>
              </a:rPr>
              <a:t>вигляді</a:t>
            </a:r>
            <a:r>
              <a:rPr lang="ru-RU" sz="900" b="1" dirty="0">
                <a:solidFill>
                  <a:srgbClr val="00CC00"/>
                </a:solidFill>
              </a:rPr>
              <a:t>:</a:t>
            </a:r>
          </a:p>
          <a:p>
            <a:pPr algn="ctr"/>
            <a:r>
              <a:rPr lang="ru-RU" sz="900" b="1" dirty="0">
                <a:solidFill>
                  <a:srgbClr val="00CC00"/>
                </a:solidFill>
              </a:rPr>
              <a:t>- </a:t>
            </a:r>
            <a:r>
              <a:rPr lang="ru-RU" sz="900" b="1" dirty="0" err="1">
                <a:solidFill>
                  <a:srgbClr val="00CC00"/>
                </a:solidFill>
              </a:rPr>
              <a:t>продуктових</a:t>
            </a:r>
            <a:r>
              <a:rPr lang="ru-RU" sz="900" b="1" dirty="0">
                <a:solidFill>
                  <a:srgbClr val="00CC00"/>
                </a:solidFill>
              </a:rPr>
              <a:t> </a:t>
            </a:r>
            <a:r>
              <a:rPr lang="ru-RU" sz="900" b="1" dirty="0" err="1">
                <a:solidFill>
                  <a:srgbClr val="00CC00"/>
                </a:solidFill>
              </a:rPr>
              <a:t>наборів</a:t>
            </a:r>
            <a:r>
              <a:rPr lang="ru-RU" sz="900" b="1" dirty="0">
                <a:solidFill>
                  <a:srgbClr val="00CC00"/>
                </a:solidFill>
              </a:rPr>
              <a:t> в </a:t>
            </a:r>
            <a:r>
              <a:rPr lang="ru-RU" sz="900" b="1" dirty="0" err="1">
                <a:solidFill>
                  <a:srgbClr val="00CC00"/>
                </a:solidFill>
              </a:rPr>
              <a:t>кількості</a:t>
            </a:r>
            <a:r>
              <a:rPr lang="ru-RU" sz="900" b="1" dirty="0">
                <a:solidFill>
                  <a:srgbClr val="00CC00"/>
                </a:solidFill>
              </a:rPr>
              <a:t> 1268 </a:t>
            </a:r>
            <a:r>
              <a:rPr lang="ru-RU" sz="900" b="1" dirty="0" err="1">
                <a:solidFill>
                  <a:srgbClr val="00CC00"/>
                </a:solidFill>
              </a:rPr>
              <a:t>наборів</a:t>
            </a:r>
            <a:r>
              <a:rPr lang="ru-RU" sz="900" b="1" dirty="0">
                <a:solidFill>
                  <a:srgbClr val="00CC00"/>
                </a:solidFill>
              </a:rPr>
              <a:t> </a:t>
            </a:r>
            <a:r>
              <a:rPr lang="ru-RU" sz="900" b="1" dirty="0" err="1">
                <a:solidFill>
                  <a:srgbClr val="00CC00"/>
                </a:solidFill>
              </a:rPr>
              <a:t>було</a:t>
            </a:r>
            <a:r>
              <a:rPr lang="ru-RU" sz="900" b="1" dirty="0">
                <a:solidFill>
                  <a:srgbClr val="00CC00"/>
                </a:solidFill>
              </a:rPr>
              <a:t> </a:t>
            </a:r>
            <a:r>
              <a:rPr lang="ru-RU" sz="900" b="1" dirty="0" err="1">
                <a:solidFill>
                  <a:srgbClr val="00CC00"/>
                </a:solidFill>
              </a:rPr>
              <a:t>забезпечено</a:t>
            </a:r>
            <a:r>
              <a:rPr lang="ru-RU" sz="900" b="1" dirty="0">
                <a:solidFill>
                  <a:srgbClr val="00CC00"/>
                </a:solidFill>
              </a:rPr>
              <a:t> </a:t>
            </a:r>
            <a:r>
              <a:rPr lang="ru-RU" sz="900" b="1" dirty="0" err="1">
                <a:solidFill>
                  <a:srgbClr val="00CC00"/>
                </a:solidFill>
              </a:rPr>
              <a:t>родини</a:t>
            </a:r>
            <a:r>
              <a:rPr lang="ru-RU" sz="900" b="1" dirty="0">
                <a:solidFill>
                  <a:srgbClr val="00CC00"/>
                </a:solidFill>
              </a:rPr>
              <a:t> з числа </a:t>
            </a:r>
            <a:r>
              <a:rPr lang="ru-RU" sz="900" b="1" dirty="0" err="1">
                <a:solidFill>
                  <a:srgbClr val="00CC00"/>
                </a:solidFill>
              </a:rPr>
              <a:t>вразливих</a:t>
            </a:r>
            <a:r>
              <a:rPr lang="ru-RU" sz="900" b="1" dirty="0">
                <a:solidFill>
                  <a:srgbClr val="00CC00"/>
                </a:solidFill>
              </a:rPr>
              <a:t> </a:t>
            </a:r>
            <a:r>
              <a:rPr lang="ru-RU" sz="900" b="1" dirty="0" err="1">
                <a:solidFill>
                  <a:srgbClr val="00CC00"/>
                </a:solidFill>
              </a:rPr>
              <a:t>категорій</a:t>
            </a:r>
            <a:r>
              <a:rPr lang="ru-RU" sz="900" b="1" dirty="0">
                <a:solidFill>
                  <a:srgbClr val="00CC00"/>
                </a:solidFill>
              </a:rPr>
              <a:t>, </a:t>
            </a:r>
            <a:r>
              <a:rPr lang="ru-RU" sz="900" b="1" dirty="0" err="1">
                <a:solidFill>
                  <a:srgbClr val="00CC00"/>
                </a:solidFill>
              </a:rPr>
              <a:t>які</a:t>
            </a:r>
            <a:r>
              <a:rPr lang="ru-RU" sz="900" b="1" dirty="0">
                <a:solidFill>
                  <a:srgbClr val="00CC00"/>
                </a:solidFill>
              </a:rPr>
              <a:t> </a:t>
            </a:r>
            <a:r>
              <a:rPr lang="ru-RU" sz="900" b="1" dirty="0" err="1">
                <a:solidFill>
                  <a:srgbClr val="00CC00"/>
                </a:solidFill>
              </a:rPr>
              <a:t>проживають</a:t>
            </a:r>
            <a:r>
              <a:rPr lang="ru-RU" sz="900" b="1" dirty="0">
                <a:solidFill>
                  <a:srgbClr val="00CC00"/>
                </a:solidFill>
              </a:rPr>
              <a:t> на </a:t>
            </a:r>
            <a:r>
              <a:rPr lang="ru-RU" sz="900" b="1" dirty="0" err="1">
                <a:solidFill>
                  <a:srgbClr val="00CC00"/>
                </a:solidFill>
              </a:rPr>
              <a:t>території</a:t>
            </a:r>
            <a:r>
              <a:rPr lang="ru-RU" sz="900" b="1" dirty="0">
                <a:solidFill>
                  <a:srgbClr val="00CC00"/>
                </a:solidFill>
              </a:rPr>
              <a:t> </a:t>
            </a:r>
            <a:r>
              <a:rPr lang="ru-RU" sz="900" b="1" dirty="0" err="1">
                <a:solidFill>
                  <a:srgbClr val="00CC00"/>
                </a:solidFill>
              </a:rPr>
              <a:t>громади</a:t>
            </a:r>
            <a:r>
              <a:rPr lang="ru-RU" sz="900" b="1" dirty="0">
                <a:solidFill>
                  <a:srgbClr val="00CC00"/>
                </a:solidFill>
              </a:rPr>
              <a:t>, а </a:t>
            </a:r>
            <a:r>
              <a:rPr lang="ru-RU" sz="900" b="1" dirty="0" err="1">
                <a:solidFill>
                  <a:srgbClr val="00CC00"/>
                </a:solidFill>
              </a:rPr>
              <a:t>саме</a:t>
            </a:r>
            <a:r>
              <a:rPr lang="ru-RU" sz="900" b="1" dirty="0">
                <a:solidFill>
                  <a:srgbClr val="00CC00"/>
                </a:solidFill>
              </a:rPr>
              <a:t>:</a:t>
            </a:r>
          </a:p>
        </p:txBody>
      </p:sp>
      <p:graphicFrame>
        <p:nvGraphicFramePr>
          <p:cNvPr id="3" name="Таблица 2">
            <a:extLst>
              <a:ext uri="{FF2B5EF4-FFF2-40B4-BE49-F238E27FC236}">
                <a16:creationId xmlns:a16="http://schemas.microsoft.com/office/drawing/2014/main" id="{20AA21EB-AB56-41CB-B8B5-CF44BD782A11}"/>
              </a:ext>
            </a:extLst>
          </p:cNvPr>
          <p:cNvGraphicFramePr>
            <a:graphicFrameLocks noGrp="1"/>
          </p:cNvGraphicFramePr>
          <p:nvPr>
            <p:extLst>
              <p:ext uri="{D42A27DB-BD31-4B8C-83A1-F6EECF244321}">
                <p14:modId xmlns:p14="http://schemas.microsoft.com/office/powerpoint/2010/main" val="4283351713"/>
              </p:ext>
            </p:extLst>
          </p:nvPr>
        </p:nvGraphicFramePr>
        <p:xfrm>
          <a:off x="1408777" y="766231"/>
          <a:ext cx="3392091" cy="2744538"/>
        </p:xfrm>
        <a:graphic>
          <a:graphicData uri="http://schemas.openxmlformats.org/drawingml/2006/table">
            <a:tbl>
              <a:tblPr firstRow="1" firstCol="1" bandRow="1">
                <a:tableStyleId>{EB344D84-9AFB-497E-A393-DC336BA19D2E}</a:tableStyleId>
              </a:tblPr>
              <a:tblGrid>
                <a:gridCol w="294434">
                  <a:extLst>
                    <a:ext uri="{9D8B030D-6E8A-4147-A177-3AD203B41FA5}">
                      <a16:colId xmlns:a16="http://schemas.microsoft.com/office/drawing/2014/main" val="3135741563"/>
                    </a:ext>
                  </a:extLst>
                </a:gridCol>
                <a:gridCol w="2626835">
                  <a:extLst>
                    <a:ext uri="{9D8B030D-6E8A-4147-A177-3AD203B41FA5}">
                      <a16:colId xmlns:a16="http://schemas.microsoft.com/office/drawing/2014/main" val="3039557539"/>
                    </a:ext>
                  </a:extLst>
                </a:gridCol>
                <a:gridCol w="470822">
                  <a:extLst>
                    <a:ext uri="{9D8B030D-6E8A-4147-A177-3AD203B41FA5}">
                      <a16:colId xmlns:a16="http://schemas.microsoft.com/office/drawing/2014/main" val="1060863017"/>
                    </a:ext>
                  </a:extLst>
                </a:gridCol>
              </a:tblGrid>
              <a:tr h="354013">
                <a:tc>
                  <a:txBody>
                    <a:bodyPr/>
                    <a:lstStyle/>
                    <a:p>
                      <a:pPr algn="ctr">
                        <a:lnSpc>
                          <a:spcPct val="107000"/>
                        </a:lnSpc>
                        <a:spcAft>
                          <a:spcPts val="800"/>
                        </a:spcAft>
                      </a:pPr>
                      <a:r>
                        <a:rPr lang="uk-UA" sz="900" kern="100">
                          <a:effectLst/>
                        </a:rPr>
                        <a:t>№</a:t>
                      </a:r>
                      <a:endParaRPr lang="x-none" sz="900" kern="100">
                        <a:effectLst/>
                      </a:endParaRPr>
                    </a:p>
                    <a:p>
                      <a:pPr algn="ctr">
                        <a:lnSpc>
                          <a:spcPct val="107000"/>
                        </a:lnSpc>
                        <a:spcAft>
                          <a:spcPts val="800"/>
                        </a:spcAft>
                      </a:pPr>
                      <a:r>
                        <a:rPr lang="uk-UA" sz="900" kern="100">
                          <a:effectLst/>
                        </a:rPr>
                        <a:t>з/п</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indent="13335" algn="ctr">
                        <a:lnSpc>
                          <a:spcPct val="107000"/>
                        </a:lnSpc>
                        <a:spcAft>
                          <a:spcPts val="800"/>
                        </a:spcAft>
                      </a:pPr>
                      <a:r>
                        <a:rPr lang="uk-UA" sz="900" kern="100">
                          <a:effectLst/>
                        </a:rPr>
                        <a:t>Територія</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Кількість</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7234790"/>
                  </a:ext>
                </a:extLst>
              </a:tr>
              <a:tr h="231682">
                <a:tc>
                  <a:txBody>
                    <a:bodyPr/>
                    <a:lstStyle/>
                    <a:p>
                      <a:pPr algn="ctr">
                        <a:lnSpc>
                          <a:spcPct val="107000"/>
                        </a:lnSpc>
                        <a:spcAft>
                          <a:spcPts val="800"/>
                        </a:spcAft>
                      </a:pPr>
                      <a:r>
                        <a:rPr lang="uk-UA" sz="900" kern="100">
                          <a:effectLst/>
                        </a:rPr>
                        <a:t>1.</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смт. Комишуваха, с. Григорівське та с. Одарівка</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13</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18597578"/>
                  </a:ext>
                </a:extLst>
              </a:tr>
              <a:tr h="231682">
                <a:tc>
                  <a:txBody>
                    <a:bodyPr/>
                    <a:lstStyle/>
                    <a:p>
                      <a:pPr algn="ctr">
                        <a:lnSpc>
                          <a:spcPct val="107000"/>
                        </a:lnSpc>
                        <a:spcAft>
                          <a:spcPts val="800"/>
                        </a:spcAft>
                      </a:pPr>
                      <a:r>
                        <a:rPr lang="uk-UA" sz="900" kern="100">
                          <a:effectLst/>
                        </a:rPr>
                        <a:t>2.</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Зарічненський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 </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089288478"/>
                  </a:ext>
                </a:extLst>
              </a:tr>
              <a:tr h="231682">
                <a:tc>
                  <a:txBody>
                    <a:bodyPr/>
                    <a:lstStyle/>
                    <a:p>
                      <a:pPr algn="ctr">
                        <a:lnSpc>
                          <a:spcPct val="107000"/>
                        </a:lnSpc>
                        <a:spcAft>
                          <a:spcPts val="800"/>
                        </a:spcAft>
                      </a:pPr>
                      <a:r>
                        <a:rPr lang="uk-UA" sz="900" kern="100">
                          <a:effectLst/>
                        </a:rPr>
                        <a:t>3.</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Новоіванівський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dirty="0">
                          <a:effectLst/>
                        </a:rPr>
                        <a:t>1</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23812988"/>
                  </a:ext>
                </a:extLst>
              </a:tr>
              <a:tr h="231682">
                <a:tc>
                  <a:txBody>
                    <a:bodyPr/>
                    <a:lstStyle/>
                    <a:p>
                      <a:pPr algn="ctr">
                        <a:lnSpc>
                          <a:spcPct val="107000"/>
                        </a:lnSpc>
                        <a:spcAft>
                          <a:spcPts val="800"/>
                        </a:spcAft>
                      </a:pPr>
                      <a:r>
                        <a:rPr lang="uk-UA" sz="900" kern="100">
                          <a:effectLst/>
                        </a:rPr>
                        <a:t>4.</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Новотав</a:t>
                      </a:r>
                      <a:r>
                        <a:rPr lang="uk-UA" sz="900" kern="100">
                          <a:effectLst/>
                        </a:rPr>
                        <a:t>рійський</a:t>
                      </a:r>
                      <a:r>
                        <a:rPr lang="ru-RU" sz="900" kern="100">
                          <a:effectLst/>
                        </a:rPr>
                        <a:t>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8</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12089455"/>
                  </a:ext>
                </a:extLst>
              </a:tr>
              <a:tr h="231682">
                <a:tc>
                  <a:txBody>
                    <a:bodyPr/>
                    <a:lstStyle/>
                    <a:p>
                      <a:pPr algn="ctr">
                        <a:lnSpc>
                          <a:spcPct val="107000"/>
                        </a:lnSpc>
                        <a:spcAft>
                          <a:spcPts val="800"/>
                        </a:spcAft>
                      </a:pPr>
                      <a:r>
                        <a:rPr lang="uk-UA" sz="900" kern="100">
                          <a:effectLst/>
                        </a:rPr>
                        <a:t>5.</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Новотроїцький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1</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58057033"/>
                  </a:ext>
                </a:extLst>
              </a:tr>
              <a:tr h="231682">
                <a:tc>
                  <a:txBody>
                    <a:bodyPr/>
                    <a:lstStyle/>
                    <a:p>
                      <a:pPr algn="ctr">
                        <a:lnSpc>
                          <a:spcPct val="107000"/>
                        </a:lnSpc>
                        <a:spcAft>
                          <a:spcPts val="800"/>
                        </a:spcAft>
                      </a:pPr>
                      <a:r>
                        <a:rPr lang="uk-UA" sz="900" kern="100">
                          <a:effectLst/>
                        </a:rPr>
                        <a:t>6.</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Новояковлівський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 </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30280758"/>
                  </a:ext>
                </a:extLst>
              </a:tr>
              <a:tr h="231682">
                <a:tc>
                  <a:txBody>
                    <a:bodyPr/>
                    <a:lstStyle/>
                    <a:p>
                      <a:pPr algn="ctr">
                        <a:lnSpc>
                          <a:spcPct val="107000"/>
                        </a:lnSpc>
                        <a:spcAft>
                          <a:spcPts val="800"/>
                        </a:spcAft>
                      </a:pPr>
                      <a:r>
                        <a:rPr lang="uk-UA" sz="900" kern="100">
                          <a:effectLst/>
                        </a:rPr>
                        <a:t>7.</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Щасливський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1</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19810534"/>
                  </a:ext>
                </a:extLst>
              </a:tr>
              <a:tr h="231682">
                <a:tc>
                  <a:txBody>
                    <a:bodyPr/>
                    <a:lstStyle/>
                    <a:p>
                      <a:pPr algn="ctr">
                        <a:lnSpc>
                          <a:spcPct val="107000"/>
                        </a:lnSpc>
                        <a:spcAft>
                          <a:spcPts val="800"/>
                        </a:spcAft>
                      </a:pPr>
                      <a:r>
                        <a:rPr lang="uk-UA" sz="900" kern="100">
                          <a:effectLst/>
                        </a:rPr>
                        <a:t>8.</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Яснополянський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1</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77807356"/>
                  </a:ext>
                </a:extLst>
              </a:tr>
              <a:tr h="231682">
                <a:tc>
                  <a:txBody>
                    <a:bodyPr/>
                    <a:lstStyle/>
                    <a:p>
                      <a:pPr algn="ctr">
                        <a:lnSpc>
                          <a:spcPct val="107000"/>
                        </a:lnSpc>
                        <a:spcAft>
                          <a:spcPts val="800"/>
                        </a:spcAft>
                      </a:pPr>
                      <a:r>
                        <a:rPr lang="uk-UA" sz="900" kern="100">
                          <a:effectLst/>
                        </a:rPr>
                        <a:t> </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uk-UA" sz="900" kern="100">
                          <a:effectLst/>
                        </a:rPr>
                        <a:t>ВСЬОГО</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dirty="0">
                          <a:effectLst/>
                        </a:rPr>
                        <a:t>25</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95720048"/>
                  </a:ext>
                </a:extLst>
              </a:tr>
            </a:tbl>
          </a:graphicData>
        </a:graphic>
      </p:graphicFrame>
      <p:graphicFrame>
        <p:nvGraphicFramePr>
          <p:cNvPr id="5" name="Таблица 4">
            <a:extLst>
              <a:ext uri="{FF2B5EF4-FFF2-40B4-BE49-F238E27FC236}">
                <a16:creationId xmlns:a16="http://schemas.microsoft.com/office/drawing/2014/main" id="{44BC22A6-768D-448E-B48B-D27D760A6A62}"/>
              </a:ext>
            </a:extLst>
          </p:cNvPr>
          <p:cNvGraphicFramePr>
            <a:graphicFrameLocks noGrp="1"/>
          </p:cNvGraphicFramePr>
          <p:nvPr>
            <p:extLst>
              <p:ext uri="{D42A27DB-BD31-4B8C-83A1-F6EECF244321}">
                <p14:modId xmlns:p14="http://schemas.microsoft.com/office/powerpoint/2010/main" val="4029163013"/>
              </p:ext>
            </p:extLst>
          </p:nvPr>
        </p:nvGraphicFramePr>
        <p:xfrm>
          <a:off x="5076056" y="792634"/>
          <a:ext cx="3877745" cy="3005587"/>
        </p:xfrm>
        <a:graphic>
          <a:graphicData uri="http://schemas.openxmlformats.org/drawingml/2006/table">
            <a:tbl>
              <a:tblPr firstRow="1" firstCol="1" bandRow="1">
                <a:tableStyleId>{EB344D84-9AFB-497E-A393-DC336BA19D2E}</a:tableStyleId>
              </a:tblPr>
              <a:tblGrid>
                <a:gridCol w="336588">
                  <a:extLst>
                    <a:ext uri="{9D8B030D-6E8A-4147-A177-3AD203B41FA5}">
                      <a16:colId xmlns:a16="http://schemas.microsoft.com/office/drawing/2014/main" val="1670262752"/>
                    </a:ext>
                  </a:extLst>
                </a:gridCol>
                <a:gridCol w="3050617">
                  <a:extLst>
                    <a:ext uri="{9D8B030D-6E8A-4147-A177-3AD203B41FA5}">
                      <a16:colId xmlns:a16="http://schemas.microsoft.com/office/drawing/2014/main" val="4227865869"/>
                    </a:ext>
                  </a:extLst>
                </a:gridCol>
                <a:gridCol w="490540">
                  <a:extLst>
                    <a:ext uri="{9D8B030D-6E8A-4147-A177-3AD203B41FA5}">
                      <a16:colId xmlns:a16="http://schemas.microsoft.com/office/drawing/2014/main" val="27033222"/>
                    </a:ext>
                  </a:extLst>
                </a:gridCol>
              </a:tblGrid>
              <a:tr h="354272">
                <a:tc>
                  <a:txBody>
                    <a:bodyPr/>
                    <a:lstStyle/>
                    <a:p>
                      <a:pPr algn="ctr">
                        <a:lnSpc>
                          <a:spcPct val="107000"/>
                        </a:lnSpc>
                        <a:spcAft>
                          <a:spcPts val="800"/>
                        </a:spcAft>
                      </a:pPr>
                      <a:r>
                        <a:rPr lang="uk-UA" sz="900" kern="100">
                          <a:effectLst/>
                        </a:rPr>
                        <a:t>№</a:t>
                      </a:r>
                      <a:endParaRPr lang="x-none" sz="900" kern="100">
                        <a:effectLst/>
                      </a:endParaRPr>
                    </a:p>
                    <a:p>
                      <a:pPr algn="ctr">
                        <a:lnSpc>
                          <a:spcPct val="107000"/>
                        </a:lnSpc>
                        <a:spcAft>
                          <a:spcPts val="800"/>
                        </a:spcAft>
                      </a:pPr>
                      <a:r>
                        <a:rPr lang="uk-UA" sz="900" kern="100">
                          <a:effectLst/>
                        </a:rPr>
                        <a:t>з/п</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indent="13335" algn="ctr">
                        <a:lnSpc>
                          <a:spcPct val="107000"/>
                        </a:lnSpc>
                        <a:spcAft>
                          <a:spcPts val="800"/>
                        </a:spcAft>
                      </a:pPr>
                      <a:r>
                        <a:rPr lang="uk-UA" sz="900" kern="100" dirty="0">
                          <a:effectLst/>
                        </a:rPr>
                        <a:t>Територія</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Кількість</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776693930"/>
                  </a:ext>
                </a:extLst>
              </a:tr>
              <a:tr h="231851">
                <a:tc>
                  <a:txBody>
                    <a:bodyPr/>
                    <a:lstStyle/>
                    <a:p>
                      <a:pPr algn="ctr">
                        <a:lnSpc>
                          <a:spcPct val="107000"/>
                        </a:lnSpc>
                        <a:spcAft>
                          <a:spcPts val="800"/>
                        </a:spcAft>
                      </a:pPr>
                      <a:r>
                        <a:rPr lang="uk-UA" sz="900" kern="100">
                          <a:effectLst/>
                        </a:rPr>
                        <a:t>1.</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смт. Комишуваха, с. Григорівське та с. Одарівка</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235</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361528"/>
                  </a:ext>
                </a:extLst>
              </a:tr>
              <a:tr h="231851">
                <a:tc>
                  <a:txBody>
                    <a:bodyPr/>
                    <a:lstStyle/>
                    <a:p>
                      <a:pPr algn="ctr">
                        <a:lnSpc>
                          <a:spcPct val="107000"/>
                        </a:lnSpc>
                        <a:spcAft>
                          <a:spcPts val="800"/>
                        </a:spcAft>
                      </a:pPr>
                      <a:r>
                        <a:rPr lang="uk-UA" sz="900" kern="100">
                          <a:effectLst/>
                        </a:rPr>
                        <a:t>2.</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Комунальн</a:t>
                      </a:r>
                      <a:r>
                        <a:rPr lang="uk-UA" sz="900" kern="100">
                          <a:effectLst/>
                        </a:rPr>
                        <a:t>а </a:t>
                      </a:r>
                      <a:r>
                        <a:rPr lang="ru-RU" sz="900" kern="100">
                          <a:effectLst/>
                        </a:rPr>
                        <a:t>установ</a:t>
                      </a:r>
                      <a:r>
                        <a:rPr lang="uk-UA" sz="900" kern="100">
                          <a:effectLst/>
                        </a:rPr>
                        <a:t>а</a:t>
                      </a:r>
                      <a:r>
                        <a:rPr lang="ru-RU" sz="900" kern="100">
                          <a:effectLst/>
                        </a:rPr>
                        <a:t>  «Центр надання соціальних послуг»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424</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98524948"/>
                  </a:ext>
                </a:extLst>
              </a:tr>
              <a:tr h="231851">
                <a:tc>
                  <a:txBody>
                    <a:bodyPr/>
                    <a:lstStyle/>
                    <a:p>
                      <a:pPr algn="ctr">
                        <a:lnSpc>
                          <a:spcPct val="107000"/>
                        </a:lnSpc>
                        <a:spcAft>
                          <a:spcPts val="800"/>
                        </a:spcAft>
                      </a:pPr>
                      <a:r>
                        <a:rPr lang="uk-UA" sz="900" kern="100">
                          <a:effectLst/>
                        </a:rPr>
                        <a:t>3.</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Зарічненський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dirty="0">
                          <a:effectLst/>
                        </a:rPr>
                        <a:t> </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50441657"/>
                  </a:ext>
                </a:extLst>
              </a:tr>
              <a:tr h="231851">
                <a:tc>
                  <a:txBody>
                    <a:bodyPr/>
                    <a:lstStyle/>
                    <a:p>
                      <a:pPr algn="ctr">
                        <a:lnSpc>
                          <a:spcPct val="107000"/>
                        </a:lnSpc>
                        <a:spcAft>
                          <a:spcPts val="800"/>
                        </a:spcAft>
                      </a:pPr>
                      <a:r>
                        <a:rPr lang="uk-UA" sz="900" kern="100">
                          <a:effectLst/>
                        </a:rPr>
                        <a:t>4.</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Новоіванівський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 </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10884206"/>
                  </a:ext>
                </a:extLst>
              </a:tr>
              <a:tr h="231851">
                <a:tc>
                  <a:txBody>
                    <a:bodyPr/>
                    <a:lstStyle/>
                    <a:p>
                      <a:pPr algn="ctr">
                        <a:lnSpc>
                          <a:spcPct val="107000"/>
                        </a:lnSpc>
                        <a:spcAft>
                          <a:spcPts val="800"/>
                        </a:spcAft>
                      </a:pPr>
                      <a:r>
                        <a:rPr lang="uk-UA" sz="900" kern="100">
                          <a:effectLst/>
                        </a:rPr>
                        <a:t>5.</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Новотавр</a:t>
                      </a:r>
                      <a:r>
                        <a:rPr lang="uk-UA" sz="900" kern="100">
                          <a:effectLst/>
                        </a:rPr>
                        <a:t>ійський</a:t>
                      </a:r>
                      <a:r>
                        <a:rPr lang="ru-RU" sz="900" kern="100">
                          <a:effectLst/>
                        </a:rPr>
                        <a:t>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 </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77719573"/>
                  </a:ext>
                </a:extLst>
              </a:tr>
              <a:tr h="231851">
                <a:tc>
                  <a:txBody>
                    <a:bodyPr/>
                    <a:lstStyle/>
                    <a:p>
                      <a:pPr algn="ctr">
                        <a:lnSpc>
                          <a:spcPct val="107000"/>
                        </a:lnSpc>
                        <a:spcAft>
                          <a:spcPts val="800"/>
                        </a:spcAft>
                      </a:pPr>
                      <a:r>
                        <a:rPr lang="uk-UA" sz="900" kern="100">
                          <a:effectLst/>
                        </a:rPr>
                        <a:t>6.</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Новотроїцький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716</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34040973"/>
                  </a:ext>
                </a:extLst>
              </a:tr>
              <a:tr h="231851">
                <a:tc>
                  <a:txBody>
                    <a:bodyPr/>
                    <a:lstStyle/>
                    <a:p>
                      <a:pPr algn="ctr">
                        <a:lnSpc>
                          <a:spcPct val="107000"/>
                        </a:lnSpc>
                        <a:spcAft>
                          <a:spcPts val="800"/>
                        </a:spcAft>
                      </a:pPr>
                      <a:r>
                        <a:rPr lang="uk-UA" sz="900" kern="100">
                          <a:effectLst/>
                        </a:rPr>
                        <a:t>7.</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Новояковлівський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72</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77248391"/>
                  </a:ext>
                </a:extLst>
              </a:tr>
              <a:tr h="231851">
                <a:tc>
                  <a:txBody>
                    <a:bodyPr/>
                    <a:lstStyle/>
                    <a:p>
                      <a:pPr algn="ctr">
                        <a:lnSpc>
                          <a:spcPct val="107000"/>
                        </a:lnSpc>
                        <a:spcAft>
                          <a:spcPts val="800"/>
                        </a:spcAft>
                      </a:pPr>
                      <a:r>
                        <a:rPr lang="uk-UA" sz="900" kern="100">
                          <a:effectLst/>
                        </a:rPr>
                        <a:t>8.</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Щасливський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 </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88849038"/>
                  </a:ext>
                </a:extLst>
              </a:tr>
              <a:tr h="231851">
                <a:tc>
                  <a:txBody>
                    <a:bodyPr/>
                    <a:lstStyle/>
                    <a:p>
                      <a:pPr algn="ctr">
                        <a:lnSpc>
                          <a:spcPct val="107000"/>
                        </a:lnSpc>
                        <a:spcAft>
                          <a:spcPts val="800"/>
                        </a:spcAft>
                      </a:pPr>
                      <a:r>
                        <a:rPr lang="uk-UA" sz="900" kern="100">
                          <a:effectLst/>
                        </a:rPr>
                        <a:t>9.</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Яснополянський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 </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80588425"/>
                  </a:ext>
                </a:extLst>
              </a:tr>
              <a:tr h="231851">
                <a:tc>
                  <a:txBody>
                    <a:bodyPr/>
                    <a:lstStyle/>
                    <a:p>
                      <a:pPr algn="ctr">
                        <a:lnSpc>
                          <a:spcPct val="107000"/>
                        </a:lnSpc>
                        <a:spcAft>
                          <a:spcPts val="800"/>
                        </a:spcAft>
                      </a:pPr>
                      <a:r>
                        <a:rPr lang="uk-UA" sz="900" kern="100">
                          <a:effectLst/>
                        </a:rPr>
                        <a:t> </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uk-UA" sz="900" kern="100" dirty="0">
                          <a:effectLst/>
                        </a:rPr>
                        <a:t>ВСЬОГО</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dirty="0">
                          <a:effectLst/>
                        </a:rPr>
                        <a:t>1268</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33356604"/>
                  </a:ext>
                </a:extLst>
              </a:tr>
            </a:tbl>
          </a:graphicData>
        </a:graphic>
      </p:graphicFrame>
      <p:sp>
        <p:nvSpPr>
          <p:cNvPr id="22" name="TextBox 21">
            <a:extLst>
              <a:ext uri="{FF2B5EF4-FFF2-40B4-BE49-F238E27FC236}">
                <a16:creationId xmlns:a16="http://schemas.microsoft.com/office/drawing/2014/main" id="{0A45BF9F-8F39-4369-8DE0-EE6CD0CBAB79}"/>
              </a:ext>
            </a:extLst>
          </p:cNvPr>
          <p:cNvSpPr txBox="1"/>
          <p:nvPr/>
        </p:nvSpPr>
        <p:spPr>
          <a:xfrm>
            <a:off x="1356635" y="3538144"/>
            <a:ext cx="3444233" cy="507831"/>
          </a:xfrm>
          <a:prstGeom prst="rect">
            <a:avLst/>
          </a:prstGeom>
          <a:noFill/>
        </p:spPr>
        <p:txBody>
          <a:bodyPr wrap="square">
            <a:spAutoFit/>
          </a:bodyPr>
          <a:lstStyle/>
          <a:p>
            <a:pPr algn="ctr"/>
            <a:r>
              <a:rPr lang="ru-RU" sz="900" b="1" dirty="0">
                <a:solidFill>
                  <a:srgbClr val="00CC00"/>
                </a:solidFill>
              </a:rPr>
              <a:t>- </a:t>
            </a:r>
            <a:r>
              <a:rPr lang="ru-RU" sz="900" b="1" dirty="0" err="1">
                <a:solidFill>
                  <a:srgbClr val="00CC00"/>
                </a:solidFill>
              </a:rPr>
              <a:t>гігієнічних</a:t>
            </a:r>
            <a:r>
              <a:rPr lang="ru-RU" sz="900" b="1" dirty="0">
                <a:solidFill>
                  <a:srgbClr val="00CC00"/>
                </a:solidFill>
              </a:rPr>
              <a:t>  </a:t>
            </a:r>
            <a:r>
              <a:rPr lang="ru-RU" sz="900" b="1" dirty="0" err="1">
                <a:solidFill>
                  <a:srgbClr val="00CC00"/>
                </a:solidFill>
              </a:rPr>
              <a:t>наборів</a:t>
            </a:r>
            <a:r>
              <a:rPr lang="ru-RU" sz="900" b="1" dirty="0">
                <a:solidFill>
                  <a:srgbClr val="00CC00"/>
                </a:solidFill>
              </a:rPr>
              <a:t> в </a:t>
            </a:r>
            <a:r>
              <a:rPr lang="ru-RU" sz="900" b="1" dirty="0" err="1">
                <a:solidFill>
                  <a:srgbClr val="00CC00"/>
                </a:solidFill>
              </a:rPr>
              <a:t>кількості</a:t>
            </a:r>
            <a:r>
              <a:rPr lang="ru-RU" sz="900" b="1" dirty="0">
                <a:solidFill>
                  <a:srgbClr val="00CC00"/>
                </a:solidFill>
              </a:rPr>
              <a:t> 939 </a:t>
            </a:r>
            <a:r>
              <a:rPr lang="ru-RU" sz="900" b="1" dirty="0" err="1">
                <a:solidFill>
                  <a:srgbClr val="00CC00"/>
                </a:solidFill>
              </a:rPr>
              <a:t>наборів</a:t>
            </a:r>
            <a:r>
              <a:rPr lang="ru-RU" sz="900" b="1" dirty="0">
                <a:solidFill>
                  <a:srgbClr val="00CC00"/>
                </a:solidFill>
              </a:rPr>
              <a:t> </a:t>
            </a:r>
            <a:r>
              <a:rPr lang="ru-RU" sz="900" b="1" dirty="0" err="1">
                <a:solidFill>
                  <a:srgbClr val="00CC00"/>
                </a:solidFill>
              </a:rPr>
              <a:t>було</a:t>
            </a:r>
            <a:r>
              <a:rPr lang="ru-RU" sz="900" b="1" dirty="0">
                <a:solidFill>
                  <a:srgbClr val="00CC00"/>
                </a:solidFill>
              </a:rPr>
              <a:t> </a:t>
            </a:r>
            <a:r>
              <a:rPr lang="ru-RU" sz="900" b="1" dirty="0" err="1">
                <a:solidFill>
                  <a:srgbClr val="00CC00"/>
                </a:solidFill>
              </a:rPr>
              <a:t>забезпечено</a:t>
            </a:r>
            <a:r>
              <a:rPr lang="ru-RU" sz="900" b="1" dirty="0">
                <a:solidFill>
                  <a:srgbClr val="00CC00"/>
                </a:solidFill>
              </a:rPr>
              <a:t> </a:t>
            </a:r>
            <a:r>
              <a:rPr lang="ru-RU" sz="900" b="1" dirty="0" err="1">
                <a:solidFill>
                  <a:srgbClr val="00CC00"/>
                </a:solidFill>
              </a:rPr>
              <a:t>родини</a:t>
            </a:r>
            <a:r>
              <a:rPr lang="ru-RU" sz="900" b="1" dirty="0">
                <a:solidFill>
                  <a:srgbClr val="00CC00"/>
                </a:solidFill>
              </a:rPr>
              <a:t> з числа </a:t>
            </a:r>
            <a:r>
              <a:rPr lang="ru-RU" sz="900" b="1" dirty="0" err="1">
                <a:solidFill>
                  <a:srgbClr val="00CC00"/>
                </a:solidFill>
              </a:rPr>
              <a:t>вразливих</a:t>
            </a:r>
            <a:r>
              <a:rPr lang="ru-RU" sz="900" b="1" dirty="0">
                <a:solidFill>
                  <a:srgbClr val="00CC00"/>
                </a:solidFill>
              </a:rPr>
              <a:t> </a:t>
            </a:r>
            <a:r>
              <a:rPr lang="ru-RU" sz="900" b="1" dirty="0" err="1">
                <a:solidFill>
                  <a:srgbClr val="00CC00"/>
                </a:solidFill>
              </a:rPr>
              <a:t>категорій</a:t>
            </a:r>
            <a:r>
              <a:rPr lang="ru-RU" sz="900" b="1" dirty="0">
                <a:solidFill>
                  <a:srgbClr val="00CC00"/>
                </a:solidFill>
              </a:rPr>
              <a:t>, </a:t>
            </a:r>
            <a:r>
              <a:rPr lang="ru-RU" sz="900" b="1" dirty="0" err="1">
                <a:solidFill>
                  <a:srgbClr val="00CC00"/>
                </a:solidFill>
              </a:rPr>
              <a:t>які</a:t>
            </a:r>
            <a:r>
              <a:rPr lang="ru-RU" sz="900" b="1" dirty="0">
                <a:solidFill>
                  <a:srgbClr val="00CC00"/>
                </a:solidFill>
              </a:rPr>
              <a:t> </a:t>
            </a:r>
            <a:r>
              <a:rPr lang="ru-RU" sz="900" b="1" dirty="0" err="1">
                <a:solidFill>
                  <a:srgbClr val="00CC00"/>
                </a:solidFill>
              </a:rPr>
              <a:t>проживають</a:t>
            </a:r>
            <a:r>
              <a:rPr lang="ru-RU" sz="900" b="1" dirty="0">
                <a:solidFill>
                  <a:srgbClr val="00CC00"/>
                </a:solidFill>
              </a:rPr>
              <a:t> на </a:t>
            </a:r>
            <a:r>
              <a:rPr lang="ru-RU" sz="900" b="1" dirty="0" err="1">
                <a:solidFill>
                  <a:srgbClr val="00CC00"/>
                </a:solidFill>
              </a:rPr>
              <a:t>території</a:t>
            </a:r>
            <a:r>
              <a:rPr lang="ru-RU" sz="900" b="1" dirty="0">
                <a:solidFill>
                  <a:srgbClr val="00CC00"/>
                </a:solidFill>
              </a:rPr>
              <a:t> </a:t>
            </a:r>
            <a:r>
              <a:rPr lang="ru-RU" sz="900" b="1" dirty="0" err="1">
                <a:solidFill>
                  <a:srgbClr val="00CC00"/>
                </a:solidFill>
              </a:rPr>
              <a:t>громади</a:t>
            </a:r>
            <a:r>
              <a:rPr lang="ru-RU" sz="900" b="1" dirty="0">
                <a:solidFill>
                  <a:srgbClr val="00CC00"/>
                </a:solidFill>
              </a:rPr>
              <a:t>, а </a:t>
            </a:r>
            <a:r>
              <a:rPr lang="ru-RU" sz="900" b="1" dirty="0" err="1">
                <a:solidFill>
                  <a:srgbClr val="00CC00"/>
                </a:solidFill>
              </a:rPr>
              <a:t>саме</a:t>
            </a:r>
            <a:r>
              <a:rPr lang="ru-RU" sz="900" b="1" dirty="0">
                <a:solidFill>
                  <a:srgbClr val="00CC00"/>
                </a:solidFill>
              </a:rPr>
              <a:t>:</a:t>
            </a:r>
          </a:p>
        </p:txBody>
      </p:sp>
      <p:graphicFrame>
        <p:nvGraphicFramePr>
          <p:cNvPr id="11" name="Таблица 10">
            <a:extLst>
              <a:ext uri="{FF2B5EF4-FFF2-40B4-BE49-F238E27FC236}">
                <a16:creationId xmlns:a16="http://schemas.microsoft.com/office/drawing/2014/main" id="{BDAA74EE-E83D-4D3C-8EC6-A7A4B45D695B}"/>
              </a:ext>
            </a:extLst>
          </p:cNvPr>
          <p:cNvGraphicFramePr>
            <a:graphicFrameLocks noGrp="1"/>
          </p:cNvGraphicFramePr>
          <p:nvPr>
            <p:extLst>
              <p:ext uri="{D42A27DB-BD31-4B8C-83A1-F6EECF244321}">
                <p14:modId xmlns:p14="http://schemas.microsoft.com/office/powerpoint/2010/main" val="3817300034"/>
              </p:ext>
            </p:extLst>
          </p:nvPr>
        </p:nvGraphicFramePr>
        <p:xfrm>
          <a:off x="1408777" y="4062146"/>
          <a:ext cx="3392090" cy="2744538"/>
        </p:xfrm>
        <a:graphic>
          <a:graphicData uri="http://schemas.openxmlformats.org/drawingml/2006/table">
            <a:tbl>
              <a:tblPr firstRow="1" firstCol="1" bandRow="1">
                <a:tableStyleId>{EB344D84-9AFB-497E-A393-DC336BA19D2E}</a:tableStyleId>
              </a:tblPr>
              <a:tblGrid>
                <a:gridCol w="294433">
                  <a:extLst>
                    <a:ext uri="{9D8B030D-6E8A-4147-A177-3AD203B41FA5}">
                      <a16:colId xmlns:a16="http://schemas.microsoft.com/office/drawing/2014/main" val="4247969464"/>
                    </a:ext>
                  </a:extLst>
                </a:gridCol>
                <a:gridCol w="2626835">
                  <a:extLst>
                    <a:ext uri="{9D8B030D-6E8A-4147-A177-3AD203B41FA5}">
                      <a16:colId xmlns:a16="http://schemas.microsoft.com/office/drawing/2014/main" val="2168565255"/>
                    </a:ext>
                  </a:extLst>
                </a:gridCol>
                <a:gridCol w="470822">
                  <a:extLst>
                    <a:ext uri="{9D8B030D-6E8A-4147-A177-3AD203B41FA5}">
                      <a16:colId xmlns:a16="http://schemas.microsoft.com/office/drawing/2014/main" val="2446233891"/>
                    </a:ext>
                  </a:extLst>
                </a:gridCol>
              </a:tblGrid>
              <a:tr h="363224">
                <a:tc>
                  <a:txBody>
                    <a:bodyPr/>
                    <a:lstStyle/>
                    <a:p>
                      <a:pPr algn="ctr">
                        <a:lnSpc>
                          <a:spcPct val="107000"/>
                        </a:lnSpc>
                        <a:spcAft>
                          <a:spcPts val="800"/>
                        </a:spcAft>
                      </a:pPr>
                      <a:r>
                        <a:rPr lang="uk-UA" sz="900" kern="100">
                          <a:effectLst/>
                        </a:rPr>
                        <a:t>№</a:t>
                      </a:r>
                      <a:endParaRPr lang="x-none" sz="900" kern="100">
                        <a:effectLst/>
                      </a:endParaRPr>
                    </a:p>
                    <a:p>
                      <a:pPr algn="ctr">
                        <a:lnSpc>
                          <a:spcPct val="107000"/>
                        </a:lnSpc>
                        <a:spcAft>
                          <a:spcPts val="800"/>
                        </a:spcAft>
                      </a:pPr>
                      <a:r>
                        <a:rPr lang="uk-UA" sz="900" kern="100">
                          <a:effectLst/>
                        </a:rPr>
                        <a:t>з/п</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indent="13335" algn="ctr">
                        <a:lnSpc>
                          <a:spcPct val="107000"/>
                        </a:lnSpc>
                        <a:spcAft>
                          <a:spcPts val="800"/>
                        </a:spcAft>
                      </a:pPr>
                      <a:r>
                        <a:rPr lang="uk-UA" sz="900" kern="100">
                          <a:effectLst/>
                        </a:rPr>
                        <a:t>Територія</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Кількість</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26905027"/>
                  </a:ext>
                </a:extLst>
              </a:tr>
              <a:tr h="237710">
                <a:tc>
                  <a:txBody>
                    <a:bodyPr/>
                    <a:lstStyle/>
                    <a:p>
                      <a:pPr algn="ctr">
                        <a:lnSpc>
                          <a:spcPct val="107000"/>
                        </a:lnSpc>
                        <a:spcAft>
                          <a:spcPts val="800"/>
                        </a:spcAft>
                      </a:pPr>
                      <a:r>
                        <a:rPr lang="uk-UA" sz="900" kern="100">
                          <a:effectLst/>
                        </a:rPr>
                        <a:t>1.</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смт. Комишуваха, с. Григорівське та с. Одарівка</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28</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12358927"/>
                  </a:ext>
                </a:extLst>
              </a:tr>
              <a:tr h="237710">
                <a:tc>
                  <a:txBody>
                    <a:bodyPr/>
                    <a:lstStyle/>
                    <a:p>
                      <a:pPr algn="ctr">
                        <a:lnSpc>
                          <a:spcPct val="107000"/>
                        </a:lnSpc>
                        <a:spcAft>
                          <a:spcPts val="800"/>
                        </a:spcAft>
                      </a:pPr>
                      <a:r>
                        <a:rPr lang="uk-UA" sz="900" kern="100">
                          <a:effectLst/>
                        </a:rPr>
                        <a:t>2.</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Зарічненський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 </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85786539"/>
                  </a:ext>
                </a:extLst>
              </a:tr>
              <a:tr h="237710">
                <a:tc>
                  <a:txBody>
                    <a:bodyPr/>
                    <a:lstStyle/>
                    <a:p>
                      <a:pPr algn="ctr">
                        <a:lnSpc>
                          <a:spcPct val="107000"/>
                        </a:lnSpc>
                        <a:spcAft>
                          <a:spcPts val="800"/>
                        </a:spcAft>
                      </a:pPr>
                      <a:r>
                        <a:rPr lang="uk-UA" sz="900" kern="100">
                          <a:effectLst/>
                        </a:rPr>
                        <a:t>3.</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Новоіванівський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 </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92486442"/>
                  </a:ext>
                </a:extLst>
              </a:tr>
              <a:tr h="237710">
                <a:tc>
                  <a:txBody>
                    <a:bodyPr/>
                    <a:lstStyle/>
                    <a:p>
                      <a:pPr algn="ctr">
                        <a:lnSpc>
                          <a:spcPct val="107000"/>
                        </a:lnSpc>
                        <a:spcAft>
                          <a:spcPts val="800"/>
                        </a:spcAft>
                      </a:pPr>
                      <a:r>
                        <a:rPr lang="uk-UA" sz="900" kern="100">
                          <a:effectLst/>
                        </a:rPr>
                        <a:t>4.</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Новотавр</a:t>
                      </a:r>
                      <a:r>
                        <a:rPr lang="uk-UA" sz="900" kern="100">
                          <a:effectLst/>
                        </a:rPr>
                        <a:t>ійський</a:t>
                      </a:r>
                      <a:r>
                        <a:rPr lang="ru-RU" sz="900" kern="100">
                          <a:effectLst/>
                        </a:rPr>
                        <a:t>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164</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22470591"/>
                  </a:ext>
                </a:extLst>
              </a:tr>
              <a:tr h="237710">
                <a:tc>
                  <a:txBody>
                    <a:bodyPr/>
                    <a:lstStyle/>
                    <a:p>
                      <a:pPr algn="ctr">
                        <a:lnSpc>
                          <a:spcPct val="107000"/>
                        </a:lnSpc>
                        <a:spcAft>
                          <a:spcPts val="800"/>
                        </a:spcAft>
                      </a:pPr>
                      <a:r>
                        <a:rPr lang="uk-UA" sz="900" kern="100">
                          <a:effectLst/>
                        </a:rPr>
                        <a:t>5.</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Новотроїцький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573</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731162481"/>
                  </a:ext>
                </a:extLst>
              </a:tr>
              <a:tr h="237710">
                <a:tc>
                  <a:txBody>
                    <a:bodyPr/>
                    <a:lstStyle/>
                    <a:p>
                      <a:pPr algn="ctr">
                        <a:lnSpc>
                          <a:spcPct val="107000"/>
                        </a:lnSpc>
                        <a:spcAft>
                          <a:spcPts val="800"/>
                        </a:spcAft>
                      </a:pPr>
                      <a:r>
                        <a:rPr lang="uk-UA" sz="900" kern="100">
                          <a:effectLst/>
                        </a:rPr>
                        <a:t>6.</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Новояковлівський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7</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70170801"/>
                  </a:ext>
                </a:extLst>
              </a:tr>
              <a:tr h="237710">
                <a:tc>
                  <a:txBody>
                    <a:bodyPr/>
                    <a:lstStyle/>
                    <a:p>
                      <a:pPr algn="ctr">
                        <a:lnSpc>
                          <a:spcPct val="107000"/>
                        </a:lnSpc>
                        <a:spcAft>
                          <a:spcPts val="800"/>
                        </a:spcAft>
                      </a:pPr>
                      <a:r>
                        <a:rPr lang="uk-UA" sz="900" kern="100">
                          <a:effectLst/>
                        </a:rPr>
                        <a:t>7.</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Щасливський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165</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21581184"/>
                  </a:ext>
                </a:extLst>
              </a:tr>
              <a:tr h="237710">
                <a:tc>
                  <a:txBody>
                    <a:bodyPr/>
                    <a:lstStyle/>
                    <a:p>
                      <a:pPr algn="ctr">
                        <a:lnSpc>
                          <a:spcPct val="107000"/>
                        </a:lnSpc>
                        <a:spcAft>
                          <a:spcPts val="800"/>
                        </a:spcAft>
                      </a:pPr>
                      <a:r>
                        <a:rPr lang="uk-UA" sz="900" kern="100">
                          <a:effectLst/>
                        </a:rPr>
                        <a:t>8.</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Яснополянський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2</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79838089"/>
                  </a:ext>
                </a:extLst>
              </a:tr>
              <a:tr h="237710">
                <a:tc>
                  <a:txBody>
                    <a:bodyPr/>
                    <a:lstStyle/>
                    <a:p>
                      <a:pPr algn="ctr">
                        <a:lnSpc>
                          <a:spcPct val="107000"/>
                        </a:lnSpc>
                        <a:spcAft>
                          <a:spcPts val="800"/>
                        </a:spcAft>
                      </a:pPr>
                      <a:r>
                        <a:rPr lang="uk-UA" sz="900" kern="100">
                          <a:effectLst/>
                        </a:rPr>
                        <a:t> </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uk-UA" sz="900" kern="100">
                          <a:effectLst/>
                        </a:rPr>
                        <a:t>ВСЬОГО</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dirty="0">
                          <a:effectLst/>
                        </a:rPr>
                        <a:t>939</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639787244"/>
                  </a:ext>
                </a:extLst>
              </a:tr>
            </a:tbl>
          </a:graphicData>
        </a:graphic>
      </p:graphicFrame>
      <p:sp>
        <p:nvSpPr>
          <p:cNvPr id="25" name="TextBox 24">
            <a:extLst>
              <a:ext uri="{FF2B5EF4-FFF2-40B4-BE49-F238E27FC236}">
                <a16:creationId xmlns:a16="http://schemas.microsoft.com/office/drawing/2014/main" id="{26ADC26E-E3FC-4E9E-8772-3824E3EECF0E}"/>
              </a:ext>
            </a:extLst>
          </p:cNvPr>
          <p:cNvSpPr txBox="1"/>
          <p:nvPr/>
        </p:nvSpPr>
        <p:spPr>
          <a:xfrm>
            <a:off x="5016545" y="3705353"/>
            <a:ext cx="3937256" cy="369332"/>
          </a:xfrm>
          <a:prstGeom prst="rect">
            <a:avLst/>
          </a:prstGeom>
          <a:noFill/>
        </p:spPr>
        <p:txBody>
          <a:bodyPr wrap="square">
            <a:spAutoFit/>
          </a:bodyPr>
          <a:lstStyle/>
          <a:p>
            <a:pPr algn="ctr"/>
            <a:r>
              <a:rPr lang="ru-RU" sz="900" b="1" dirty="0">
                <a:solidFill>
                  <a:srgbClr val="00CC00"/>
                </a:solidFill>
              </a:rPr>
              <a:t>- </a:t>
            </a:r>
            <a:r>
              <a:rPr lang="ru-RU" sz="900" b="1" dirty="0" err="1">
                <a:solidFill>
                  <a:srgbClr val="00CC00"/>
                </a:solidFill>
              </a:rPr>
              <a:t>гігієнічних</a:t>
            </a:r>
            <a:r>
              <a:rPr lang="ru-RU" sz="900" b="1" dirty="0">
                <a:solidFill>
                  <a:srgbClr val="00CC00"/>
                </a:solidFill>
              </a:rPr>
              <a:t>  </a:t>
            </a:r>
            <a:r>
              <a:rPr lang="ru-RU" sz="900" b="1" dirty="0" err="1">
                <a:solidFill>
                  <a:srgbClr val="00CC00"/>
                </a:solidFill>
              </a:rPr>
              <a:t>наборів</a:t>
            </a:r>
            <a:r>
              <a:rPr lang="ru-RU" sz="900" b="1" dirty="0">
                <a:solidFill>
                  <a:srgbClr val="00CC00"/>
                </a:solidFill>
              </a:rPr>
              <a:t> в </a:t>
            </a:r>
            <a:r>
              <a:rPr lang="ru-RU" sz="900" b="1" dirty="0" err="1">
                <a:solidFill>
                  <a:srgbClr val="00CC00"/>
                </a:solidFill>
              </a:rPr>
              <a:t>кількості</a:t>
            </a:r>
            <a:r>
              <a:rPr lang="ru-RU" sz="900" b="1" dirty="0">
                <a:solidFill>
                  <a:srgbClr val="00CC00"/>
                </a:solidFill>
              </a:rPr>
              <a:t> 939 </a:t>
            </a:r>
            <a:r>
              <a:rPr lang="ru-RU" sz="900" b="1" dirty="0" err="1">
                <a:solidFill>
                  <a:srgbClr val="00CC00"/>
                </a:solidFill>
              </a:rPr>
              <a:t>наборів</a:t>
            </a:r>
            <a:r>
              <a:rPr lang="ru-RU" sz="900" b="1" dirty="0">
                <a:solidFill>
                  <a:srgbClr val="00CC00"/>
                </a:solidFill>
              </a:rPr>
              <a:t> </a:t>
            </a:r>
            <a:r>
              <a:rPr lang="ru-RU" sz="900" b="1" dirty="0" err="1">
                <a:solidFill>
                  <a:srgbClr val="00CC00"/>
                </a:solidFill>
              </a:rPr>
              <a:t>було</a:t>
            </a:r>
            <a:r>
              <a:rPr lang="ru-RU" sz="900" b="1" dirty="0">
                <a:solidFill>
                  <a:srgbClr val="00CC00"/>
                </a:solidFill>
              </a:rPr>
              <a:t> </a:t>
            </a:r>
            <a:r>
              <a:rPr lang="ru-RU" sz="900" b="1" dirty="0" err="1">
                <a:solidFill>
                  <a:srgbClr val="00CC00"/>
                </a:solidFill>
              </a:rPr>
              <a:t>забезпечено</a:t>
            </a:r>
            <a:r>
              <a:rPr lang="ru-RU" sz="900" b="1" dirty="0">
                <a:solidFill>
                  <a:srgbClr val="00CC00"/>
                </a:solidFill>
              </a:rPr>
              <a:t> </a:t>
            </a:r>
            <a:r>
              <a:rPr lang="ru-RU" sz="900" b="1" dirty="0" err="1">
                <a:solidFill>
                  <a:srgbClr val="00CC00"/>
                </a:solidFill>
              </a:rPr>
              <a:t>родини</a:t>
            </a:r>
            <a:r>
              <a:rPr lang="ru-RU" sz="900" b="1" dirty="0">
                <a:solidFill>
                  <a:srgbClr val="00CC00"/>
                </a:solidFill>
              </a:rPr>
              <a:t> з числа </a:t>
            </a:r>
            <a:r>
              <a:rPr lang="ru-RU" sz="900" b="1" dirty="0" err="1">
                <a:solidFill>
                  <a:srgbClr val="00CC00"/>
                </a:solidFill>
              </a:rPr>
              <a:t>вразливих</a:t>
            </a:r>
            <a:r>
              <a:rPr lang="ru-RU" sz="900" b="1" dirty="0">
                <a:solidFill>
                  <a:srgbClr val="00CC00"/>
                </a:solidFill>
              </a:rPr>
              <a:t> </a:t>
            </a:r>
            <a:r>
              <a:rPr lang="ru-RU" sz="900" b="1" dirty="0" err="1">
                <a:solidFill>
                  <a:srgbClr val="00CC00"/>
                </a:solidFill>
              </a:rPr>
              <a:t>категорій</a:t>
            </a:r>
            <a:r>
              <a:rPr lang="ru-RU" sz="900" b="1" dirty="0">
                <a:solidFill>
                  <a:srgbClr val="00CC00"/>
                </a:solidFill>
              </a:rPr>
              <a:t>, </a:t>
            </a:r>
            <a:r>
              <a:rPr lang="ru-RU" sz="900" b="1" dirty="0" err="1">
                <a:solidFill>
                  <a:srgbClr val="00CC00"/>
                </a:solidFill>
              </a:rPr>
              <a:t>які</a:t>
            </a:r>
            <a:r>
              <a:rPr lang="ru-RU" sz="900" b="1" dirty="0">
                <a:solidFill>
                  <a:srgbClr val="00CC00"/>
                </a:solidFill>
              </a:rPr>
              <a:t> </a:t>
            </a:r>
            <a:r>
              <a:rPr lang="ru-RU" sz="900" b="1" dirty="0" err="1">
                <a:solidFill>
                  <a:srgbClr val="00CC00"/>
                </a:solidFill>
              </a:rPr>
              <a:t>проживають</a:t>
            </a:r>
            <a:r>
              <a:rPr lang="ru-RU" sz="900" b="1" dirty="0">
                <a:solidFill>
                  <a:srgbClr val="00CC00"/>
                </a:solidFill>
              </a:rPr>
              <a:t> на </a:t>
            </a:r>
            <a:r>
              <a:rPr lang="ru-RU" sz="900" b="1" dirty="0" err="1">
                <a:solidFill>
                  <a:srgbClr val="00CC00"/>
                </a:solidFill>
              </a:rPr>
              <a:t>території</a:t>
            </a:r>
            <a:r>
              <a:rPr lang="ru-RU" sz="900" b="1" dirty="0">
                <a:solidFill>
                  <a:srgbClr val="00CC00"/>
                </a:solidFill>
              </a:rPr>
              <a:t> </a:t>
            </a:r>
            <a:r>
              <a:rPr lang="ru-RU" sz="900" b="1" dirty="0" err="1">
                <a:solidFill>
                  <a:srgbClr val="00CC00"/>
                </a:solidFill>
              </a:rPr>
              <a:t>громади</a:t>
            </a:r>
            <a:r>
              <a:rPr lang="ru-RU" sz="900" b="1" dirty="0">
                <a:solidFill>
                  <a:srgbClr val="00CC00"/>
                </a:solidFill>
              </a:rPr>
              <a:t>, а </a:t>
            </a:r>
            <a:r>
              <a:rPr lang="ru-RU" sz="900" b="1" dirty="0" err="1">
                <a:solidFill>
                  <a:srgbClr val="00CC00"/>
                </a:solidFill>
              </a:rPr>
              <a:t>саме</a:t>
            </a:r>
            <a:r>
              <a:rPr lang="ru-RU" sz="900" b="1" dirty="0">
                <a:solidFill>
                  <a:srgbClr val="00CC00"/>
                </a:solidFill>
              </a:rPr>
              <a:t>:</a:t>
            </a:r>
          </a:p>
        </p:txBody>
      </p:sp>
      <p:graphicFrame>
        <p:nvGraphicFramePr>
          <p:cNvPr id="14" name="Таблица 13">
            <a:extLst>
              <a:ext uri="{FF2B5EF4-FFF2-40B4-BE49-F238E27FC236}">
                <a16:creationId xmlns:a16="http://schemas.microsoft.com/office/drawing/2014/main" id="{FEF96367-D009-4D24-A4F4-6E0843E79413}"/>
              </a:ext>
            </a:extLst>
          </p:cNvPr>
          <p:cNvGraphicFramePr>
            <a:graphicFrameLocks noGrp="1"/>
          </p:cNvGraphicFramePr>
          <p:nvPr>
            <p:extLst>
              <p:ext uri="{D42A27DB-BD31-4B8C-83A1-F6EECF244321}">
                <p14:modId xmlns:p14="http://schemas.microsoft.com/office/powerpoint/2010/main" val="757165568"/>
              </p:ext>
            </p:extLst>
          </p:nvPr>
        </p:nvGraphicFramePr>
        <p:xfrm>
          <a:off x="5191958" y="4062145"/>
          <a:ext cx="3586429" cy="2744538"/>
        </p:xfrm>
        <a:graphic>
          <a:graphicData uri="http://schemas.openxmlformats.org/drawingml/2006/table">
            <a:tbl>
              <a:tblPr firstRow="1" firstCol="1" bandRow="1">
                <a:tableStyleId>{EB344D84-9AFB-497E-A393-DC336BA19D2E}</a:tableStyleId>
              </a:tblPr>
              <a:tblGrid>
                <a:gridCol w="311303">
                  <a:extLst>
                    <a:ext uri="{9D8B030D-6E8A-4147-A177-3AD203B41FA5}">
                      <a16:colId xmlns:a16="http://schemas.microsoft.com/office/drawing/2014/main" val="3156353819"/>
                    </a:ext>
                  </a:extLst>
                </a:gridCol>
                <a:gridCol w="2777330">
                  <a:extLst>
                    <a:ext uri="{9D8B030D-6E8A-4147-A177-3AD203B41FA5}">
                      <a16:colId xmlns:a16="http://schemas.microsoft.com/office/drawing/2014/main" val="1883903397"/>
                    </a:ext>
                  </a:extLst>
                </a:gridCol>
                <a:gridCol w="497796">
                  <a:extLst>
                    <a:ext uri="{9D8B030D-6E8A-4147-A177-3AD203B41FA5}">
                      <a16:colId xmlns:a16="http://schemas.microsoft.com/office/drawing/2014/main" val="1266267110"/>
                    </a:ext>
                  </a:extLst>
                </a:gridCol>
              </a:tblGrid>
              <a:tr h="376720">
                <a:tc>
                  <a:txBody>
                    <a:bodyPr/>
                    <a:lstStyle/>
                    <a:p>
                      <a:pPr algn="ctr">
                        <a:lnSpc>
                          <a:spcPct val="107000"/>
                        </a:lnSpc>
                        <a:spcAft>
                          <a:spcPts val="800"/>
                        </a:spcAft>
                      </a:pPr>
                      <a:r>
                        <a:rPr lang="uk-UA" sz="900" kern="100">
                          <a:effectLst/>
                        </a:rPr>
                        <a:t>№</a:t>
                      </a:r>
                      <a:endParaRPr lang="x-none" sz="900" kern="100">
                        <a:effectLst/>
                      </a:endParaRPr>
                    </a:p>
                    <a:p>
                      <a:pPr algn="ctr">
                        <a:lnSpc>
                          <a:spcPct val="107000"/>
                        </a:lnSpc>
                        <a:spcAft>
                          <a:spcPts val="800"/>
                        </a:spcAft>
                      </a:pPr>
                      <a:r>
                        <a:rPr lang="uk-UA" sz="900" kern="100">
                          <a:effectLst/>
                        </a:rPr>
                        <a:t>з/п</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indent="13335" algn="ctr">
                        <a:lnSpc>
                          <a:spcPct val="107000"/>
                        </a:lnSpc>
                        <a:spcAft>
                          <a:spcPts val="800"/>
                        </a:spcAft>
                      </a:pPr>
                      <a:r>
                        <a:rPr lang="uk-UA" sz="900" kern="100" dirty="0">
                          <a:effectLst/>
                        </a:rPr>
                        <a:t>Територія</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Кількість</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11471255"/>
                  </a:ext>
                </a:extLst>
              </a:tr>
              <a:tr h="246542">
                <a:tc>
                  <a:txBody>
                    <a:bodyPr/>
                    <a:lstStyle/>
                    <a:p>
                      <a:pPr algn="ctr">
                        <a:lnSpc>
                          <a:spcPct val="107000"/>
                        </a:lnSpc>
                        <a:spcAft>
                          <a:spcPts val="800"/>
                        </a:spcAft>
                      </a:pPr>
                      <a:r>
                        <a:rPr lang="uk-UA" sz="900" kern="100">
                          <a:effectLst/>
                        </a:rPr>
                        <a:t>1.</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смт. Комишуваха, с. Григорівське та с. Одарівка</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181</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72736649"/>
                  </a:ext>
                </a:extLst>
              </a:tr>
              <a:tr h="246542">
                <a:tc>
                  <a:txBody>
                    <a:bodyPr/>
                    <a:lstStyle/>
                    <a:p>
                      <a:pPr algn="ctr">
                        <a:lnSpc>
                          <a:spcPct val="107000"/>
                        </a:lnSpc>
                        <a:spcAft>
                          <a:spcPts val="800"/>
                        </a:spcAft>
                      </a:pPr>
                      <a:r>
                        <a:rPr lang="uk-UA" sz="900" kern="100">
                          <a:effectLst/>
                        </a:rPr>
                        <a:t>2.</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dirty="0" err="1">
                          <a:effectLst/>
                        </a:rPr>
                        <a:t>Зарічненський</a:t>
                      </a:r>
                      <a:r>
                        <a:rPr lang="ru-RU" sz="900" kern="100" dirty="0">
                          <a:effectLst/>
                        </a:rPr>
                        <a:t> </a:t>
                      </a:r>
                      <a:r>
                        <a:rPr lang="ru-RU" sz="900" kern="100" dirty="0" err="1">
                          <a:effectLst/>
                        </a:rPr>
                        <a:t>старостинський</a:t>
                      </a:r>
                      <a:r>
                        <a:rPr lang="ru-RU" sz="900" kern="100" dirty="0">
                          <a:effectLst/>
                        </a:rPr>
                        <a:t> округ</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40</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891370189"/>
                  </a:ext>
                </a:extLst>
              </a:tr>
              <a:tr h="246542">
                <a:tc>
                  <a:txBody>
                    <a:bodyPr/>
                    <a:lstStyle/>
                    <a:p>
                      <a:pPr algn="ctr">
                        <a:lnSpc>
                          <a:spcPct val="107000"/>
                        </a:lnSpc>
                        <a:spcAft>
                          <a:spcPts val="800"/>
                        </a:spcAft>
                      </a:pPr>
                      <a:r>
                        <a:rPr lang="uk-UA" sz="900" kern="100">
                          <a:effectLst/>
                        </a:rPr>
                        <a:t>3.</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Новоіванівський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45</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38235591"/>
                  </a:ext>
                </a:extLst>
              </a:tr>
              <a:tr h="246542">
                <a:tc>
                  <a:txBody>
                    <a:bodyPr/>
                    <a:lstStyle/>
                    <a:p>
                      <a:pPr algn="ctr">
                        <a:lnSpc>
                          <a:spcPct val="107000"/>
                        </a:lnSpc>
                        <a:spcAft>
                          <a:spcPts val="800"/>
                        </a:spcAft>
                      </a:pPr>
                      <a:r>
                        <a:rPr lang="uk-UA" sz="900" kern="100">
                          <a:effectLst/>
                        </a:rPr>
                        <a:t>4.</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Новотав</a:t>
                      </a:r>
                      <a:r>
                        <a:rPr lang="uk-UA" sz="900" kern="100">
                          <a:effectLst/>
                        </a:rPr>
                        <a:t>рійський</a:t>
                      </a:r>
                      <a:r>
                        <a:rPr lang="ru-RU" sz="900" kern="100">
                          <a:effectLst/>
                        </a:rPr>
                        <a:t>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57</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99326715"/>
                  </a:ext>
                </a:extLst>
              </a:tr>
              <a:tr h="246542">
                <a:tc>
                  <a:txBody>
                    <a:bodyPr/>
                    <a:lstStyle/>
                    <a:p>
                      <a:pPr algn="ctr">
                        <a:lnSpc>
                          <a:spcPct val="107000"/>
                        </a:lnSpc>
                        <a:spcAft>
                          <a:spcPts val="800"/>
                        </a:spcAft>
                      </a:pPr>
                      <a:r>
                        <a:rPr lang="uk-UA" sz="900" kern="100">
                          <a:effectLst/>
                        </a:rPr>
                        <a:t>5.</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Новотроїцький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47</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830428648"/>
                  </a:ext>
                </a:extLst>
              </a:tr>
              <a:tr h="246542">
                <a:tc>
                  <a:txBody>
                    <a:bodyPr/>
                    <a:lstStyle/>
                    <a:p>
                      <a:pPr algn="ctr">
                        <a:lnSpc>
                          <a:spcPct val="107000"/>
                        </a:lnSpc>
                        <a:spcAft>
                          <a:spcPts val="800"/>
                        </a:spcAft>
                      </a:pPr>
                      <a:r>
                        <a:rPr lang="uk-UA" sz="900" kern="100">
                          <a:effectLst/>
                        </a:rPr>
                        <a:t>6.</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Новояковлівський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222</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640712796"/>
                  </a:ext>
                </a:extLst>
              </a:tr>
              <a:tr h="246542">
                <a:tc>
                  <a:txBody>
                    <a:bodyPr/>
                    <a:lstStyle/>
                    <a:p>
                      <a:pPr algn="ctr">
                        <a:lnSpc>
                          <a:spcPct val="107000"/>
                        </a:lnSpc>
                        <a:spcAft>
                          <a:spcPts val="800"/>
                        </a:spcAft>
                      </a:pPr>
                      <a:r>
                        <a:rPr lang="uk-UA" sz="900" kern="100">
                          <a:effectLst/>
                        </a:rPr>
                        <a:t>7.</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Щасливський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31</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808644333"/>
                  </a:ext>
                </a:extLst>
              </a:tr>
              <a:tr h="246542">
                <a:tc>
                  <a:txBody>
                    <a:bodyPr/>
                    <a:lstStyle/>
                    <a:p>
                      <a:pPr algn="ctr">
                        <a:lnSpc>
                          <a:spcPct val="107000"/>
                        </a:lnSpc>
                        <a:spcAft>
                          <a:spcPts val="800"/>
                        </a:spcAft>
                      </a:pPr>
                      <a:r>
                        <a:rPr lang="uk-UA" sz="900" kern="100">
                          <a:effectLst/>
                        </a:rPr>
                        <a:t>8.</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Яснополянський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39</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30479358"/>
                  </a:ext>
                </a:extLst>
              </a:tr>
              <a:tr h="246542">
                <a:tc>
                  <a:txBody>
                    <a:bodyPr/>
                    <a:lstStyle/>
                    <a:p>
                      <a:pPr algn="ctr">
                        <a:lnSpc>
                          <a:spcPct val="107000"/>
                        </a:lnSpc>
                        <a:spcAft>
                          <a:spcPts val="800"/>
                        </a:spcAft>
                      </a:pPr>
                      <a:r>
                        <a:rPr lang="uk-UA" sz="900" kern="100">
                          <a:effectLst/>
                        </a:rPr>
                        <a:t> </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uk-UA" sz="900" kern="100">
                          <a:effectLst/>
                        </a:rPr>
                        <a:t>ВСЬОГО</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dirty="0">
                          <a:effectLst/>
                        </a:rPr>
                        <a:t>662</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53753254"/>
                  </a:ext>
                </a:extLst>
              </a:tr>
            </a:tbl>
          </a:graphicData>
        </a:graphic>
      </p:graphicFrame>
    </p:spTree>
    <p:extLst>
      <p:ext uri="{BB962C8B-B14F-4D97-AF65-F5344CB8AC3E}">
        <p14:creationId xmlns:p14="http://schemas.microsoft.com/office/powerpoint/2010/main" val="27268622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3">
            <a:extLst>
              <a:ext uri="{FF2B5EF4-FFF2-40B4-BE49-F238E27FC236}">
                <a16:creationId xmlns:a16="http://schemas.microsoft.com/office/drawing/2014/main" id="{F191BA73-F8AA-0539-0719-B12A4D3F4DBB}"/>
              </a:ext>
            </a:extLst>
          </p:cNvPr>
          <p:cNvSpPr>
            <a:spLocks noChangeArrowheads="1"/>
          </p:cNvSpPr>
          <p:nvPr/>
        </p:nvSpPr>
        <p:spPr bwMode="auto">
          <a:xfrm>
            <a:off x="0" y="334090"/>
            <a:ext cx="184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sz="1000">
              <a:latin typeface="Arial" panose="020B0604020202020204" pitchFamily="34" charset="0"/>
            </a:endParaRPr>
          </a:p>
        </p:txBody>
      </p:sp>
      <p:sp>
        <p:nvSpPr>
          <p:cNvPr id="7" name="Прямоугольник 6">
            <a:extLst>
              <a:ext uri="{FF2B5EF4-FFF2-40B4-BE49-F238E27FC236}">
                <a16:creationId xmlns:a16="http://schemas.microsoft.com/office/drawing/2014/main" id="{64F4A22B-07FC-595E-3E49-FC4FFDB1380D}"/>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p>
        </p:txBody>
      </p:sp>
      <p:pic>
        <p:nvPicPr>
          <p:cNvPr id="73732" name="Picture 6" descr="E:\Рисунок1-removebg-preview (1).png">
            <a:extLst>
              <a:ext uri="{FF2B5EF4-FFF2-40B4-BE49-F238E27FC236}">
                <a16:creationId xmlns:a16="http://schemas.microsoft.com/office/drawing/2014/main" id="{64FABDCC-9C41-00EB-8FB9-B5862D515D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Штриховая стрелка вправо 7">
            <a:extLst>
              <a:ext uri="{FF2B5EF4-FFF2-40B4-BE49-F238E27FC236}">
                <a16:creationId xmlns:a16="http://schemas.microsoft.com/office/drawing/2014/main" id="{5B5B694B-365A-F6AE-FF7A-D7368AA59D90}"/>
              </a:ext>
            </a:extLst>
          </p:cNvPr>
          <p:cNvSpPr/>
          <p:nvPr/>
        </p:nvSpPr>
        <p:spPr>
          <a:xfrm>
            <a:off x="8676456" y="6455778"/>
            <a:ext cx="467544" cy="39968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1000" dirty="0"/>
          </a:p>
        </p:txBody>
      </p:sp>
      <p:sp>
        <p:nvSpPr>
          <p:cNvPr id="9" name="TextBox 8">
            <a:extLst>
              <a:ext uri="{FF2B5EF4-FFF2-40B4-BE49-F238E27FC236}">
                <a16:creationId xmlns:a16="http://schemas.microsoft.com/office/drawing/2014/main" id="{4271C867-7D92-4FF1-A9A6-347D819C434D}"/>
              </a:ext>
            </a:extLst>
          </p:cNvPr>
          <p:cNvSpPr txBox="1"/>
          <p:nvPr/>
        </p:nvSpPr>
        <p:spPr>
          <a:xfrm>
            <a:off x="1416579" y="149424"/>
            <a:ext cx="7553593" cy="369332"/>
          </a:xfrm>
          <a:prstGeom prst="rect">
            <a:avLst/>
          </a:prstGeom>
          <a:noFill/>
        </p:spPr>
        <p:txBody>
          <a:bodyPr wrap="square">
            <a:spAutoFit/>
          </a:bodyPr>
          <a:lstStyle/>
          <a:p>
            <a:pPr marL="171450" indent="-171450" algn="ctr">
              <a:buClr>
                <a:srgbClr val="00CC00"/>
              </a:buClr>
              <a:buFont typeface="Wingdings" panose="05000000000000000000" pitchFamily="2" charset="2"/>
              <a:buChar char="Ø"/>
            </a:pPr>
            <a:r>
              <a:rPr lang="ru-RU" sz="900" b="1" dirty="0"/>
              <a:t>За </a:t>
            </a:r>
            <a:r>
              <a:rPr lang="ru-RU" sz="900" b="1" dirty="0" err="1"/>
              <a:t>сприяння</a:t>
            </a:r>
            <a:r>
              <a:rPr lang="ru-RU" sz="900" b="1" dirty="0"/>
              <a:t> </a:t>
            </a:r>
            <a:r>
              <a:rPr lang="ru-RU" sz="900" b="1" dirty="0" err="1"/>
              <a:t>Благодійного</a:t>
            </a:r>
            <a:r>
              <a:rPr lang="ru-RU" sz="900" b="1" dirty="0"/>
              <a:t> фонду «ЄДОБРО» </a:t>
            </a:r>
            <a:r>
              <a:rPr lang="ru-RU" sz="900" b="1" dirty="0" err="1"/>
              <a:t>гуманітарною</a:t>
            </a:r>
            <a:r>
              <a:rPr lang="ru-RU" sz="900" b="1" dirty="0"/>
              <a:t> </a:t>
            </a:r>
            <a:r>
              <a:rPr lang="ru-RU" sz="900" b="1" dirty="0" err="1"/>
              <a:t>допомогою</a:t>
            </a:r>
            <a:r>
              <a:rPr lang="ru-RU" sz="900" b="1" dirty="0"/>
              <a:t> у </a:t>
            </a:r>
            <a:r>
              <a:rPr lang="ru-RU" sz="900" b="1" dirty="0" err="1"/>
              <a:t>вигляді</a:t>
            </a:r>
            <a:r>
              <a:rPr lang="ru-RU" sz="900" b="1" dirty="0"/>
              <a:t> </a:t>
            </a:r>
            <a:r>
              <a:rPr lang="ru-RU" sz="900" b="1" dirty="0" err="1"/>
              <a:t>продуктових</a:t>
            </a:r>
            <a:r>
              <a:rPr lang="ru-RU" sz="900" b="1" dirty="0"/>
              <a:t>  </a:t>
            </a:r>
            <a:r>
              <a:rPr lang="ru-RU" sz="900" b="1" dirty="0" err="1"/>
              <a:t>наборів</a:t>
            </a:r>
            <a:r>
              <a:rPr lang="ru-RU" sz="900" b="1" dirty="0"/>
              <a:t>,  для родин з </a:t>
            </a:r>
            <a:r>
              <a:rPr lang="ru-RU" sz="900" b="1" dirty="0" err="1"/>
              <a:t>дітьми</a:t>
            </a:r>
            <a:r>
              <a:rPr lang="ru-RU" sz="900" b="1" dirty="0"/>
              <a:t> та родин з числа </a:t>
            </a:r>
            <a:r>
              <a:rPr lang="ru-RU" sz="900" b="1" dirty="0" err="1"/>
              <a:t>осіб</a:t>
            </a:r>
            <a:r>
              <a:rPr lang="ru-RU" sz="900" b="1" dirty="0"/>
              <a:t> </a:t>
            </a:r>
            <a:r>
              <a:rPr lang="ru-RU" sz="900" b="1" dirty="0" err="1"/>
              <a:t>похилого</a:t>
            </a:r>
            <a:r>
              <a:rPr lang="ru-RU" sz="900" b="1" dirty="0"/>
              <a:t> </a:t>
            </a:r>
            <a:r>
              <a:rPr lang="ru-RU" sz="900" b="1" dirty="0" err="1"/>
              <a:t>віку</a:t>
            </a:r>
            <a:r>
              <a:rPr lang="ru-RU" sz="900" b="1" dirty="0"/>
              <a:t>,  в </a:t>
            </a:r>
            <a:r>
              <a:rPr lang="ru-RU" sz="900" b="1" dirty="0" err="1"/>
              <a:t>кількості</a:t>
            </a:r>
            <a:r>
              <a:rPr lang="ru-RU" sz="900" b="1" dirty="0"/>
              <a:t>  291 </a:t>
            </a:r>
            <a:r>
              <a:rPr lang="ru-RU" sz="900" b="1" dirty="0" err="1"/>
              <a:t>набір</a:t>
            </a:r>
            <a:r>
              <a:rPr lang="ru-RU" sz="900" b="1" dirty="0"/>
              <a:t>, </a:t>
            </a:r>
            <a:r>
              <a:rPr lang="ru-RU" sz="900" b="1" dirty="0" err="1"/>
              <a:t>було</a:t>
            </a:r>
            <a:r>
              <a:rPr lang="ru-RU" sz="900" b="1" dirty="0"/>
              <a:t> </a:t>
            </a:r>
            <a:r>
              <a:rPr lang="ru-RU" sz="900" b="1" dirty="0" err="1"/>
              <a:t>забезпечено</a:t>
            </a:r>
            <a:r>
              <a:rPr lang="ru-RU" sz="900" b="1" dirty="0"/>
              <a:t> </a:t>
            </a:r>
            <a:r>
              <a:rPr lang="ru-RU" sz="900" b="1" dirty="0" err="1"/>
              <a:t>родини</a:t>
            </a:r>
            <a:r>
              <a:rPr lang="ru-RU" sz="900" b="1" dirty="0"/>
              <a:t> </a:t>
            </a:r>
            <a:r>
              <a:rPr lang="ru-RU" sz="900" b="1" dirty="0" err="1"/>
              <a:t>вказаної</a:t>
            </a:r>
            <a:r>
              <a:rPr lang="ru-RU" sz="900" b="1" dirty="0"/>
              <a:t> </a:t>
            </a:r>
            <a:r>
              <a:rPr lang="ru-RU" sz="900" b="1" dirty="0" err="1"/>
              <a:t>категорії</a:t>
            </a:r>
            <a:r>
              <a:rPr lang="ru-RU" sz="900" b="1" dirty="0"/>
              <a:t>, </a:t>
            </a:r>
            <a:r>
              <a:rPr lang="ru-RU" sz="900" b="1" dirty="0" err="1"/>
              <a:t>які</a:t>
            </a:r>
            <a:r>
              <a:rPr lang="ru-RU" sz="900" b="1" dirty="0"/>
              <a:t> </a:t>
            </a:r>
            <a:r>
              <a:rPr lang="ru-RU" sz="900" b="1" dirty="0" err="1"/>
              <a:t>фактично</a:t>
            </a:r>
            <a:r>
              <a:rPr lang="ru-RU" sz="900" b="1" dirty="0"/>
              <a:t> </a:t>
            </a:r>
            <a:r>
              <a:rPr lang="ru-RU" sz="900" b="1" dirty="0" err="1"/>
              <a:t>проживають</a:t>
            </a:r>
            <a:r>
              <a:rPr lang="ru-RU" sz="900" b="1" dirty="0"/>
              <a:t> на </a:t>
            </a:r>
            <a:r>
              <a:rPr lang="ru-RU" sz="900" b="1" dirty="0" err="1"/>
              <a:t>території</a:t>
            </a:r>
            <a:r>
              <a:rPr lang="ru-RU" sz="900" b="1" dirty="0"/>
              <a:t>  </a:t>
            </a:r>
            <a:r>
              <a:rPr lang="ru-RU" sz="900" b="1" dirty="0" err="1"/>
              <a:t>громади</a:t>
            </a:r>
            <a:r>
              <a:rPr lang="ru-RU" sz="900" b="1" dirty="0">
                <a:solidFill>
                  <a:srgbClr val="00CC00"/>
                </a:solidFill>
              </a:rPr>
              <a:t>.</a:t>
            </a:r>
            <a:endParaRPr lang="uk-UA" sz="900" b="1" dirty="0">
              <a:solidFill>
                <a:srgbClr val="00CC00"/>
              </a:solidFill>
            </a:endParaRPr>
          </a:p>
        </p:txBody>
      </p:sp>
      <p:sp>
        <p:nvSpPr>
          <p:cNvPr id="22" name="TextBox 21">
            <a:extLst>
              <a:ext uri="{FF2B5EF4-FFF2-40B4-BE49-F238E27FC236}">
                <a16:creationId xmlns:a16="http://schemas.microsoft.com/office/drawing/2014/main" id="{0A45BF9F-8F39-4369-8DE0-EE6CD0CBAB79}"/>
              </a:ext>
            </a:extLst>
          </p:cNvPr>
          <p:cNvSpPr txBox="1"/>
          <p:nvPr/>
        </p:nvSpPr>
        <p:spPr>
          <a:xfrm>
            <a:off x="1289671" y="563162"/>
            <a:ext cx="3444233" cy="784830"/>
          </a:xfrm>
          <a:prstGeom prst="rect">
            <a:avLst/>
          </a:prstGeom>
          <a:noFill/>
        </p:spPr>
        <p:txBody>
          <a:bodyPr wrap="square">
            <a:spAutoFit/>
          </a:bodyPr>
          <a:lstStyle/>
          <a:p>
            <a:pPr algn="ctr"/>
            <a:r>
              <a:rPr lang="ru-RU" sz="900" b="1" dirty="0">
                <a:solidFill>
                  <a:srgbClr val="00CC00"/>
                </a:solidFill>
              </a:rPr>
              <a:t>- За </a:t>
            </a:r>
            <a:r>
              <a:rPr lang="ru-RU" sz="900" b="1" dirty="0" err="1">
                <a:solidFill>
                  <a:srgbClr val="00CC00"/>
                </a:solidFill>
              </a:rPr>
              <a:t>сприяння</a:t>
            </a:r>
            <a:r>
              <a:rPr lang="ru-RU" sz="900" b="1" dirty="0">
                <a:solidFill>
                  <a:srgbClr val="00CC00"/>
                </a:solidFill>
              </a:rPr>
              <a:t> БО “БТ «100 % </a:t>
            </a:r>
            <a:r>
              <a:rPr lang="ru-RU" sz="900" b="1" dirty="0" err="1">
                <a:solidFill>
                  <a:srgbClr val="00CC00"/>
                </a:solidFill>
              </a:rPr>
              <a:t>життя</a:t>
            </a:r>
            <a:r>
              <a:rPr lang="ru-RU" sz="900" b="1" dirty="0">
                <a:solidFill>
                  <a:srgbClr val="00CC00"/>
                </a:solidFill>
              </a:rPr>
              <a:t> </a:t>
            </a:r>
            <a:r>
              <a:rPr lang="ru-RU" sz="900" b="1" dirty="0" err="1">
                <a:solidFill>
                  <a:srgbClr val="00CC00"/>
                </a:solidFill>
              </a:rPr>
              <a:t>Дніпро</a:t>
            </a:r>
            <a:r>
              <a:rPr lang="ru-RU" sz="900" b="1" dirty="0">
                <a:solidFill>
                  <a:srgbClr val="00CC00"/>
                </a:solidFill>
              </a:rPr>
              <a:t>» </a:t>
            </a:r>
            <a:r>
              <a:rPr lang="ru-RU" sz="900" b="1" dirty="0" err="1">
                <a:solidFill>
                  <a:srgbClr val="00CC00"/>
                </a:solidFill>
              </a:rPr>
              <a:t>гуманітарною</a:t>
            </a:r>
            <a:r>
              <a:rPr lang="ru-RU" sz="900" b="1" dirty="0">
                <a:solidFill>
                  <a:srgbClr val="00CC00"/>
                </a:solidFill>
              </a:rPr>
              <a:t> </a:t>
            </a:r>
            <a:r>
              <a:rPr lang="ru-RU" sz="900" b="1" dirty="0" err="1">
                <a:solidFill>
                  <a:srgbClr val="00CC00"/>
                </a:solidFill>
              </a:rPr>
              <a:t>допомогою</a:t>
            </a:r>
            <a:r>
              <a:rPr lang="ru-RU" sz="900" b="1" dirty="0">
                <a:solidFill>
                  <a:srgbClr val="00CC00"/>
                </a:solidFill>
              </a:rPr>
              <a:t> у </a:t>
            </a:r>
            <a:r>
              <a:rPr lang="ru-RU" sz="900" b="1" dirty="0" err="1">
                <a:solidFill>
                  <a:srgbClr val="00CC00"/>
                </a:solidFill>
              </a:rPr>
              <a:t>вигляді</a:t>
            </a:r>
            <a:r>
              <a:rPr lang="ru-RU" sz="900" b="1" dirty="0">
                <a:solidFill>
                  <a:srgbClr val="00CC00"/>
                </a:solidFill>
              </a:rPr>
              <a:t> </a:t>
            </a:r>
            <a:r>
              <a:rPr lang="ru-RU" sz="900" b="1" dirty="0" err="1">
                <a:solidFill>
                  <a:srgbClr val="00CC00"/>
                </a:solidFill>
              </a:rPr>
              <a:t>продуктових</a:t>
            </a:r>
            <a:r>
              <a:rPr lang="ru-RU" sz="900" b="1" dirty="0">
                <a:solidFill>
                  <a:srgbClr val="00CC00"/>
                </a:solidFill>
              </a:rPr>
              <a:t>, </a:t>
            </a:r>
            <a:r>
              <a:rPr lang="ru-RU" sz="900" b="1" dirty="0" err="1">
                <a:solidFill>
                  <a:srgbClr val="00CC00"/>
                </a:solidFill>
              </a:rPr>
              <a:t>гігієнічних</a:t>
            </a:r>
            <a:r>
              <a:rPr lang="ru-RU" sz="900" b="1" dirty="0">
                <a:solidFill>
                  <a:srgbClr val="00CC00"/>
                </a:solidFill>
              </a:rPr>
              <a:t> та </a:t>
            </a:r>
            <a:r>
              <a:rPr lang="ru-RU" sz="900" b="1" dirty="0" err="1">
                <a:solidFill>
                  <a:srgbClr val="00CC00"/>
                </a:solidFill>
              </a:rPr>
              <a:t>медичних</a:t>
            </a:r>
            <a:r>
              <a:rPr lang="ru-RU" sz="900" b="1" dirty="0">
                <a:solidFill>
                  <a:srgbClr val="00CC00"/>
                </a:solidFill>
              </a:rPr>
              <a:t>  </a:t>
            </a:r>
            <a:r>
              <a:rPr lang="ru-RU" sz="900" b="1" dirty="0" err="1">
                <a:solidFill>
                  <a:srgbClr val="00CC00"/>
                </a:solidFill>
              </a:rPr>
              <a:t>наборів</a:t>
            </a:r>
            <a:r>
              <a:rPr lang="ru-RU" sz="900" b="1" dirty="0">
                <a:solidFill>
                  <a:srgbClr val="00CC00"/>
                </a:solidFill>
              </a:rPr>
              <a:t> в </a:t>
            </a:r>
            <a:r>
              <a:rPr lang="ru-RU" sz="900" b="1" dirty="0" err="1">
                <a:solidFill>
                  <a:srgbClr val="00CC00"/>
                </a:solidFill>
              </a:rPr>
              <a:t>кількості</a:t>
            </a:r>
            <a:r>
              <a:rPr lang="ru-RU" sz="900" b="1" dirty="0">
                <a:solidFill>
                  <a:srgbClr val="00CC00"/>
                </a:solidFill>
              </a:rPr>
              <a:t>  96 </a:t>
            </a:r>
            <a:r>
              <a:rPr lang="ru-RU" sz="900" b="1" dirty="0" err="1">
                <a:solidFill>
                  <a:srgbClr val="00CC00"/>
                </a:solidFill>
              </a:rPr>
              <a:t>наборів</a:t>
            </a:r>
            <a:r>
              <a:rPr lang="ru-RU" sz="900" b="1" dirty="0">
                <a:solidFill>
                  <a:srgbClr val="00CC00"/>
                </a:solidFill>
              </a:rPr>
              <a:t>, </a:t>
            </a:r>
            <a:r>
              <a:rPr lang="ru-RU" sz="900" b="1" dirty="0" err="1">
                <a:solidFill>
                  <a:srgbClr val="00CC00"/>
                </a:solidFill>
              </a:rPr>
              <a:t>було</a:t>
            </a:r>
            <a:r>
              <a:rPr lang="ru-RU" sz="900" b="1" dirty="0">
                <a:solidFill>
                  <a:srgbClr val="00CC00"/>
                </a:solidFill>
              </a:rPr>
              <a:t> </a:t>
            </a:r>
            <a:r>
              <a:rPr lang="ru-RU" sz="900" b="1" dirty="0" err="1">
                <a:solidFill>
                  <a:srgbClr val="00CC00"/>
                </a:solidFill>
              </a:rPr>
              <a:t>забезпечено</a:t>
            </a:r>
            <a:r>
              <a:rPr lang="ru-RU" sz="900" b="1" dirty="0">
                <a:solidFill>
                  <a:srgbClr val="00CC00"/>
                </a:solidFill>
              </a:rPr>
              <a:t> </a:t>
            </a:r>
            <a:r>
              <a:rPr lang="ru-RU" sz="900" b="1" dirty="0" err="1">
                <a:solidFill>
                  <a:srgbClr val="00CC00"/>
                </a:solidFill>
              </a:rPr>
              <a:t>родини</a:t>
            </a:r>
            <a:r>
              <a:rPr lang="ru-RU" sz="900" b="1" dirty="0">
                <a:solidFill>
                  <a:srgbClr val="00CC00"/>
                </a:solidFill>
              </a:rPr>
              <a:t> з числа </a:t>
            </a:r>
            <a:r>
              <a:rPr lang="ru-RU" sz="900" b="1" dirty="0" err="1">
                <a:solidFill>
                  <a:srgbClr val="00CC00"/>
                </a:solidFill>
              </a:rPr>
              <a:t>вразливих</a:t>
            </a:r>
            <a:r>
              <a:rPr lang="ru-RU" sz="900" b="1" dirty="0">
                <a:solidFill>
                  <a:srgbClr val="00CC00"/>
                </a:solidFill>
              </a:rPr>
              <a:t> </a:t>
            </a:r>
            <a:r>
              <a:rPr lang="ru-RU" sz="900" b="1" dirty="0" err="1">
                <a:solidFill>
                  <a:srgbClr val="00CC00"/>
                </a:solidFill>
              </a:rPr>
              <a:t>категорій</a:t>
            </a:r>
            <a:r>
              <a:rPr lang="ru-RU" sz="900" b="1" dirty="0">
                <a:solidFill>
                  <a:srgbClr val="00CC00"/>
                </a:solidFill>
              </a:rPr>
              <a:t>, </a:t>
            </a:r>
            <a:r>
              <a:rPr lang="ru-RU" sz="900" b="1" dirty="0" err="1">
                <a:solidFill>
                  <a:srgbClr val="00CC00"/>
                </a:solidFill>
              </a:rPr>
              <a:t>які</a:t>
            </a:r>
            <a:r>
              <a:rPr lang="ru-RU" sz="900" b="1" dirty="0">
                <a:solidFill>
                  <a:srgbClr val="00CC00"/>
                </a:solidFill>
              </a:rPr>
              <a:t> </a:t>
            </a:r>
            <a:r>
              <a:rPr lang="ru-RU" sz="900" b="1" dirty="0" err="1">
                <a:solidFill>
                  <a:srgbClr val="00CC00"/>
                </a:solidFill>
              </a:rPr>
              <a:t>фактично</a:t>
            </a:r>
            <a:r>
              <a:rPr lang="ru-RU" sz="900" b="1" dirty="0">
                <a:solidFill>
                  <a:srgbClr val="00CC00"/>
                </a:solidFill>
              </a:rPr>
              <a:t> </a:t>
            </a:r>
            <a:r>
              <a:rPr lang="ru-RU" sz="900" b="1" dirty="0" err="1">
                <a:solidFill>
                  <a:srgbClr val="00CC00"/>
                </a:solidFill>
              </a:rPr>
              <a:t>проживають</a:t>
            </a:r>
            <a:r>
              <a:rPr lang="ru-RU" sz="900" b="1" dirty="0">
                <a:solidFill>
                  <a:srgbClr val="00CC00"/>
                </a:solidFill>
              </a:rPr>
              <a:t> на </a:t>
            </a:r>
            <a:r>
              <a:rPr lang="ru-RU" sz="900" b="1" dirty="0" err="1">
                <a:solidFill>
                  <a:srgbClr val="00CC00"/>
                </a:solidFill>
              </a:rPr>
              <a:t>території</a:t>
            </a:r>
            <a:r>
              <a:rPr lang="ru-RU" sz="900" b="1" dirty="0">
                <a:solidFill>
                  <a:srgbClr val="00CC00"/>
                </a:solidFill>
              </a:rPr>
              <a:t>  </a:t>
            </a:r>
            <a:r>
              <a:rPr lang="ru-RU" sz="900" b="1" dirty="0" err="1">
                <a:solidFill>
                  <a:srgbClr val="00CC00"/>
                </a:solidFill>
              </a:rPr>
              <a:t>громади</a:t>
            </a:r>
            <a:r>
              <a:rPr lang="ru-RU" sz="900" b="1" dirty="0">
                <a:solidFill>
                  <a:srgbClr val="00CC00"/>
                </a:solidFill>
              </a:rPr>
              <a:t>, а </a:t>
            </a:r>
            <a:r>
              <a:rPr lang="ru-RU" sz="900" b="1" dirty="0" err="1">
                <a:solidFill>
                  <a:srgbClr val="00CC00"/>
                </a:solidFill>
              </a:rPr>
              <a:t>саме</a:t>
            </a:r>
            <a:r>
              <a:rPr lang="ru-RU" sz="900" b="1" dirty="0">
                <a:solidFill>
                  <a:srgbClr val="00CC00"/>
                </a:solidFill>
              </a:rPr>
              <a:t>:</a:t>
            </a:r>
            <a:endParaRPr lang="uk-UA" sz="900" b="1" dirty="0">
              <a:solidFill>
                <a:srgbClr val="00CC00"/>
              </a:solidFill>
            </a:endParaRPr>
          </a:p>
        </p:txBody>
      </p:sp>
      <p:sp>
        <p:nvSpPr>
          <p:cNvPr id="25" name="TextBox 24">
            <a:extLst>
              <a:ext uri="{FF2B5EF4-FFF2-40B4-BE49-F238E27FC236}">
                <a16:creationId xmlns:a16="http://schemas.microsoft.com/office/drawing/2014/main" id="{26ADC26E-E3FC-4E9E-8772-3824E3EECF0E}"/>
              </a:ext>
            </a:extLst>
          </p:cNvPr>
          <p:cNvSpPr txBox="1"/>
          <p:nvPr/>
        </p:nvSpPr>
        <p:spPr>
          <a:xfrm>
            <a:off x="4809137" y="563162"/>
            <a:ext cx="4128405" cy="923330"/>
          </a:xfrm>
          <a:prstGeom prst="rect">
            <a:avLst/>
          </a:prstGeom>
          <a:noFill/>
        </p:spPr>
        <p:txBody>
          <a:bodyPr wrap="square">
            <a:spAutoFit/>
          </a:bodyPr>
          <a:lstStyle/>
          <a:p>
            <a:pPr algn="ctr"/>
            <a:r>
              <a:rPr lang="ru-RU" sz="900" b="1" dirty="0">
                <a:solidFill>
                  <a:srgbClr val="00CC00"/>
                </a:solidFill>
              </a:rPr>
              <a:t>- </a:t>
            </a:r>
            <a:r>
              <a:rPr lang="uk-UA" sz="900" b="1" dirty="0">
                <a:solidFill>
                  <a:srgbClr val="00CC00"/>
                </a:solidFill>
              </a:rPr>
              <a:t>За сприяння ГО «Міський Центр Допомоги» гуманітарною  допомогою  у вигляді: </a:t>
            </a:r>
          </a:p>
          <a:p>
            <a:pPr algn="ctr"/>
            <a:r>
              <a:rPr lang="uk-UA" sz="900" b="1" dirty="0">
                <a:solidFill>
                  <a:srgbClr val="00CC00"/>
                </a:solidFill>
              </a:rPr>
              <a:t>- продуктових наборів, гігієнічних наборів та аптечок з ліками  в кількості  357 наборів  було забезпечено  родини з числа вразливих категорій, що проживають на території громади, а саме:</a:t>
            </a:r>
          </a:p>
          <a:p>
            <a:pPr algn="ctr"/>
            <a:endParaRPr lang="uk-UA" sz="900" b="1" dirty="0">
              <a:solidFill>
                <a:srgbClr val="00CC00"/>
              </a:solidFill>
            </a:endParaRPr>
          </a:p>
        </p:txBody>
      </p:sp>
      <p:graphicFrame>
        <p:nvGraphicFramePr>
          <p:cNvPr id="2" name="Таблица 1">
            <a:extLst>
              <a:ext uri="{FF2B5EF4-FFF2-40B4-BE49-F238E27FC236}">
                <a16:creationId xmlns:a16="http://schemas.microsoft.com/office/drawing/2014/main" id="{2CEC68CD-DBD6-4BD7-A259-A76A1F6CB794}"/>
              </a:ext>
            </a:extLst>
          </p:cNvPr>
          <p:cNvGraphicFramePr>
            <a:graphicFrameLocks noGrp="1"/>
          </p:cNvGraphicFramePr>
          <p:nvPr>
            <p:extLst>
              <p:ext uri="{D42A27DB-BD31-4B8C-83A1-F6EECF244321}">
                <p14:modId xmlns:p14="http://schemas.microsoft.com/office/powerpoint/2010/main" val="3790441961"/>
              </p:ext>
            </p:extLst>
          </p:nvPr>
        </p:nvGraphicFramePr>
        <p:xfrm>
          <a:off x="1254702" y="1347993"/>
          <a:ext cx="3396230" cy="2744538"/>
        </p:xfrm>
        <a:graphic>
          <a:graphicData uri="http://schemas.openxmlformats.org/drawingml/2006/table">
            <a:tbl>
              <a:tblPr firstRow="1" firstCol="1" bandRow="1">
                <a:tableStyleId>{EB344D84-9AFB-497E-A393-DC336BA19D2E}</a:tableStyleId>
              </a:tblPr>
              <a:tblGrid>
                <a:gridCol w="294793">
                  <a:extLst>
                    <a:ext uri="{9D8B030D-6E8A-4147-A177-3AD203B41FA5}">
                      <a16:colId xmlns:a16="http://schemas.microsoft.com/office/drawing/2014/main" val="2089333122"/>
                    </a:ext>
                  </a:extLst>
                </a:gridCol>
                <a:gridCol w="2630041">
                  <a:extLst>
                    <a:ext uri="{9D8B030D-6E8A-4147-A177-3AD203B41FA5}">
                      <a16:colId xmlns:a16="http://schemas.microsoft.com/office/drawing/2014/main" val="1290795816"/>
                    </a:ext>
                  </a:extLst>
                </a:gridCol>
                <a:gridCol w="471396">
                  <a:extLst>
                    <a:ext uri="{9D8B030D-6E8A-4147-A177-3AD203B41FA5}">
                      <a16:colId xmlns:a16="http://schemas.microsoft.com/office/drawing/2014/main" val="1804256780"/>
                    </a:ext>
                  </a:extLst>
                </a:gridCol>
              </a:tblGrid>
              <a:tr h="363224">
                <a:tc>
                  <a:txBody>
                    <a:bodyPr/>
                    <a:lstStyle/>
                    <a:p>
                      <a:pPr algn="ctr">
                        <a:lnSpc>
                          <a:spcPct val="107000"/>
                        </a:lnSpc>
                        <a:spcAft>
                          <a:spcPts val="800"/>
                        </a:spcAft>
                      </a:pPr>
                      <a:r>
                        <a:rPr lang="uk-UA" sz="900" kern="100">
                          <a:effectLst/>
                        </a:rPr>
                        <a:t>№</a:t>
                      </a:r>
                      <a:endParaRPr lang="x-none" sz="900" kern="100">
                        <a:effectLst/>
                      </a:endParaRPr>
                    </a:p>
                    <a:p>
                      <a:pPr algn="ctr">
                        <a:lnSpc>
                          <a:spcPct val="107000"/>
                        </a:lnSpc>
                        <a:spcAft>
                          <a:spcPts val="800"/>
                        </a:spcAft>
                      </a:pPr>
                      <a:r>
                        <a:rPr lang="uk-UA" sz="900" kern="100">
                          <a:effectLst/>
                        </a:rPr>
                        <a:t>з/п</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indent="13335" algn="ctr">
                        <a:lnSpc>
                          <a:spcPct val="107000"/>
                        </a:lnSpc>
                        <a:spcAft>
                          <a:spcPts val="800"/>
                        </a:spcAft>
                      </a:pPr>
                      <a:r>
                        <a:rPr lang="uk-UA" sz="900" kern="100">
                          <a:effectLst/>
                        </a:rPr>
                        <a:t>Територія</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Кількість</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6592661"/>
                  </a:ext>
                </a:extLst>
              </a:tr>
              <a:tr h="237710">
                <a:tc>
                  <a:txBody>
                    <a:bodyPr/>
                    <a:lstStyle/>
                    <a:p>
                      <a:pPr algn="ctr">
                        <a:lnSpc>
                          <a:spcPct val="107000"/>
                        </a:lnSpc>
                        <a:spcAft>
                          <a:spcPts val="800"/>
                        </a:spcAft>
                      </a:pPr>
                      <a:r>
                        <a:rPr lang="uk-UA" sz="900" kern="100">
                          <a:effectLst/>
                        </a:rPr>
                        <a:t>1.</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смт. Комишуваха, с. Григорівське та с. Одарівка</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16</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29508029"/>
                  </a:ext>
                </a:extLst>
              </a:tr>
              <a:tr h="237710">
                <a:tc>
                  <a:txBody>
                    <a:bodyPr/>
                    <a:lstStyle/>
                    <a:p>
                      <a:pPr algn="ctr">
                        <a:lnSpc>
                          <a:spcPct val="107000"/>
                        </a:lnSpc>
                        <a:spcAft>
                          <a:spcPts val="800"/>
                        </a:spcAft>
                      </a:pPr>
                      <a:r>
                        <a:rPr lang="uk-UA" sz="900" kern="100">
                          <a:effectLst/>
                        </a:rPr>
                        <a:t>2.</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Зарічненський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 </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89760804"/>
                  </a:ext>
                </a:extLst>
              </a:tr>
              <a:tr h="237710">
                <a:tc>
                  <a:txBody>
                    <a:bodyPr/>
                    <a:lstStyle/>
                    <a:p>
                      <a:pPr algn="ctr">
                        <a:lnSpc>
                          <a:spcPct val="107000"/>
                        </a:lnSpc>
                        <a:spcAft>
                          <a:spcPts val="800"/>
                        </a:spcAft>
                      </a:pPr>
                      <a:r>
                        <a:rPr lang="uk-UA" sz="900" kern="100">
                          <a:effectLst/>
                        </a:rPr>
                        <a:t>3.</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Новоіванівський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28</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3368195"/>
                  </a:ext>
                </a:extLst>
              </a:tr>
              <a:tr h="237710">
                <a:tc>
                  <a:txBody>
                    <a:bodyPr/>
                    <a:lstStyle/>
                    <a:p>
                      <a:pPr algn="ctr">
                        <a:lnSpc>
                          <a:spcPct val="107000"/>
                        </a:lnSpc>
                        <a:spcAft>
                          <a:spcPts val="800"/>
                        </a:spcAft>
                      </a:pPr>
                      <a:r>
                        <a:rPr lang="uk-UA" sz="900" kern="100">
                          <a:effectLst/>
                        </a:rPr>
                        <a:t>4.</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Новотав</a:t>
                      </a:r>
                      <a:r>
                        <a:rPr lang="uk-UA" sz="900" kern="100">
                          <a:effectLst/>
                        </a:rPr>
                        <a:t>рійський</a:t>
                      </a:r>
                      <a:r>
                        <a:rPr lang="ru-RU" sz="900" kern="100">
                          <a:effectLst/>
                        </a:rPr>
                        <a:t>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 </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66184386"/>
                  </a:ext>
                </a:extLst>
              </a:tr>
              <a:tr h="237710">
                <a:tc>
                  <a:txBody>
                    <a:bodyPr/>
                    <a:lstStyle/>
                    <a:p>
                      <a:pPr algn="ctr">
                        <a:lnSpc>
                          <a:spcPct val="107000"/>
                        </a:lnSpc>
                        <a:spcAft>
                          <a:spcPts val="800"/>
                        </a:spcAft>
                      </a:pPr>
                      <a:r>
                        <a:rPr lang="uk-UA" sz="900" kern="100">
                          <a:effectLst/>
                        </a:rPr>
                        <a:t>5.</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Новотроїцький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44</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50975170"/>
                  </a:ext>
                </a:extLst>
              </a:tr>
              <a:tr h="237710">
                <a:tc>
                  <a:txBody>
                    <a:bodyPr/>
                    <a:lstStyle/>
                    <a:p>
                      <a:pPr algn="ctr">
                        <a:lnSpc>
                          <a:spcPct val="107000"/>
                        </a:lnSpc>
                        <a:spcAft>
                          <a:spcPts val="800"/>
                        </a:spcAft>
                      </a:pPr>
                      <a:r>
                        <a:rPr lang="uk-UA" sz="900" kern="100">
                          <a:effectLst/>
                        </a:rPr>
                        <a:t>6.</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Новояковлівський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 </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96482814"/>
                  </a:ext>
                </a:extLst>
              </a:tr>
              <a:tr h="237710">
                <a:tc>
                  <a:txBody>
                    <a:bodyPr/>
                    <a:lstStyle/>
                    <a:p>
                      <a:pPr algn="ctr">
                        <a:lnSpc>
                          <a:spcPct val="107000"/>
                        </a:lnSpc>
                        <a:spcAft>
                          <a:spcPts val="800"/>
                        </a:spcAft>
                      </a:pPr>
                      <a:r>
                        <a:rPr lang="uk-UA" sz="900" kern="100">
                          <a:effectLst/>
                        </a:rPr>
                        <a:t>7.</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Щасливський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 </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859541009"/>
                  </a:ext>
                </a:extLst>
              </a:tr>
              <a:tr h="237710">
                <a:tc>
                  <a:txBody>
                    <a:bodyPr/>
                    <a:lstStyle/>
                    <a:p>
                      <a:pPr algn="ctr">
                        <a:lnSpc>
                          <a:spcPct val="107000"/>
                        </a:lnSpc>
                        <a:spcAft>
                          <a:spcPts val="800"/>
                        </a:spcAft>
                      </a:pPr>
                      <a:r>
                        <a:rPr lang="uk-UA" sz="900" kern="100">
                          <a:effectLst/>
                        </a:rPr>
                        <a:t>8.</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900" kern="100">
                          <a:effectLst/>
                        </a:rPr>
                        <a:t>Яснополянський старостинський округ</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a:effectLst/>
                        </a:rPr>
                        <a:t>8</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16738777"/>
                  </a:ext>
                </a:extLst>
              </a:tr>
              <a:tr h="237710">
                <a:tc>
                  <a:txBody>
                    <a:bodyPr/>
                    <a:lstStyle/>
                    <a:p>
                      <a:pPr algn="ctr">
                        <a:lnSpc>
                          <a:spcPct val="107000"/>
                        </a:lnSpc>
                        <a:spcAft>
                          <a:spcPts val="800"/>
                        </a:spcAft>
                      </a:pPr>
                      <a:r>
                        <a:rPr lang="uk-UA" sz="900" kern="100">
                          <a:effectLst/>
                        </a:rPr>
                        <a:t> </a:t>
                      </a:r>
                      <a:endParaRPr lang="x-none" sz="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uk-UA" sz="900" kern="100" dirty="0">
                          <a:effectLst/>
                        </a:rPr>
                        <a:t>ВСЬОГО</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900" kern="100" dirty="0">
                          <a:effectLst/>
                        </a:rPr>
                        <a:t>96</a:t>
                      </a:r>
                      <a:endParaRPr lang="x-none" sz="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41168597"/>
                  </a:ext>
                </a:extLst>
              </a:tr>
            </a:tbl>
          </a:graphicData>
        </a:graphic>
      </p:graphicFrame>
      <p:graphicFrame>
        <p:nvGraphicFramePr>
          <p:cNvPr id="4" name="Таблица 3">
            <a:extLst>
              <a:ext uri="{FF2B5EF4-FFF2-40B4-BE49-F238E27FC236}">
                <a16:creationId xmlns:a16="http://schemas.microsoft.com/office/drawing/2014/main" id="{6303DA04-D525-4305-BEE7-70CA88BF77A0}"/>
              </a:ext>
            </a:extLst>
          </p:cNvPr>
          <p:cNvGraphicFramePr>
            <a:graphicFrameLocks noGrp="1"/>
          </p:cNvGraphicFramePr>
          <p:nvPr>
            <p:extLst>
              <p:ext uri="{D42A27DB-BD31-4B8C-83A1-F6EECF244321}">
                <p14:modId xmlns:p14="http://schemas.microsoft.com/office/powerpoint/2010/main" val="4054829001"/>
              </p:ext>
            </p:extLst>
          </p:nvPr>
        </p:nvGraphicFramePr>
        <p:xfrm>
          <a:off x="4939444" y="1453763"/>
          <a:ext cx="3970784" cy="2565019"/>
        </p:xfrm>
        <a:graphic>
          <a:graphicData uri="http://schemas.openxmlformats.org/drawingml/2006/table">
            <a:tbl>
              <a:tblPr firstRow="1" firstCol="1" bandRow="1">
                <a:tableStyleId>{EB344D84-9AFB-497E-A393-DC336BA19D2E}</a:tableStyleId>
              </a:tblPr>
              <a:tblGrid>
                <a:gridCol w="344664">
                  <a:extLst>
                    <a:ext uri="{9D8B030D-6E8A-4147-A177-3AD203B41FA5}">
                      <a16:colId xmlns:a16="http://schemas.microsoft.com/office/drawing/2014/main" val="488754841"/>
                    </a:ext>
                  </a:extLst>
                </a:gridCol>
                <a:gridCol w="3074975">
                  <a:extLst>
                    <a:ext uri="{9D8B030D-6E8A-4147-A177-3AD203B41FA5}">
                      <a16:colId xmlns:a16="http://schemas.microsoft.com/office/drawing/2014/main" val="728575010"/>
                    </a:ext>
                  </a:extLst>
                </a:gridCol>
                <a:gridCol w="551145">
                  <a:extLst>
                    <a:ext uri="{9D8B030D-6E8A-4147-A177-3AD203B41FA5}">
                      <a16:colId xmlns:a16="http://schemas.microsoft.com/office/drawing/2014/main" val="1271198858"/>
                    </a:ext>
                  </a:extLst>
                </a:gridCol>
              </a:tblGrid>
              <a:tr h="356264">
                <a:tc>
                  <a:txBody>
                    <a:bodyPr/>
                    <a:lstStyle/>
                    <a:p>
                      <a:pPr algn="ctr">
                        <a:lnSpc>
                          <a:spcPct val="107000"/>
                        </a:lnSpc>
                        <a:spcAft>
                          <a:spcPts val="800"/>
                        </a:spcAft>
                      </a:pPr>
                      <a:r>
                        <a:rPr lang="uk-UA" sz="800" kern="100">
                          <a:effectLst/>
                        </a:rPr>
                        <a:t>№</a:t>
                      </a:r>
                      <a:endParaRPr lang="x-none" sz="800" kern="100">
                        <a:effectLst/>
                      </a:endParaRPr>
                    </a:p>
                    <a:p>
                      <a:pPr algn="ctr">
                        <a:lnSpc>
                          <a:spcPct val="107000"/>
                        </a:lnSpc>
                        <a:spcAft>
                          <a:spcPts val="800"/>
                        </a:spcAft>
                      </a:pPr>
                      <a:r>
                        <a:rPr lang="uk-UA" sz="800" kern="100">
                          <a:effectLst/>
                        </a:rPr>
                        <a:t>з/п</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indent="13335" algn="ctr">
                        <a:lnSpc>
                          <a:spcPct val="107000"/>
                        </a:lnSpc>
                        <a:spcAft>
                          <a:spcPts val="800"/>
                        </a:spcAft>
                      </a:pPr>
                      <a:r>
                        <a:rPr lang="uk-UA" sz="800" kern="100">
                          <a:effectLst/>
                        </a:rPr>
                        <a:t>Територія</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Кількість</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40874775"/>
                  </a:ext>
                </a:extLst>
              </a:tr>
              <a:tr h="238483">
                <a:tc>
                  <a:txBody>
                    <a:bodyPr/>
                    <a:lstStyle/>
                    <a:p>
                      <a:pPr algn="ctr">
                        <a:lnSpc>
                          <a:spcPct val="107000"/>
                        </a:lnSpc>
                        <a:spcAft>
                          <a:spcPts val="800"/>
                        </a:spcAft>
                      </a:pPr>
                      <a:r>
                        <a:rPr lang="uk-UA" sz="800" kern="100">
                          <a:effectLst/>
                        </a:rPr>
                        <a:t>1.</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a:effectLst/>
                        </a:rPr>
                        <a:t>смт. Комишуваха, с. Григорівське та с. Одарівка</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110</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736169233"/>
                  </a:ext>
                </a:extLst>
              </a:tr>
              <a:tr h="238483">
                <a:tc>
                  <a:txBody>
                    <a:bodyPr/>
                    <a:lstStyle/>
                    <a:p>
                      <a:pPr algn="ctr">
                        <a:lnSpc>
                          <a:spcPct val="107000"/>
                        </a:lnSpc>
                        <a:spcAft>
                          <a:spcPts val="800"/>
                        </a:spcAft>
                      </a:pPr>
                      <a:r>
                        <a:rPr lang="uk-UA" sz="800" kern="100">
                          <a:effectLst/>
                        </a:rPr>
                        <a:t>2.</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a:effectLst/>
                        </a:rPr>
                        <a:t>Зарічненський старостинський округ</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 </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60163433"/>
                  </a:ext>
                </a:extLst>
              </a:tr>
              <a:tr h="238483">
                <a:tc>
                  <a:txBody>
                    <a:bodyPr/>
                    <a:lstStyle/>
                    <a:p>
                      <a:pPr algn="ctr">
                        <a:lnSpc>
                          <a:spcPct val="107000"/>
                        </a:lnSpc>
                        <a:spcAft>
                          <a:spcPts val="800"/>
                        </a:spcAft>
                      </a:pPr>
                      <a:r>
                        <a:rPr lang="uk-UA" sz="800" kern="100">
                          <a:effectLst/>
                        </a:rPr>
                        <a:t>3.</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a:effectLst/>
                        </a:rPr>
                        <a:t>Новоіванівський старостинський округ</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23</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697490702"/>
                  </a:ext>
                </a:extLst>
              </a:tr>
              <a:tr h="238483">
                <a:tc>
                  <a:txBody>
                    <a:bodyPr/>
                    <a:lstStyle/>
                    <a:p>
                      <a:pPr algn="ctr">
                        <a:lnSpc>
                          <a:spcPct val="107000"/>
                        </a:lnSpc>
                        <a:spcAft>
                          <a:spcPts val="800"/>
                        </a:spcAft>
                      </a:pPr>
                      <a:r>
                        <a:rPr lang="uk-UA" sz="800" kern="100">
                          <a:effectLst/>
                        </a:rPr>
                        <a:t>4.</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a:effectLst/>
                        </a:rPr>
                        <a:t>Новотав</a:t>
                      </a:r>
                      <a:r>
                        <a:rPr lang="uk-UA" sz="800" kern="100">
                          <a:effectLst/>
                        </a:rPr>
                        <a:t>рійський</a:t>
                      </a:r>
                      <a:r>
                        <a:rPr lang="ru-RU" sz="800" kern="100">
                          <a:effectLst/>
                        </a:rPr>
                        <a:t> старостинський округ</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25</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12139340"/>
                  </a:ext>
                </a:extLst>
              </a:tr>
              <a:tr h="238483">
                <a:tc>
                  <a:txBody>
                    <a:bodyPr/>
                    <a:lstStyle/>
                    <a:p>
                      <a:pPr algn="ctr">
                        <a:lnSpc>
                          <a:spcPct val="107000"/>
                        </a:lnSpc>
                        <a:spcAft>
                          <a:spcPts val="800"/>
                        </a:spcAft>
                      </a:pPr>
                      <a:r>
                        <a:rPr lang="uk-UA" sz="800" kern="100">
                          <a:effectLst/>
                        </a:rPr>
                        <a:t>5.</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a:effectLst/>
                        </a:rPr>
                        <a:t>Новотроїцький старостинський округ</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20</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37369109"/>
                  </a:ext>
                </a:extLst>
              </a:tr>
              <a:tr h="238483">
                <a:tc>
                  <a:txBody>
                    <a:bodyPr/>
                    <a:lstStyle/>
                    <a:p>
                      <a:pPr algn="ctr">
                        <a:lnSpc>
                          <a:spcPct val="107000"/>
                        </a:lnSpc>
                        <a:spcAft>
                          <a:spcPts val="800"/>
                        </a:spcAft>
                      </a:pPr>
                      <a:r>
                        <a:rPr lang="uk-UA" sz="800" kern="100">
                          <a:effectLst/>
                        </a:rPr>
                        <a:t>6.</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a:effectLst/>
                        </a:rPr>
                        <a:t>Новояковлівський старостинський округ</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118</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72214293"/>
                  </a:ext>
                </a:extLst>
              </a:tr>
              <a:tr h="238483">
                <a:tc>
                  <a:txBody>
                    <a:bodyPr/>
                    <a:lstStyle/>
                    <a:p>
                      <a:pPr algn="ctr">
                        <a:lnSpc>
                          <a:spcPct val="107000"/>
                        </a:lnSpc>
                        <a:spcAft>
                          <a:spcPts val="800"/>
                        </a:spcAft>
                      </a:pPr>
                      <a:r>
                        <a:rPr lang="uk-UA" sz="800" kern="100">
                          <a:effectLst/>
                        </a:rPr>
                        <a:t>7.</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a:effectLst/>
                        </a:rPr>
                        <a:t>Щасливський старостинський округ</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18</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19990692"/>
                  </a:ext>
                </a:extLst>
              </a:tr>
              <a:tr h="238483">
                <a:tc>
                  <a:txBody>
                    <a:bodyPr/>
                    <a:lstStyle/>
                    <a:p>
                      <a:pPr algn="ctr">
                        <a:lnSpc>
                          <a:spcPct val="107000"/>
                        </a:lnSpc>
                        <a:spcAft>
                          <a:spcPts val="800"/>
                        </a:spcAft>
                      </a:pPr>
                      <a:r>
                        <a:rPr lang="uk-UA" sz="800" kern="100">
                          <a:effectLst/>
                        </a:rPr>
                        <a:t>8.</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ru-RU" sz="800" kern="100">
                          <a:effectLst/>
                        </a:rPr>
                        <a:t>Яснополянський старостинський округ</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a:effectLst/>
                        </a:rPr>
                        <a:t>43</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72075265"/>
                  </a:ext>
                </a:extLst>
              </a:tr>
              <a:tr h="238483">
                <a:tc>
                  <a:txBody>
                    <a:bodyPr/>
                    <a:lstStyle/>
                    <a:p>
                      <a:pPr algn="ctr">
                        <a:lnSpc>
                          <a:spcPct val="107000"/>
                        </a:lnSpc>
                        <a:spcAft>
                          <a:spcPts val="800"/>
                        </a:spcAft>
                      </a:pPr>
                      <a:r>
                        <a:rPr lang="uk-UA" sz="800" kern="100">
                          <a:effectLst/>
                        </a:rPr>
                        <a:t> </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800"/>
                        </a:spcAft>
                      </a:pPr>
                      <a:r>
                        <a:rPr lang="uk-UA" sz="800" kern="100">
                          <a:effectLst/>
                        </a:rPr>
                        <a:t>ВСЬОГО</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0" marR="95250" marT="57150" marB="57150" anchor="ctr"/>
                </a:tc>
                <a:tc>
                  <a:txBody>
                    <a:bodyPr/>
                    <a:lstStyle/>
                    <a:p>
                      <a:pPr algn="ctr">
                        <a:lnSpc>
                          <a:spcPct val="107000"/>
                        </a:lnSpc>
                        <a:spcAft>
                          <a:spcPts val="800"/>
                        </a:spcAft>
                      </a:pPr>
                      <a:r>
                        <a:rPr lang="uk-UA" sz="800" kern="100" dirty="0">
                          <a:effectLst/>
                        </a:rPr>
                        <a:t>357</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78591864"/>
                  </a:ext>
                </a:extLst>
              </a:tr>
            </a:tbl>
          </a:graphicData>
        </a:graphic>
      </p:graphicFrame>
      <p:sp>
        <p:nvSpPr>
          <p:cNvPr id="8" name="Свиток: горизонтальный 7">
            <a:extLst>
              <a:ext uri="{FF2B5EF4-FFF2-40B4-BE49-F238E27FC236}">
                <a16:creationId xmlns:a16="http://schemas.microsoft.com/office/drawing/2014/main" id="{FA2D4A8E-5AF7-4E57-836F-DBCD198C2A02}"/>
              </a:ext>
            </a:extLst>
          </p:cNvPr>
          <p:cNvSpPr/>
          <p:nvPr/>
        </p:nvSpPr>
        <p:spPr>
          <a:xfrm>
            <a:off x="5193375" y="3987398"/>
            <a:ext cx="3690156" cy="1255157"/>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uk-UA" sz="800" dirty="0" err="1"/>
              <a:t>памперсів</a:t>
            </a:r>
            <a:r>
              <a:rPr lang="uk-UA" sz="800" dirty="0"/>
              <a:t> та пелюшок для дорослих  в кількості  40 наборів  було забезпечено  маломобільних осіб, що проживають на території громади;</a:t>
            </a:r>
          </a:p>
          <a:p>
            <a:pPr algn="ctr"/>
            <a:r>
              <a:rPr lang="uk-UA" sz="800" dirty="0"/>
              <a:t>- </a:t>
            </a:r>
            <a:r>
              <a:rPr lang="uk-UA" sz="800" dirty="0" err="1"/>
              <a:t>ходунців</a:t>
            </a:r>
            <a:r>
              <a:rPr lang="uk-UA" sz="800" dirty="0"/>
              <a:t> в кількості 9 шт.. для маломобільних осіб, що проживають на території громади;</a:t>
            </a:r>
          </a:p>
          <a:p>
            <a:pPr algn="ctr"/>
            <a:r>
              <a:rPr lang="uk-UA" sz="800" dirty="0"/>
              <a:t>- </a:t>
            </a:r>
            <a:r>
              <a:rPr lang="uk-UA" sz="800" dirty="0" err="1"/>
              <a:t>памперсів</a:t>
            </a:r>
            <a:r>
              <a:rPr lang="uk-UA" sz="800" dirty="0"/>
              <a:t>  для діток віком до 3- х років  в кількості  27 наборів  було забезпечено  діток, що проживають на території громади;</a:t>
            </a:r>
          </a:p>
        </p:txBody>
      </p:sp>
      <p:pic>
        <p:nvPicPr>
          <p:cNvPr id="18" name="Picture 2" descr="Гуманітарна допомога - Інформація під час війни для людей з інвалідністю та  людей старшого віку">
            <a:extLst>
              <a:ext uri="{FF2B5EF4-FFF2-40B4-BE49-F238E27FC236}">
                <a16:creationId xmlns:a16="http://schemas.microsoft.com/office/drawing/2014/main" id="{D9F63D2F-ED8A-4605-A001-2E6EF7BF32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935" y="3948991"/>
            <a:ext cx="5112568" cy="2684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3898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3">
            <a:extLst>
              <a:ext uri="{FF2B5EF4-FFF2-40B4-BE49-F238E27FC236}">
                <a16:creationId xmlns:a16="http://schemas.microsoft.com/office/drawing/2014/main" id="{F191BA73-F8AA-0539-0719-B12A4D3F4DBB}"/>
              </a:ext>
            </a:extLst>
          </p:cNvPr>
          <p:cNvSpPr>
            <a:spLocks noChangeArrowheads="1"/>
          </p:cNvSpPr>
          <p:nvPr/>
        </p:nvSpPr>
        <p:spPr bwMode="auto">
          <a:xfrm>
            <a:off x="0" y="334090"/>
            <a:ext cx="184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sz="1000">
              <a:latin typeface="Arial" panose="020B0604020202020204" pitchFamily="34" charset="0"/>
            </a:endParaRPr>
          </a:p>
        </p:txBody>
      </p:sp>
      <p:sp>
        <p:nvSpPr>
          <p:cNvPr id="7" name="Прямоугольник 6">
            <a:extLst>
              <a:ext uri="{FF2B5EF4-FFF2-40B4-BE49-F238E27FC236}">
                <a16:creationId xmlns:a16="http://schemas.microsoft.com/office/drawing/2014/main" id="{64F4A22B-07FC-595E-3E49-FC4FFDB1380D}"/>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p>
        </p:txBody>
      </p:sp>
      <p:pic>
        <p:nvPicPr>
          <p:cNvPr id="73732" name="Picture 6" descr="E:\Рисунок1-removebg-preview (1).png">
            <a:extLst>
              <a:ext uri="{FF2B5EF4-FFF2-40B4-BE49-F238E27FC236}">
                <a16:creationId xmlns:a16="http://schemas.microsoft.com/office/drawing/2014/main" id="{64FABDCC-9C41-00EB-8FB9-B5862D515D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Штриховая стрелка вправо 7">
            <a:extLst>
              <a:ext uri="{FF2B5EF4-FFF2-40B4-BE49-F238E27FC236}">
                <a16:creationId xmlns:a16="http://schemas.microsoft.com/office/drawing/2014/main" id="{5B5B694B-365A-F6AE-FF7A-D7368AA59D90}"/>
              </a:ext>
            </a:extLst>
          </p:cNvPr>
          <p:cNvSpPr/>
          <p:nvPr/>
        </p:nvSpPr>
        <p:spPr>
          <a:xfrm>
            <a:off x="8676456" y="6455778"/>
            <a:ext cx="467544" cy="39968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1000" dirty="0"/>
          </a:p>
        </p:txBody>
      </p:sp>
      <p:sp>
        <p:nvSpPr>
          <p:cNvPr id="9" name="TextBox 8">
            <a:extLst>
              <a:ext uri="{FF2B5EF4-FFF2-40B4-BE49-F238E27FC236}">
                <a16:creationId xmlns:a16="http://schemas.microsoft.com/office/drawing/2014/main" id="{4271C867-7D92-4FF1-A9A6-347D819C434D}"/>
              </a:ext>
            </a:extLst>
          </p:cNvPr>
          <p:cNvSpPr txBox="1"/>
          <p:nvPr/>
        </p:nvSpPr>
        <p:spPr>
          <a:xfrm>
            <a:off x="1416579" y="149424"/>
            <a:ext cx="7553593" cy="307777"/>
          </a:xfrm>
          <a:prstGeom prst="rect">
            <a:avLst/>
          </a:prstGeom>
          <a:noFill/>
        </p:spPr>
        <p:txBody>
          <a:bodyPr wrap="square">
            <a:spAutoFit/>
          </a:bodyPr>
          <a:lstStyle/>
          <a:p>
            <a:pPr algn="ctr">
              <a:buClr>
                <a:srgbClr val="00CC00"/>
              </a:buClr>
            </a:pPr>
            <a:r>
              <a:rPr lang="ru-RU" sz="1400" b="1" dirty="0">
                <a:solidFill>
                  <a:srgbClr val="00CC00"/>
                </a:solidFill>
              </a:rPr>
              <a:t>За </a:t>
            </a:r>
            <a:r>
              <a:rPr lang="ru-RU" sz="1400" b="1" dirty="0" err="1">
                <a:solidFill>
                  <a:srgbClr val="00CC00"/>
                </a:solidFill>
              </a:rPr>
              <a:t>сприяння</a:t>
            </a:r>
            <a:r>
              <a:rPr lang="ru-RU" sz="1400" b="1" dirty="0">
                <a:solidFill>
                  <a:srgbClr val="00CC00"/>
                </a:solidFill>
              </a:rPr>
              <a:t> БО "МБФ "ХЕЛП ТУ ЮКРЕЙН" </a:t>
            </a:r>
            <a:r>
              <a:rPr lang="ru-RU" sz="1400" b="1" dirty="0" err="1">
                <a:solidFill>
                  <a:srgbClr val="00CC00"/>
                </a:solidFill>
              </a:rPr>
              <a:t>гуманітарною</a:t>
            </a:r>
            <a:r>
              <a:rPr lang="ru-RU" sz="1400" b="1" dirty="0">
                <a:solidFill>
                  <a:srgbClr val="00CC00"/>
                </a:solidFill>
              </a:rPr>
              <a:t>  </a:t>
            </a:r>
            <a:r>
              <a:rPr lang="ru-RU" sz="1400" b="1" dirty="0" err="1">
                <a:solidFill>
                  <a:srgbClr val="00CC00"/>
                </a:solidFill>
              </a:rPr>
              <a:t>допомогою</a:t>
            </a:r>
            <a:r>
              <a:rPr lang="ru-RU" sz="1400" b="1" dirty="0">
                <a:solidFill>
                  <a:srgbClr val="00CC00"/>
                </a:solidFill>
              </a:rPr>
              <a:t>  у </a:t>
            </a:r>
            <a:r>
              <a:rPr lang="ru-RU" sz="1400" b="1" dirty="0" err="1">
                <a:solidFill>
                  <a:srgbClr val="00CC00"/>
                </a:solidFill>
              </a:rPr>
              <a:t>вигляді</a:t>
            </a:r>
            <a:r>
              <a:rPr lang="ru-RU" sz="1400" b="1" dirty="0">
                <a:solidFill>
                  <a:srgbClr val="00CC00"/>
                </a:solidFill>
              </a:rPr>
              <a:t>:</a:t>
            </a:r>
            <a:endParaRPr lang="uk-UA" sz="1400" b="1" dirty="0">
              <a:solidFill>
                <a:srgbClr val="00CC00"/>
              </a:solidFill>
            </a:endParaRPr>
          </a:p>
        </p:txBody>
      </p:sp>
      <p:sp>
        <p:nvSpPr>
          <p:cNvPr id="13" name="TextBox 12">
            <a:extLst>
              <a:ext uri="{FF2B5EF4-FFF2-40B4-BE49-F238E27FC236}">
                <a16:creationId xmlns:a16="http://schemas.microsoft.com/office/drawing/2014/main" id="{CAFC9BAC-FD39-43DE-8D82-FF98544CDAA3}"/>
              </a:ext>
            </a:extLst>
          </p:cNvPr>
          <p:cNvSpPr txBox="1"/>
          <p:nvPr/>
        </p:nvSpPr>
        <p:spPr>
          <a:xfrm>
            <a:off x="1451548" y="556953"/>
            <a:ext cx="7553593" cy="5632311"/>
          </a:xfrm>
          <a:prstGeom prst="rect">
            <a:avLst/>
          </a:prstGeom>
          <a:noFill/>
        </p:spPr>
        <p:txBody>
          <a:bodyPr wrap="square">
            <a:spAutoFit/>
          </a:bodyPr>
          <a:lstStyle/>
          <a:p>
            <a:pPr marL="171450" indent="-171450">
              <a:buClr>
                <a:srgbClr val="00CC00"/>
              </a:buClr>
              <a:buFont typeface="Wingdings" panose="05000000000000000000" pitchFamily="2" charset="2"/>
              <a:buChar char="Ø"/>
            </a:pPr>
            <a:r>
              <a:rPr lang="uk-UA" sz="1200" dirty="0"/>
              <a:t>-продуктових  наборів  в кількості   203 набори було  забезпечено родини з дітьми, що проживають на території громади; </a:t>
            </a:r>
            <a:endParaRPr lang="en-US" sz="1200" dirty="0"/>
          </a:p>
          <a:p>
            <a:pPr marL="171450" indent="-171450">
              <a:buClr>
                <a:srgbClr val="00CC00"/>
              </a:buClr>
              <a:buFont typeface="Wingdings" panose="05000000000000000000" pitchFamily="2" charset="2"/>
              <a:buChar char="Ø"/>
            </a:pPr>
            <a:endParaRPr lang="uk-UA" sz="1200" dirty="0"/>
          </a:p>
          <a:p>
            <a:pPr marL="171450" indent="-171450">
              <a:buClr>
                <a:srgbClr val="00CC00"/>
              </a:buClr>
              <a:buFont typeface="Wingdings" panose="05000000000000000000" pitchFamily="2" charset="2"/>
              <a:buChar char="Ø"/>
            </a:pPr>
            <a:r>
              <a:rPr lang="uk-UA" sz="1200" dirty="0"/>
              <a:t>-консервованих овочів в кількості  485  банок  було  забезпечено родини, що проживають на території громади; </a:t>
            </a:r>
            <a:endParaRPr lang="en-US" sz="1200" dirty="0"/>
          </a:p>
          <a:p>
            <a:pPr marL="171450" indent="-171450">
              <a:buClr>
                <a:srgbClr val="00CC00"/>
              </a:buClr>
              <a:buFont typeface="Wingdings" panose="05000000000000000000" pitchFamily="2" charset="2"/>
              <a:buChar char="Ø"/>
            </a:pPr>
            <a:endParaRPr lang="uk-UA" sz="1200" dirty="0"/>
          </a:p>
          <a:p>
            <a:pPr marL="171450" indent="-171450">
              <a:buClr>
                <a:srgbClr val="00CC00"/>
              </a:buClr>
              <a:buFont typeface="Wingdings" panose="05000000000000000000" pitchFamily="2" charset="2"/>
              <a:buChar char="Ø"/>
            </a:pPr>
            <a:r>
              <a:rPr lang="uk-UA" sz="1200" dirty="0"/>
              <a:t>-взуття в кількості  505 пар для дітей шкільного віку та дорослих з числа вразливих категорій, що проживають на території громади; </a:t>
            </a:r>
            <a:endParaRPr lang="en-US" sz="1200" dirty="0"/>
          </a:p>
          <a:p>
            <a:pPr>
              <a:buClr>
                <a:srgbClr val="00CC00"/>
              </a:buClr>
            </a:pPr>
            <a:endParaRPr lang="uk-UA" sz="1200" dirty="0"/>
          </a:p>
          <a:p>
            <a:pPr marL="171450" indent="-171450">
              <a:buClr>
                <a:srgbClr val="00CC00"/>
              </a:buClr>
              <a:buFont typeface="Wingdings" panose="05000000000000000000" pitchFamily="2" charset="2"/>
              <a:buChar char="Ø"/>
            </a:pPr>
            <a:r>
              <a:rPr lang="uk-UA" sz="1200" dirty="0"/>
              <a:t>-сумочок в кількості  81 одиниця для дітей шкільного віку, що проживають на території громади;  </a:t>
            </a:r>
            <a:endParaRPr lang="en-US" sz="1200" dirty="0"/>
          </a:p>
          <a:p>
            <a:pPr marL="171450" indent="-171450">
              <a:buClr>
                <a:srgbClr val="00CC00"/>
              </a:buClr>
              <a:buFont typeface="Wingdings" panose="05000000000000000000" pitchFamily="2" charset="2"/>
              <a:buChar char="Ø"/>
            </a:pPr>
            <a:endParaRPr lang="uk-UA" sz="1200" dirty="0"/>
          </a:p>
          <a:p>
            <a:pPr marL="171450" indent="-171450">
              <a:buClr>
                <a:srgbClr val="00CC00"/>
              </a:buClr>
              <a:buFont typeface="Wingdings" panose="05000000000000000000" pitchFamily="2" charset="2"/>
              <a:buChar char="Ø"/>
            </a:pPr>
            <a:r>
              <a:rPr lang="uk-UA" sz="1200" dirty="0"/>
              <a:t>-одяг (куртки) в кількості  30 одиниць для дітей шкільного віку та дорослих з числа вразливих категорій, що проживають на території громади;  </a:t>
            </a:r>
            <a:endParaRPr lang="en-US" sz="1200" dirty="0"/>
          </a:p>
          <a:p>
            <a:pPr marL="171450" indent="-171450">
              <a:buClr>
                <a:srgbClr val="00CC00"/>
              </a:buClr>
              <a:buFont typeface="Wingdings" panose="05000000000000000000" pitchFamily="2" charset="2"/>
              <a:buChar char="Ø"/>
            </a:pPr>
            <a:endParaRPr lang="uk-UA" sz="1200" dirty="0"/>
          </a:p>
          <a:p>
            <a:pPr marL="171450" indent="-171450">
              <a:buClr>
                <a:srgbClr val="00CC00"/>
              </a:buClr>
              <a:buFont typeface="Wingdings" panose="05000000000000000000" pitchFamily="2" charset="2"/>
              <a:buChar char="Ø"/>
            </a:pPr>
            <a:r>
              <a:rPr lang="uk-UA" sz="1200" dirty="0"/>
              <a:t>-інвалідного візочка в кількості 1 штука було забезпечено маломобільну особу, що проживає на території громади;  </a:t>
            </a:r>
            <a:endParaRPr lang="en-US" sz="1200" dirty="0"/>
          </a:p>
          <a:p>
            <a:pPr marL="171450" indent="-171450">
              <a:buClr>
                <a:srgbClr val="00CC00"/>
              </a:buClr>
              <a:buFont typeface="Wingdings" panose="05000000000000000000" pitchFamily="2" charset="2"/>
              <a:buChar char="Ø"/>
            </a:pPr>
            <a:endParaRPr lang="uk-UA" sz="1200" dirty="0"/>
          </a:p>
          <a:p>
            <a:pPr marL="171450" indent="-171450">
              <a:buClr>
                <a:srgbClr val="00CC00"/>
              </a:buClr>
              <a:buFont typeface="Wingdings" panose="05000000000000000000" pitchFamily="2" charset="2"/>
              <a:buChar char="Ø"/>
            </a:pPr>
            <a:r>
              <a:rPr lang="uk-UA" sz="1200" dirty="0"/>
              <a:t>-ліжка медичного в кількості 7 штук було забезпечено маломобільних осіб, що проживають  на території громади; </a:t>
            </a:r>
            <a:endParaRPr lang="en-US" sz="1200" dirty="0"/>
          </a:p>
          <a:p>
            <a:pPr>
              <a:buClr>
                <a:srgbClr val="00CC00"/>
              </a:buClr>
            </a:pPr>
            <a:r>
              <a:rPr lang="uk-UA" sz="1200" dirty="0"/>
              <a:t>   </a:t>
            </a:r>
          </a:p>
          <a:p>
            <a:pPr marL="171450" indent="-171450">
              <a:buClr>
                <a:srgbClr val="00CC00"/>
              </a:buClr>
              <a:buFont typeface="Wingdings" panose="05000000000000000000" pitchFamily="2" charset="2"/>
              <a:buChar char="Ø"/>
            </a:pPr>
            <a:r>
              <a:rPr lang="uk-UA" sz="1200" dirty="0"/>
              <a:t>-матраців   в кількості 4 штуки  було  забезпечено маломобільних осіб, що проживають  на території громади;     </a:t>
            </a:r>
            <a:endParaRPr lang="en-US" sz="1200" dirty="0"/>
          </a:p>
          <a:p>
            <a:pPr marL="171450" indent="-171450">
              <a:buClr>
                <a:srgbClr val="00CC00"/>
              </a:buClr>
              <a:buFont typeface="Wingdings" panose="05000000000000000000" pitchFamily="2" charset="2"/>
              <a:buChar char="Ø"/>
            </a:pPr>
            <a:endParaRPr lang="uk-UA" sz="1200" dirty="0"/>
          </a:p>
          <a:p>
            <a:pPr marL="171450" indent="-171450">
              <a:buClr>
                <a:srgbClr val="00CC00"/>
              </a:buClr>
              <a:buFont typeface="Wingdings" panose="05000000000000000000" pitchFamily="2" charset="2"/>
              <a:buChar char="Ø"/>
            </a:pPr>
            <a:r>
              <a:rPr lang="uk-UA" sz="1200" dirty="0"/>
              <a:t>-</a:t>
            </a:r>
            <a:r>
              <a:rPr lang="uk-UA" sz="1200" dirty="0" err="1"/>
              <a:t>памперсів</a:t>
            </a:r>
            <a:r>
              <a:rPr lang="uk-UA" sz="1200" dirty="0"/>
              <a:t> для дорослих   в кількості 196 штук   було  забезпечено маломобільних осіб, що проживають  на території громади;  </a:t>
            </a:r>
            <a:endParaRPr lang="en-US" sz="1200" dirty="0"/>
          </a:p>
          <a:p>
            <a:pPr>
              <a:buClr>
                <a:srgbClr val="00CC00"/>
              </a:buClr>
            </a:pPr>
            <a:r>
              <a:rPr lang="uk-UA" sz="1200" dirty="0"/>
              <a:t>   </a:t>
            </a:r>
          </a:p>
          <a:p>
            <a:pPr marL="171450" indent="-171450">
              <a:buClr>
                <a:srgbClr val="00CC00"/>
              </a:buClr>
              <a:buFont typeface="Wingdings" panose="05000000000000000000" pitchFamily="2" charset="2"/>
              <a:buChar char="Ø"/>
            </a:pPr>
            <a:r>
              <a:rPr lang="uk-UA" sz="1200" dirty="0"/>
              <a:t>-урологічних прокладок   в кількості  7050  штук   було  забезпечено потребуючих осіб, що проживають  на території громади; </a:t>
            </a:r>
            <a:endParaRPr lang="en-US" sz="1200" dirty="0"/>
          </a:p>
          <a:p>
            <a:pPr>
              <a:buClr>
                <a:srgbClr val="00CC00"/>
              </a:buClr>
            </a:pPr>
            <a:r>
              <a:rPr lang="uk-UA" sz="1200" dirty="0"/>
              <a:t>    </a:t>
            </a:r>
          </a:p>
          <a:p>
            <a:pPr marL="171450" indent="-171450">
              <a:buClr>
                <a:srgbClr val="00CC00"/>
              </a:buClr>
              <a:buFont typeface="Wingdings" panose="05000000000000000000" pitchFamily="2" charset="2"/>
              <a:buChar char="Ø"/>
            </a:pPr>
            <a:r>
              <a:rPr lang="uk-UA" sz="1200" dirty="0"/>
              <a:t>-ковдр б/в   </a:t>
            </a:r>
            <a:r>
              <a:rPr lang="uk-UA" sz="1200" dirty="0" err="1"/>
              <a:t>в</a:t>
            </a:r>
            <a:r>
              <a:rPr lang="uk-UA" sz="1200" dirty="0"/>
              <a:t> кількості  130 кг.  було  забезпечено потребуючих осіб (СЖО), що проживають  на території громади;     </a:t>
            </a:r>
          </a:p>
        </p:txBody>
      </p:sp>
    </p:spTree>
    <p:extLst>
      <p:ext uri="{BB962C8B-B14F-4D97-AF65-F5344CB8AC3E}">
        <p14:creationId xmlns:p14="http://schemas.microsoft.com/office/powerpoint/2010/main" val="15880413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3">
            <a:extLst>
              <a:ext uri="{FF2B5EF4-FFF2-40B4-BE49-F238E27FC236}">
                <a16:creationId xmlns:a16="http://schemas.microsoft.com/office/drawing/2014/main" id="{F191BA73-F8AA-0539-0719-B12A4D3F4DBB}"/>
              </a:ext>
            </a:extLst>
          </p:cNvPr>
          <p:cNvSpPr>
            <a:spLocks noChangeArrowheads="1"/>
          </p:cNvSpPr>
          <p:nvPr/>
        </p:nvSpPr>
        <p:spPr bwMode="auto">
          <a:xfrm>
            <a:off x="0" y="334090"/>
            <a:ext cx="184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sz="1000">
              <a:latin typeface="Arial" panose="020B0604020202020204" pitchFamily="34" charset="0"/>
            </a:endParaRPr>
          </a:p>
        </p:txBody>
      </p:sp>
      <p:sp>
        <p:nvSpPr>
          <p:cNvPr id="7" name="Прямоугольник 6">
            <a:extLst>
              <a:ext uri="{FF2B5EF4-FFF2-40B4-BE49-F238E27FC236}">
                <a16:creationId xmlns:a16="http://schemas.microsoft.com/office/drawing/2014/main" id="{64F4A22B-07FC-595E-3E49-FC4FFDB1380D}"/>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p>
        </p:txBody>
      </p:sp>
      <p:pic>
        <p:nvPicPr>
          <p:cNvPr id="73732" name="Picture 6" descr="E:\Рисунок1-removebg-preview (1).png">
            <a:extLst>
              <a:ext uri="{FF2B5EF4-FFF2-40B4-BE49-F238E27FC236}">
                <a16:creationId xmlns:a16="http://schemas.microsoft.com/office/drawing/2014/main" id="{64FABDCC-9C41-00EB-8FB9-B5862D515D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Штриховая стрелка вправо 7">
            <a:extLst>
              <a:ext uri="{FF2B5EF4-FFF2-40B4-BE49-F238E27FC236}">
                <a16:creationId xmlns:a16="http://schemas.microsoft.com/office/drawing/2014/main" id="{5B5B694B-365A-F6AE-FF7A-D7368AA59D90}"/>
              </a:ext>
            </a:extLst>
          </p:cNvPr>
          <p:cNvSpPr/>
          <p:nvPr/>
        </p:nvSpPr>
        <p:spPr>
          <a:xfrm>
            <a:off x="8676456" y="6455778"/>
            <a:ext cx="467544" cy="39968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1000" dirty="0"/>
          </a:p>
        </p:txBody>
      </p:sp>
      <p:sp>
        <p:nvSpPr>
          <p:cNvPr id="9" name="TextBox 8">
            <a:extLst>
              <a:ext uri="{FF2B5EF4-FFF2-40B4-BE49-F238E27FC236}">
                <a16:creationId xmlns:a16="http://schemas.microsoft.com/office/drawing/2014/main" id="{4271C867-7D92-4FF1-A9A6-347D819C434D}"/>
              </a:ext>
            </a:extLst>
          </p:cNvPr>
          <p:cNvSpPr txBox="1"/>
          <p:nvPr/>
        </p:nvSpPr>
        <p:spPr>
          <a:xfrm>
            <a:off x="1416579" y="149424"/>
            <a:ext cx="7553593" cy="523220"/>
          </a:xfrm>
          <a:prstGeom prst="rect">
            <a:avLst/>
          </a:prstGeom>
          <a:noFill/>
        </p:spPr>
        <p:txBody>
          <a:bodyPr wrap="square">
            <a:spAutoFit/>
          </a:bodyPr>
          <a:lstStyle/>
          <a:p>
            <a:pPr algn="ctr">
              <a:buClr>
                <a:srgbClr val="00CC00"/>
              </a:buClr>
            </a:pPr>
            <a:r>
              <a:rPr lang="ru-RU" sz="1400" b="1" dirty="0">
                <a:solidFill>
                  <a:srgbClr val="00CC00"/>
                </a:solidFill>
              </a:rPr>
              <a:t>За </a:t>
            </a:r>
            <a:r>
              <a:rPr lang="ru-RU" sz="1400" b="1" dirty="0" err="1">
                <a:solidFill>
                  <a:srgbClr val="00CC00"/>
                </a:solidFill>
              </a:rPr>
              <a:t>сприяння</a:t>
            </a:r>
            <a:r>
              <a:rPr lang="ru-RU" sz="1400" b="1" dirty="0">
                <a:solidFill>
                  <a:srgbClr val="00CC00"/>
                </a:solidFill>
              </a:rPr>
              <a:t> Церкви </a:t>
            </a:r>
            <a:r>
              <a:rPr lang="ru-RU" sz="1400" b="1" dirty="0" err="1">
                <a:solidFill>
                  <a:srgbClr val="00CC00"/>
                </a:solidFill>
              </a:rPr>
              <a:t>Еманнуїла</a:t>
            </a:r>
            <a:r>
              <a:rPr lang="ru-RU" sz="1400" b="1" dirty="0">
                <a:solidFill>
                  <a:srgbClr val="00CC00"/>
                </a:solidFill>
              </a:rPr>
              <a:t> з </a:t>
            </a:r>
            <a:r>
              <a:rPr lang="ru-RU" sz="1400" b="1" dirty="0" err="1">
                <a:solidFill>
                  <a:srgbClr val="00CC00"/>
                </a:solidFill>
              </a:rPr>
              <a:t>Голандськими</a:t>
            </a:r>
            <a:r>
              <a:rPr lang="ru-RU" sz="1400" b="1" dirty="0">
                <a:solidFill>
                  <a:srgbClr val="00CC00"/>
                </a:solidFill>
              </a:rPr>
              <a:t>  партнерами </a:t>
            </a:r>
            <a:r>
              <a:rPr lang="ru-RU" sz="1400" b="1" dirty="0" err="1">
                <a:solidFill>
                  <a:srgbClr val="00CC00"/>
                </a:solidFill>
              </a:rPr>
              <a:t>гуманітарною</a:t>
            </a:r>
            <a:r>
              <a:rPr lang="ru-RU" sz="1400" b="1" dirty="0">
                <a:solidFill>
                  <a:srgbClr val="00CC00"/>
                </a:solidFill>
              </a:rPr>
              <a:t> </a:t>
            </a:r>
            <a:r>
              <a:rPr lang="ru-RU" sz="1400" b="1" dirty="0" err="1">
                <a:solidFill>
                  <a:srgbClr val="00CC00"/>
                </a:solidFill>
              </a:rPr>
              <a:t>допомогою</a:t>
            </a:r>
            <a:r>
              <a:rPr lang="ru-RU" sz="1400" b="1" dirty="0">
                <a:solidFill>
                  <a:srgbClr val="00CC00"/>
                </a:solidFill>
              </a:rPr>
              <a:t> у </a:t>
            </a:r>
            <a:r>
              <a:rPr lang="ru-RU" sz="1400" b="1" dirty="0" err="1">
                <a:solidFill>
                  <a:srgbClr val="00CC00"/>
                </a:solidFill>
              </a:rPr>
              <a:t>вигляді</a:t>
            </a:r>
            <a:r>
              <a:rPr lang="ru-RU" sz="1400" b="1" dirty="0">
                <a:solidFill>
                  <a:srgbClr val="00CC00"/>
                </a:solidFill>
              </a:rPr>
              <a:t>:</a:t>
            </a:r>
            <a:endParaRPr lang="uk-UA" sz="1400" b="1" dirty="0">
              <a:solidFill>
                <a:srgbClr val="00CC00"/>
              </a:solidFill>
            </a:endParaRPr>
          </a:p>
        </p:txBody>
      </p:sp>
      <p:sp>
        <p:nvSpPr>
          <p:cNvPr id="13" name="TextBox 12">
            <a:extLst>
              <a:ext uri="{FF2B5EF4-FFF2-40B4-BE49-F238E27FC236}">
                <a16:creationId xmlns:a16="http://schemas.microsoft.com/office/drawing/2014/main" id="{CAFC9BAC-FD39-43DE-8D82-FF98544CDAA3}"/>
              </a:ext>
            </a:extLst>
          </p:cNvPr>
          <p:cNvSpPr txBox="1"/>
          <p:nvPr/>
        </p:nvSpPr>
        <p:spPr>
          <a:xfrm>
            <a:off x="1416579" y="758738"/>
            <a:ext cx="7553593" cy="1384995"/>
          </a:xfrm>
          <a:prstGeom prst="rect">
            <a:avLst/>
          </a:prstGeom>
          <a:noFill/>
        </p:spPr>
        <p:txBody>
          <a:bodyPr wrap="square">
            <a:spAutoFit/>
          </a:bodyPr>
          <a:lstStyle/>
          <a:p>
            <a:pPr marL="171450" indent="-171450">
              <a:buClr>
                <a:srgbClr val="00CC00"/>
              </a:buClr>
              <a:buFont typeface="Wingdings" panose="05000000000000000000" pitchFamily="2" charset="2"/>
              <a:buChar char="Ø"/>
            </a:pPr>
            <a:r>
              <a:rPr lang="uk-UA" sz="1200" dirty="0"/>
              <a:t>-продуктів харчування, ліків, гігієни, іграшок та солодощів було забезпечено 225 родин, які проживають на території громади;</a:t>
            </a:r>
          </a:p>
          <a:p>
            <a:pPr marL="171450" indent="-171450">
              <a:buClr>
                <a:srgbClr val="00CC00"/>
              </a:buClr>
              <a:buFont typeface="Wingdings" panose="05000000000000000000" pitchFamily="2" charset="2"/>
              <a:buChar char="Ø"/>
            </a:pPr>
            <a:r>
              <a:rPr lang="uk-UA" sz="1200" dirty="0"/>
              <a:t>- взуття в кількості 47 пар для дітей, які проживають на території громади; </a:t>
            </a:r>
          </a:p>
          <a:p>
            <a:pPr marL="171450" indent="-171450">
              <a:buClr>
                <a:srgbClr val="00CC00"/>
              </a:buClr>
              <a:buFont typeface="Wingdings" panose="05000000000000000000" pitchFamily="2" charset="2"/>
              <a:buChar char="Ø"/>
            </a:pPr>
            <a:r>
              <a:rPr lang="uk-UA" sz="1200" dirty="0"/>
              <a:t>- спеціальних  медичних ліжок для маломобільних осіб було забезпечено 6 осіб вказаної категорії,  які проживають на території громади;</a:t>
            </a:r>
          </a:p>
          <a:p>
            <a:pPr marL="171450" indent="-171450">
              <a:buClr>
                <a:srgbClr val="00CC00"/>
              </a:buClr>
              <a:buFont typeface="Wingdings" panose="05000000000000000000" pitchFamily="2" charset="2"/>
              <a:buChar char="Ø"/>
            </a:pPr>
            <a:r>
              <a:rPr lang="uk-UA" sz="1200" dirty="0"/>
              <a:t> - інвалідних візочків  для маломобільних осіб було забезпечено 2 особи вказаної категорії,  які проживають на території громади.</a:t>
            </a:r>
          </a:p>
        </p:txBody>
      </p:sp>
      <p:sp>
        <p:nvSpPr>
          <p:cNvPr id="8" name="TextBox 7">
            <a:extLst>
              <a:ext uri="{FF2B5EF4-FFF2-40B4-BE49-F238E27FC236}">
                <a16:creationId xmlns:a16="http://schemas.microsoft.com/office/drawing/2014/main" id="{BD2D7B0E-C70E-4ED7-A1B3-B855ABE88339}"/>
              </a:ext>
            </a:extLst>
          </p:cNvPr>
          <p:cNvSpPr txBox="1"/>
          <p:nvPr/>
        </p:nvSpPr>
        <p:spPr>
          <a:xfrm>
            <a:off x="1381880" y="2041564"/>
            <a:ext cx="7553593" cy="307777"/>
          </a:xfrm>
          <a:prstGeom prst="rect">
            <a:avLst/>
          </a:prstGeom>
          <a:noFill/>
        </p:spPr>
        <p:txBody>
          <a:bodyPr wrap="square">
            <a:spAutoFit/>
          </a:bodyPr>
          <a:lstStyle/>
          <a:p>
            <a:pPr algn="ctr">
              <a:buClr>
                <a:srgbClr val="00CC00"/>
              </a:buClr>
            </a:pPr>
            <a:r>
              <a:rPr lang="ru-RU" sz="1400" b="1" dirty="0">
                <a:solidFill>
                  <a:srgbClr val="00CC00"/>
                </a:solidFill>
              </a:rPr>
              <a:t>За </a:t>
            </a:r>
            <a:r>
              <a:rPr lang="ru-RU" sz="1400" b="1" dirty="0" err="1">
                <a:solidFill>
                  <a:srgbClr val="00CC00"/>
                </a:solidFill>
              </a:rPr>
              <a:t>сприяння</a:t>
            </a:r>
            <a:r>
              <a:rPr lang="ru-RU" sz="1400" b="1" dirty="0">
                <a:solidFill>
                  <a:srgbClr val="00CC00"/>
                </a:solidFill>
              </a:rPr>
              <a:t> БО "БФ "ВІРА В УКРАЇНУ" </a:t>
            </a:r>
            <a:r>
              <a:rPr lang="ru-RU" sz="1400" b="1" dirty="0" err="1">
                <a:solidFill>
                  <a:srgbClr val="00CC00"/>
                </a:solidFill>
              </a:rPr>
              <a:t>гуманітарною</a:t>
            </a:r>
            <a:r>
              <a:rPr lang="ru-RU" sz="1400" b="1" dirty="0">
                <a:solidFill>
                  <a:srgbClr val="00CC00"/>
                </a:solidFill>
              </a:rPr>
              <a:t> </a:t>
            </a:r>
            <a:r>
              <a:rPr lang="ru-RU" sz="1400" b="1" dirty="0" err="1">
                <a:solidFill>
                  <a:srgbClr val="00CC00"/>
                </a:solidFill>
              </a:rPr>
              <a:t>допомогою</a:t>
            </a:r>
            <a:r>
              <a:rPr lang="ru-RU" sz="1400" b="1" dirty="0">
                <a:solidFill>
                  <a:srgbClr val="00CC00"/>
                </a:solidFill>
              </a:rPr>
              <a:t> у </a:t>
            </a:r>
            <a:r>
              <a:rPr lang="ru-RU" sz="1400" b="1" dirty="0" err="1">
                <a:solidFill>
                  <a:srgbClr val="00CC00"/>
                </a:solidFill>
              </a:rPr>
              <a:t>вигляді</a:t>
            </a:r>
            <a:r>
              <a:rPr lang="ru-RU" sz="1400" b="1" dirty="0">
                <a:solidFill>
                  <a:srgbClr val="00CC00"/>
                </a:solidFill>
              </a:rPr>
              <a:t>:</a:t>
            </a:r>
            <a:endParaRPr lang="uk-UA" sz="1400" b="1" dirty="0">
              <a:solidFill>
                <a:srgbClr val="00CC00"/>
              </a:solidFill>
            </a:endParaRPr>
          </a:p>
        </p:txBody>
      </p:sp>
      <p:sp>
        <p:nvSpPr>
          <p:cNvPr id="10" name="TextBox 9">
            <a:extLst>
              <a:ext uri="{FF2B5EF4-FFF2-40B4-BE49-F238E27FC236}">
                <a16:creationId xmlns:a16="http://schemas.microsoft.com/office/drawing/2014/main" id="{52D1C96D-9DCD-4F66-BAC8-C37ED5EAA3FB}"/>
              </a:ext>
            </a:extLst>
          </p:cNvPr>
          <p:cNvSpPr txBox="1"/>
          <p:nvPr/>
        </p:nvSpPr>
        <p:spPr>
          <a:xfrm>
            <a:off x="1310418" y="2331491"/>
            <a:ext cx="7271626" cy="1877437"/>
          </a:xfrm>
          <a:prstGeom prst="rect">
            <a:avLst/>
          </a:prstGeom>
          <a:noFill/>
        </p:spPr>
        <p:txBody>
          <a:bodyPr wrap="square">
            <a:spAutoFit/>
          </a:bodyPr>
          <a:lstStyle/>
          <a:p>
            <a:pPr marL="171450" indent="-171450" algn="just" fontAlgn="base">
              <a:spcAft>
                <a:spcPts val="800"/>
              </a:spcAft>
              <a:buClr>
                <a:srgbClr val="00CC00"/>
              </a:buClr>
              <a:buFont typeface="Wingdings" panose="05000000000000000000" pitchFamily="2" charset="2"/>
              <a:buChar char="Ø"/>
            </a:pPr>
            <a:r>
              <a:rPr lang="uk-UA" sz="12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консерви в кількості </a:t>
            </a:r>
            <a:r>
              <a:rPr lang="uk-UA" sz="1200" b="1"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386 шт.</a:t>
            </a:r>
            <a:r>
              <a:rPr lang="uk-UA" sz="12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було забезпечено осіб СЖО, що проживають на території громади; </a:t>
            </a:r>
            <a:endParaRPr lang="x-non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lgn="just" fontAlgn="base">
              <a:spcAft>
                <a:spcPts val="800"/>
              </a:spcAft>
              <a:buClr>
                <a:srgbClr val="00CC00"/>
              </a:buClr>
              <a:buFont typeface="Wingdings" panose="05000000000000000000" pitchFamily="2" charset="2"/>
              <a:buChar char="Ø"/>
            </a:pPr>
            <a:r>
              <a:rPr lang="uk-UA" sz="12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вживаного одягу, взуття та домашнього </a:t>
            </a:r>
            <a:r>
              <a:rPr lang="uk-UA" sz="1200" dirty="0" err="1">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обіходу</a:t>
            </a:r>
            <a:r>
              <a:rPr lang="uk-UA" sz="12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в кількості</a:t>
            </a:r>
            <a:r>
              <a:rPr lang="uk-UA" sz="1200" b="1"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2764 кг.  </a:t>
            </a:r>
            <a:r>
              <a:rPr lang="uk-UA" sz="12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було забезпечено  родини,  які проживають на території громади;   </a:t>
            </a:r>
            <a:endParaRPr lang="x-non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lgn="just" fontAlgn="base">
              <a:spcAft>
                <a:spcPts val="800"/>
              </a:spcAft>
              <a:buClr>
                <a:srgbClr val="00CC00"/>
              </a:buClr>
              <a:buFont typeface="Wingdings" panose="05000000000000000000" pitchFamily="2" charset="2"/>
              <a:buChar char="Ø"/>
            </a:pPr>
            <a:r>
              <a:rPr lang="uk-UA"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ходунців</a:t>
            </a:r>
            <a:r>
              <a:rPr lang="uk-UA"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звичайних в кількості  20 шт., </a:t>
            </a:r>
            <a:r>
              <a:rPr lang="uk-UA"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ходунців</a:t>
            </a:r>
            <a:r>
              <a:rPr lang="uk-UA"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ролерних</a:t>
            </a:r>
            <a:r>
              <a:rPr lang="uk-UA"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 кількості 15 шт., </a:t>
            </a:r>
            <a:r>
              <a:rPr lang="uk-UA"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стілців</a:t>
            </a:r>
            <a:r>
              <a:rPr lang="uk-UA"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туалетів в кількості 4 шт., стільців для купання в кількості 12 шт., інвалідних візочків в кількості 8  шт., милиць </a:t>
            </a:r>
            <a:r>
              <a:rPr lang="uk-UA"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підлокотних</a:t>
            </a:r>
            <a:r>
              <a:rPr lang="uk-UA"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 кількості 86 шт., тростинок для ходіння в кількості  41 шт. було забезпечено маломобільних осіб</a:t>
            </a:r>
            <a:r>
              <a:rPr lang="uk-UA" sz="12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які проживають на території громади;</a:t>
            </a:r>
            <a:endParaRPr lang="x-non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buClr>
                <a:srgbClr val="00CC00"/>
              </a:buClr>
              <a:buFont typeface="Wingdings" panose="05000000000000000000" pitchFamily="2" charset="2"/>
              <a:buChar char="Ø"/>
            </a:pPr>
            <a:r>
              <a:rPr lang="uk-UA" sz="1200" kern="0" dirty="0">
                <a:solidFill>
                  <a:srgbClr val="444444"/>
                </a:solidFill>
                <a:effectLst/>
                <a:latin typeface="Times New Roman" panose="02020603050405020304" pitchFamily="18" charset="0"/>
                <a:ea typeface="Times New Roman" panose="02020603050405020304" pitchFamily="18" charset="0"/>
              </a:rPr>
              <a:t>- засобів гігієни в кількості  </a:t>
            </a:r>
            <a:r>
              <a:rPr lang="uk-UA" sz="1200" b="1" kern="0" dirty="0">
                <a:solidFill>
                  <a:srgbClr val="444444"/>
                </a:solidFill>
                <a:effectLst/>
                <a:latin typeface="Times New Roman" panose="02020603050405020304" pitchFamily="18" charset="0"/>
                <a:ea typeface="Times New Roman" panose="02020603050405020304" pitchFamily="18" charset="0"/>
              </a:rPr>
              <a:t>50 наборів</a:t>
            </a:r>
            <a:r>
              <a:rPr lang="uk-UA" sz="1200" kern="0" dirty="0">
                <a:solidFill>
                  <a:srgbClr val="444444"/>
                </a:solidFill>
                <a:effectLst/>
                <a:latin typeface="Times New Roman" panose="02020603050405020304" pitchFamily="18" charset="0"/>
                <a:ea typeface="Times New Roman" panose="02020603050405020304" pitchFamily="18" charset="0"/>
              </a:rPr>
              <a:t>  було забезпечено  родини,  які проживають на території громади. </a:t>
            </a:r>
            <a:endParaRPr lang="x-none" sz="1200" dirty="0"/>
          </a:p>
        </p:txBody>
      </p:sp>
      <p:sp>
        <p:nvSpPr>
          <p:cNvPr id="3" name="Свиток: горизонтальный 2">
            <a:extLst>
              <a:ext uri="{FF2B5EF4-FFF2-40B4-BE49-F238E27FC236}">
                <a16:creationId xmlns:a16="http://schemas.microsoft.com/office/drawing/2014/main" id="{69008287-DC45-4EF1-8D45-D19F4F172870}"/>
              </a:ext>
            </a:extLst>
          </p:cNvPr>
          <p:cNvSpPr/>
          <p:nvPr/>
        </p:nvSpPr>
        <p:spPr>
          <a:xfrm>
            <a:off x="1390331" y="4083262"/>
            <a:ext cx="7493649" cy="792088"/>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uk-UA" sz="1200" dirty="0"/>
              <a:t>За сприяння  </a:t>
            </a:r>
            <a:r>
              <a:rPr lang="en-US" sz="1200" dirty="0"/>
              <a:t>Benda-Lutz </a:t>
            </a:r>
            <a:r>
              <a:rPr lang="en-US" sz="1200" dirty="0" err="1"/>
              <a:t>Skawina</a:t>
            </a:r>
            <a:r>
              <a:rPr lang="en-US" sz="1200" dirty="0"/>
              <a:t>   </a:t>
            </a:r>
            <a:r>
              <a:rPr lang="uk-UA" sz="1200" dirty="0"/>
              <a:t>гуманітарною допомогою у вигляді дитячого взуття  було забезпечено  96  дітей з числа вразливих категорій, які проживають на території громади. </a:t>
            </a:r>
            <a:endParaRPr lang="x-none" sz="1200" dirty="0"/>
          </a:p>
        </p:txBody>
      </p:sp>
      <p:sp>
        <p:nvSpPr>
          <p:cNvPr id="15" name="Свиток: горизонтальный 14">
            <a:extLst>
              <a:ext uri="{FF2B5EF4-FFF2-40B4-BE49-F238E27FC236}">
                <a16:creationId xmlns:a16="http://schemas.microsoft.com/office/drawing/2014/main" id="{280B677B-2E64-444E-A16C-86EC1699250B}"/>
              </a:ext>
            </a:extLst>
          </p:cNvPr>
          <p:cNvSpPr/>
          <p:nvPr/>
        </p:nvSpPr>
        <p:spPr>
          <a:xfrm>
            <a:off x="1376011" y="4864265"/>
            <a:ext cx="7493649" cy="925092"/>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uk-UA" sz="1100" dirty="0"/>
              <a:t>За сприяння ГО «</a:t>
            </a:r>
            <a:r>
              <a:rPr lang="uk-UA" sz="1100" dirty="0" err="1"/>
              <a:t>Хортицька</a:t>
            </a:r>
            <a:r>
              <a:rPr lang="uk-UA" sz="1100" dirty="0"/>
              <a:t> варта»  гуманітарною допомогою у вигляді дитячого харчування в кількості  36 упаковок,  пляшечок для годування  в кількості 30 одиниць та спортивних костюмів в кількості 103 одиниці  було забезпечено діток,   а також  засобів гігієни в кількості  45  одиниць  було забезпечено осіб з числа вразливих категорій, які проживають на території громади.</a:t>
            </a:r>
            <a:endParaRPr lang="x-none" sz="1100" dirty="0"/>
          </a:p>
        </p:txBody>
      </p:sp>
      <p:sp>
        <p:nvSpPr>
          <p:cNvPr id="16" name="Свиток: горизонтальный 15">
            <a:extLst>
              <a:ext uri="{FF2B5EF4-FFF2-40B4-BE49-F238E27FC236}">
                <a16:creationId xmlns:a16="http://schemas.microsoft.com/office/drawing/2014/main" id="{A0EF11B4-AAE9-447B-8ADB-B2CE109629D1}"/>
              </a:ext>
            </a:extLst>
          </p:cNvPr>
          <p:cNvSpPr/>
          <p:nvPr/>
        </p:nvSpPr>
        <p:spPr>
          <a:xfrm>
            <a:off x="1373806" y="5800441"/>
            <a:ext cx="7493649" cy="792088"/>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200" dirty="0"/>
              <a:t>За </a:t>
            </a:r>
            <a:r>
              <a:rPr lang="ru-RU" sz="1200" dirty="0" err="1"/>
              <a:t>сприяння</a:t>
            </a:r>
            <a:r>
              <a:rPr lang="ru-RU" sz="1200" dirty="0"/>
              <a:t>  Церкви «</a:t>
            </a:r>
            <a:r>
              <a:rPr lang="ru-RU" sz="1200" dirty="0" err="1"/>
              <a:t>Джерело</a:t>
            </a:r>
            <a:r>
              <a:rPr lang="ru-RU" sz="1200" dirty="0"/>
              <a:t> </a:t>
            </a:r>
            <a:r>
              <a:rPr lang="ru-RU" sz="1200" dirty="0" err="1"/>
              <a:t>Життя</a:t>
            </a:r>
            <a:r>
              <a:rPr lang="ru-RU" sz="1200" dirty="0"/>
              <a:t>» селища </a:t>
            </a:r>
            <a:r>
              <a:rPr lang="ru-RU" sz="1200" dirty="0" err="1"/>
              <a:t>Тепличне</a:t>
            </a:r>
            <a:r>
              <a:rPr lang="ru-RU" sz="1200" dirty="0"/>
              <a:t> </a:t>
            </a:r>
            <a:r>
              <a:rPr lang="ru-RU" sz="1200" dirty="0" err="1"/>
              <a:t>міста</a:t>
            </a:r>
            <a:r>
              <a:rPr lang="ru-RU" sz="1200" dirty="0"/>
              <a:t> </a:t>
            </a:r>
            <a:r>
              <a:rPr lang="ru-RU" sz="1200" dirty="0" err="1"/>
              <a:t>Запоріжжя</a:t>
            </a:r>
            <a:r>
              <a:rPr lang="ru-RU" sz="1200" dirty="0"/>
              <a:t> </a:t>
            </a:r>
            <a:r>
              <a:rPr lang="ru-RU" sz="1200" dirty="0" err="1"/>
              <a:t>гуманітарною</a:t>
            </a:r>
            <a:r>
              <a:rPr lang="ru-RU" sz="1200" dirty="0"/>
              <a:t> </a:t>
            </a:r>
            <a:r>
              <a:rPr lang="ru-RU" sz="1200" dirty="0" err="1"/>
              <a:t>допомогою</a:t>
            </a:r>
            <a:r>
              <a:rPr lang="ru-RU" sz="1200" dirty="0"/>
              <a:t> у </a:t>
            </a:r>
            <a:r>
              <a:rPr lang="ru-RU" sz="1200" dirty="0" err="1"/>
              <a:t>вигляді</a:t>
            </a:r>
            <a:r>
              <a:rPr lang="ru-RU" sz="1200" dirty="0"/>
              <a:t>  </a:t>
            </a:r>
            <a:r>
              <a:rPr lang="ru-RU" sz="1200" dirty="0" err="1"/>
              <a:t>дитячих</a:t>
            </a:r>
            <a:r>
              <a:rPr lang="ru-RU" sz="1200" dirty="0"/>
              <a:t> </a:t>
            </a:r>
            <a:r>
              <a:rPr lang="ru-RU" sz="1200" dirty="0" err="1"/>
              <a:t>подарункових</a:t>
            </a:r>
            <a:r>
              <a:rPr lang="ru-RU" sz="1200" dirty="0"/>
              <a:t> </a:t>
            </a:r>
            <a:r>
              <a:rPr lang="ru-RU" sz="1200" dirty="0" err="1"/>
              <a:t>наборів</a:t>
            </a:r>
            <a:r>
              <a:rPr lang="ru-RU" sz="1200" dirty="0"/>
              <a:t>  </a:t>
            </a:r>
            <a:r>
              <a:rPr lang="ru-RU" sz="1200" dirty="0" err="1"/>
              <a:t>було</a:t>
            </a:r>
            <a:r>
              <a:rPr lang="ru-RU" sz="1200" dirty="0"/>
              <a:t>  </a:t>
            </a:r>
            <a:r>
              <a:rPr lang="ru-RU" sz="1200" dirty="0" err="1"/>
              <a:t>забезпечено</a:t>
            </a:r>
            <a:r>
              <a:rPr lang="ru-RU" sz="1200" dirty="0"/>
              <a:t>  60 </a:t>
            </a:r>
            <a:r>
              <a:rPr lang="ru-RU" sz="1200" dirty="0" err="1"/>
              <a:t>діток</a:t>
            </a:r>
            <a:r>
              <a:rPr lang="ru-RU" sz="1200" dirty="0"/>
              <a:t>,  </a:t>
            </a:r>
            <a:r>
              <a:rPr lang="ru-RU" sz="1200" dirty="0" err="1"/>
              <a:t>які</a:t>
            </a:r>
            <a:r>
              <a:rPr lang="ru-RU" sz="1200" dirty="0"/>
              <a:t> </a:t>
            </a:r>
            <a:r>
              <a:rPr lang="ru-RU" sz="1200" dirty="0" err="1"/>
              <a:t>проживають</a:t>
            </a:r>
            <a:r>
              <a:rPr lang="ru-RU" sz="1200" dirty="0"/>
              <a:t> на </a:t>
            </a:r>
            <a:r>
              <a:rPr lang="ru-RU" sz="1200" dirty="0" err="1"/>
              <a:t>території</a:t>
            </a:r>
            <a:r>
              <a:rPr lang="ru-RU" sz="1200" dirty="0"/>
              <a:t> </a:t>
            </a:r>
            <a:r>
              <a:rPr lang="ru-RU" sz="1200" dirty="0" err="1"/>
              <a:t>громади</a:t>
            </a:r>
            <a:r>
              <a:rPr lang="ru-RU" sz="1200" dirty="0"/>
              <a:t>.</a:t>
            </a:r>
            <a:r>
              <a:rPr lang="uk-UA" sz="1200" dirty="0"/>
              <a:t>. </a:t>
            </a:r>
            <a:endParaRPr lang="x-none" sz="1200" dirty="0"/>
          </a:p>
        </p:txBody>
      </p:sp>
    </p:spTree>
    <p:extLst>
      <p:ext uri="{BB962C8B-B14F-4D97-AF65-F5344CB8AC3E}">
        <p14:creationId xmlns:p14="http://schemas.microsoft.com/office/powerpoint/2010/main" val="33764667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3">
            <a:extLst>
              <a:ext uri="{FF2B5EF4-FFF2-40B4-BE49-F238E27FC236}">
                <a16:creationId xmlns:a16="http://schemas.microsoft.com/office/drawing/2014/main" id="{F191BA73-F8AA-0539-0719-B12A4D3F4DBB}"/>
              </a:ext>
            </a:extLst>
          </p:cNvPr>
          <p:cNvSpPr>
            <a:spLocks noChangeArrowheads="1"/>
          </p:cNvSpPr>
          <p:nvPr/>
        </p:nvSpPr>
        <p:spPr bwMode="auto">
          <a:xfrm>
            <a:off x="0" y="334090"/>
            <a:ext cx="184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sz="1000">
              <a:latin typeface="Arial" panose="020B0604020202020204" pitchFamily="34" charset="0"/>
            </a:endParaRPr>
          </a:p>
        </p:txBody>
      </p:sp>
      <p:sp>
        <p:nvSpPr>
          <p:cNvPr id="7" name="Прямоугольник 6">
            <a:extLst>
              <a:ext uri="{FF2B5EF4-FFF2-40B4-BE49-F238E27FC236}">
                <a16:creationId xmlns:a16="http://schemas.microsoft.com/office/drawing/2014/main" id="{64F4A22B-07FC-595E-3E49-FC4FFDB1380D}"/>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p>
        </p:txBody>
      </p:sp>
      <p:pic>
        <p:nvPicPr>
          <p:cNvPr id="73732" name="Picture 6" descr="E:\Рисунок1-removebg-preview (1).png">
            <a:extLst>
              <a:ext uri="{FF2B5EF4-FFF2-40B4-BE49-F238E27FC236}">
                <a16:creationId xmlns:a16="http://schemas.microsoft.com/office/drawing/2014/main" id="{64FABDCC-9C41-00EB-8FB9-B5862D515D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Штриховая стрелка вправо 7">
            <a:extLst>
              <a:ext uri="{FF2B5EF4-FFF2-40B4-BE49-F238E27FC236}">
                <a16:creationId xmlns:a16="http://schemas.microsoft.com/office/drawing/2014/main" id="{5B5B694B-365A-F6AE-FF7A-D7368AA59D90}"/>
              </a:ext>
            </a:extLst>
          </p:cNvPr>
          <p:cNvSpPr/>
          <p:nvPr/>
        </p:nvSpPr>
        <p:spPr>
          <a:xfrm>
            <a:off x="8676456" y="6455778"/>
            <a:ext cx="467544" cy="39968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1000" dirty="0"/>
          </a:p>
        </p:txBody>
      </p:sp>
      <p:sp>
        <p:nvSpPr>
          <p:cNvPr id="2" name="Блок-схема: процесс 1">
            <a:extLst>
              <a:ext uri="{FF2B5EF4-FFF2-40B4-BE49-F238E27FC236}">
                <a16:creationId xmlns:a16="http://schemas.microsoft.com/office/drawing/2014/main" id="{9FBC8345-DEFB-4BF7-BFBC-237B20843B61}"/>
              </a:ext>
            </a:extLst>
          </p:cNvPr>
          <p:cNvSpPr/>
          <p:nvPr/>
        </p:nvSpPr>
        <p:spPr>
          <a:xfrm>
            <a:off x="1403648" y="256275"/>
            <a:ext cx="7344816" cy="648072"/>
          </a:xfrm>
          <a:prstGeom prst="flowChart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400" dirty="0"/>
              <a:t>За </a:t>
            </a:r>
            <a:r>
              <a:rPr lang="ru-RU" sz="1400" dirty="0" err="1"/>
              <a:t>сприяння</a:t>
            </a:r>
            <a:r>
              <a:rPr lang="ru-RU" sz="1400" dirty="0"/>
              <a:t>  S.T.A.L.K.E.R. </a:t>
            </a:r>
            <a:r>
              <a:rPr lang="ru-RU" sz="1400" dirty="0" err="1"/>
              <a:t>гуманітарною</a:t>
            </a:r>
            <a:r>
              <a:rPr lang="ru-RU" sz="1400" dirty="0"/>
              <a:t> </a:t>
            </a:r>
            <a:r>
              <a:rPr lang="ru-RU" sz="1400" dirty="0" err="1"/>
              <a:t>допомогою</a:t>
            </a:r>
            <a:r>
              <a:rPr lang="ru-RU" sz="1400" dirty="0"/>
              <a:t> у </a:t>
            </a:r>
            <a:r>
              <a:rPr lang="ru-RU" sz="1400" dirty="0" err="1"/>
              <a:t>вигляді</a:t>
            </a:r>
            <a:r>
              <a:rPr lang="ru-RU" sz="1400" dirty="0"/>
              <a:t>  </a:t>
            </a:r>
            <a:r>
              <a:rPr lang="ru-RU" sz="1400" dirty="0" err="1"/>
              <a:t>дитячого</a:t>
            </a:r>
            <a:r>
              <a:rPr lang="ru-RU" sz="1400" dirty="0"/>
              <a:t> </a:t>
            </a:r>
            <a:r>
              <a:rPr lang="ru-RU" sz="1400" dirty="0" err="1"/>
              <a:t>одягу</a:t>
            </a:r>
            <a:r>
              <a:rPr lang="ru-RU" sz="1400" dirty="0"/>
              <a:t> (</a:t>
            </a:r>
            <a:r>
              <a:rPr lang="ru-RU" sz="1400" dirty="0" err="1"/>
              <a:t>брендові</a:t>
            </a:r>
            <a:r>
              <a:rPr lang="ru-RU" sz="1400" dirty="0"/>
              <a:t> футболки) </a:t>
            </a:r>
            <a:r>
              <a:rPr lang="ru-RU" sz="1400" dirty="0" err="1"/>
              <a:t>було</a:t>
            </a:r>
            <a:r>
              <a:rPr lang="ru-RU" sz="1400" dirty="0"/>
              <a:t> </a:t>
            </a:r>
            <a:r>
              <a:rPr lang="ru-RU" sz="1400" dirty="0" err="1"/>
              <a:t>забезпечено</a:t>
            </a:r>
            <a:r>
              <a:rPr lang="ru-RU" sz="1400" dirty="0"/>
              <a:t> 19 </a:t>
            </a:r>
            <a:r>
              <a:rPr lang="ru-RU" sz="1400" dirty="0" err="1"/>
              <a:t>діток</a:t>
            </a:r>
            <a:r>
              <a:rPr lang="ru-RU" sz="1400" dirty="0"/>
              <a:t> з числа </a:t>
            </a:r>
            <a:r>
              <a:rPr lang="ru-RU" sz="1400" dirty="0" err="1"/>
              <a:t>вразливих</a:t>
            </a:r>
            <a:r>
              <a:rPr lang="ru-RU" sz="1400" dirty="0"/>
              <a:t> </a:t>
            </a:r>
            <a:r>
              <a:rPr lang="ru-RU" sz="1400" dirty="0" err="1"/>
              <a:t>категорій</a:t>
            </a:r>
            <a:r>
              <a:rPr lang="ru-RU" sz="1400" dirty="0"/>
              <a:t>,  </a:t>
            </a:r>
            <a:r>
              <a:rPr lang="ru-RU" sz="1400" dirty="0" err="1"/>
              <a:t>які</a:t>
            </a:r>
            <a:r>
              <a:rPr lang="ru-RU" sz="1400" dirty="0"/>
              <a:t> </a:t>
            </a:r>
            <a:r>
              <a:rPr lang="ru-RU" sz="1400" dirty="0" err="1"/>
              <a:t>проживають</a:t>
            </a:r>
            <a:r>
              <a:rPr lang="ru-RU" sz="1400" dirty="0"/>
              <a:t> на </a:t>
            </a:r>
            <a:r>
              <a:rPr lang="ru-RU" sz="1400" dirty="0" err="1"/>
              <a:t>території</a:t>
            </a:r>
            <a:r>
              <a:rPr lang="ru-RU" sz="1400" dirty="0"/>
              <a:t> </a:t>
            </a:r>
            <a:r>
              <a:rPr lang="ru-RU" sz="1400" dirty="0" err="1"/>
              <a:t>громади</a:t>
            </a:r>
            <a:r>
              <a:rPr lang="ru-RU" sz="1400" dirty="0"/>
              <a:t>.</a:t>
            </a:r>
            <a:endParaRPr lang="x-none" sz="1400" dirty="0"/>
          </a:p>
        </p:txBody>
      </p:sp>
      <p:sp>
        <p:nvSpPr>
          <p:cNvPr id="14" name="Блок-схема: процесс 13">
            <a:extLst>
              <a:ext uri="{FF2B5EF4-FFF2-40B4-BE49-F238E27FC236}">
                <a16:creationId xmlns:a16="http://schemas.microsoft.com/office/drawing/2014/main" id="{49FA3870-DB44-4DB3-866E-E9EF3B905B34}"/>
              </a:ext>
            </a:extLst>
          </p:cNvPr>
          <p:cNvSpPr/>
          <p:nvPr/>
        </p:nvSpPr>
        <p:spPr>
          <a:xfrm>
            <a:off x="1403648" y="1033276"/>
            <a:ext cx="7344816" cy="1891667"/>
          </a:xfrm>
          <a:prstGeom prst="flowChart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000" dirty="0"/>
              <a:t>За </a:t>
            </a:r>
            <a:r>
              <a:rPr lang="ru-RU" sz="1000" dirty="0" err="1"/>
              <a:t>сприяння</a:t>
            </a:r>
            <a:r>
              <a:rPr lang="ru-RU" sz="1000" dirty="0"/>
              <a:t> БО БФ «</a:t>
            </a:r>
            <a:r>
              <a:rPr lang="ru-RU" sz="1000" dirty="0" err="1"/>
              <a:t>Янголи</a:t>
            </a:r>
            <a:r>
              <a:rPr lang="ru-RU" sz="1000" dirty="0"/>
              <a:t>  Миру»  </a:t>
            </a:r>
            <a:r>
              <a:rPr lang="ru-RU" sz="1000" dirty="0" err="1"/>
              <a:t>гуманітарною</a:t>
            </a:r>
            <a:r>
              <a:rPr lang="ru-RU" sz="1000" dirty="0"/>
              <a:t> </a:t>
            </a:r>
            <a:r>
              <a:rPr lang="ru-RU" sz="1000" dirty="0" err="1"/>
              <a:t>допомогою</a:t>
            </a:r>
            <a:r>
              <a:rPr lang="ru-RU" sz="1000" dirty="0"/>
              <a:t> у </a:t>
            </a:r>
            <a:r>
              <a:rPr lang="ru-RU" sz="1000" dirty="0" err="1"/>
              <a:t>вигляді</a:t>
            </a:r>
            <a:r>
              <a:rPr lang="ru-RU" sz="1000" dirty="0"/>
              <a:t>  </a:t>
            </a:r>
            <a:r>
              <a:rPr lang="ru-RU" sz="1000" dirty="0" err="1"/>
              <a:t>дитячих</a:t>
            </a:r>
            <a:r>
              <a:rPr lang="ru-RU" sz="1000" dirty="0"/>
              <a:t> </a:t>
            </a:r>
            <a:r>
              <a:rPr lang="ru-RU" sz="1000" dirty="0" err="1"/>
              <a:t>іграшкових</a:t>
            </a:r>
            <a:r>
              <a:rPr lang="ru-RU" sz="1000" dirty="0"/>
              <a:t> </a:t>
            </a:r>
            <a:r>
              <a:rPr lang="ru-RU" sz="1000" dirty="0" err="1"/>
              <a:t>наборів</a:t>
            </a:r>
            <a:r>
              <a:rPr lang="ru-RU" sz="1000" dirty="0"/>
              <a:t> в </a:t>
            </a:r>
            <a:r>
              <a:rPr lang="ru-RU" sz="1000" dirty="0" err="1"/>
              <a:t>кількості</a:t>
            </a:r>
            <a:r>
              <a:rPr lang="ru-RU" sz="1000" dirty="0"/>
              <a:t> 33 </a:t>
            </a:r>
            <a:r>
              <a:rPr lang="ru-RU" sz="1000" dirty="0" err="1"/>
              <a:t>набори</a:t>
            </a:r>
            <a:r>
              <a:rPr lang="ru-RU" sz="1000" dirty="0"/>
              <a:t>, </a:t>
            </a:r>
            <a:r>
              <a:rPr lang="ru-RU" sz="1000" dirty="0" err="1"/>
              <a:t>гігієнічних</a:t>
            </a:r>
            <a:r>
              <a:rPr lang="ru-RU" sz="1000" dirty="0"/>
              <a:t> </a:t>
            </a:r>
            <a:r>
              <a:rPr lang="ru-RU" sz="1000" dirty="0" err="1"/>
              <a:t>наборів</a:t>
            </a:r>
            <a:r>
              <a:rPr lang="ru-RU" sz="1000" dirty="0"/>
              <a:t> в </a:t>
            </a:r>
            <a:r>
              <a:rPr lang="ru-RU" sz="1000" dirty="0" err="1"/>
              <a:t>кількості</a:t>
            </a:r>
            <a:r>
              <a:rPr lang="ru-RU" sz="1000" dirty="0"/>
              <a:t> 30 </a:t>
            </a:r>
            <a:r>
              <a:rPr lang="ru-RU" sz="1000" dirty="0" err="1"/>
              <a:t>наборів</a:t>
            </a:r>
            <a:r>
              <a:rPr lang="ru-RU" sz="1000" dirty="0"/>
              <a:t>, </a:t>
            </a:r>
            <a:r>
              <a:rPr lang="ru-RU" sz="1000" dirty="0" err="1"/>
              <a:t>памперсів</a:t>
            </a:r>
            <a:r>
              <a:rPr lang="ru-RU" sz="1000" dirty="0"/>
              <a:t> </a:t>
            </a:r>
            <a:r>
              <a:rPr lang="ru-RU" sz="1000" dirty="0" err="1"/>
              <a:t>дитячих</a:t>
            </a:r>
            <a:r>
              <a:rPr lang="ru-RU" sz="1000" dirty="0"/>
              <a:t> та для </a:t>
            </a:r>
            <a:r>
              <a:rPr lang="ru-RU" sz="1000" dirty="0" err="1"/>
              <a:t>маломобільних</a:t>
            </a:r>
            <a:r>
              <a:rPr lang="ru-RU" sz="1000" dirty="0"/>
              <a:t> в </a:t>
            </a:r>
            <a:r>
              <a:rPr lang="ru-RU" sz="1000" dirty="0" err="1"/>
              <a:t>кількості</a:t>
            </a:r>
            <a:r>
              <a:rPr lang="ru-RU" sz="1000" dirty="0"/>
              <a:t> 68 </a:t>
            </a:r>
            <a:r>
              <a:rPr lang="ru-RU" sz="1000" dirty="0" err="1"/>
              <a:t>одиниць</a:t>
            </a:r>
            <a:r>
              <a:rPr lang="ru-RU" sz="1000" dirty="0"/>
              <a:t>, </a:t>
            </a:r>
            <a:r>
              <a:rPr lang="ru-RU" sz="1000" dirty="0" err="1"/>
              <a:t>урологічних</a:t>
            </a:r>
            <a:r>
              <a:rPr lang="ru-RU" sz="1000" dirty="0"/>
              <a:t> та </a:t>
            </a:r>
            <a:r>
              <a:rPr lang="ru-RU" sz="1000" dirty="0" err="1"/>
              <a:t>гігієнічних</a:t>
            </a:r>
            <a:r>
              <a:rPr lang="ru-RU" sz="1000" dirty="0"/>
              <a:t> прокладок в </a:t>
            </a:r>
            <a:r>
              <a:rPr lang="ru-RU" sz="1000" dirty="0" err="1"/>
              <a:t>кількості</a:t>
            </a:r>
            <a:r>
              <a:rPr lang="ru-RU" sz="1000" dirty="0"/>
              <a:t> 544 </a:t>
            </a:r>
            <a:r>
              <a:rPr lang="ru-RU" sz="1000" dirty="0" err="1"/>
              <a:t>одиниці</a:t>
            </a:r>
            <a:r>
              <a:rPr lang="ru-RU" sz="1000" dirty="0"/>
              <a:t>, </a:t>
            </a:r>
            <a:r>
              <a:rPr lang="ru-RU" sz="1000" dirty="0" err="1"/>
              <a:t>пелюшок</a:t>
            </a:r>
            <a:r>
              <a:rPr lang="ru-RU" sz="1000" dirty="0"/>
              <a:t> в </a:t>
            </a:r>
            <a:r>
              <a:rPr lang="ru-RU" sz="1000" dirty="0" err="1"/>
              <a:t>кількості</a:t>
            </a:r>
            <a:r>
              <a:rPr lang="ru-RU" sz="1000" dirty="0"/>
              <a:t> 27 </a:t>
            </a:r>
            <a:r>
              <a:rPr lang="ru-RU" sz="1000" dirty="0" err="1"/>
              <a:t>одиниць</a:t>
            </a:r>
            <a:r>
              <a:rPr lang="ru-RU" sz="1000" dirty="0"/>
              <a:t>, </a:t>
            </a:r>
            <a:r>
              <a:rPr lang="ru-RU" sz="1000" dirty="0" err="1"/>
              <a:t>дитячого</a:t>
            </a:r>
            <a:r>
              <a:rPr lang="ru-RU" sz="1000" dirty="0"/>
              <a:t> </a:t>
            </a:r>
            <a:r>
              <a:rPr lang="ru-RU" sz="1000" dirty="0" err="1"/>
              <a:t>харчування</a:t>
            </a:r>
            <a:r>
              <a:rPr lang="ru-RU" sz="1000" dirty="0"/>
              <a:t> (</a:t>
            </a:r>
            <a:r>
              <a:rPr lang="ru-RU" sz="1000" dirty="0" err="1"/>
              <a:t>фруктове</a:t>
            </a:r>
            <a:r>
              <a:rPr lang="ru-RU" sz="1000" dirty="0"/>
              <a:t> пюре) в </a:t>
            </a:r>
            <a:r>
              <a:rPr lang="ru-RU" sz="1000" dirty="0" err="1"/>
              <a:t>кількості</a:t>
            </a:r>
            <a:r>
              <a:rPr lang="ru-RU" sz="1000" dirty="0"/>
              <a:t> 219 упаковок (по 10 шт.), </a:t>
            </a:r>
            <a:r>
              <a:rPr lang="ru-RU" sz="1000" dirty="0" err="1"/>
              <a:t>продуктових</a:t>
            </a:r>
            <a:r>
              <a:rPr lang="ru-RU" sz="1000" dirty="0"/>
              <a:t> </a:t>
            </a:r>
            <a:r>
              <a:rPr lang="ru-RU" sz="1000" dirty="0" err="1"/>
              <a:t>пакетів</a:t>
            </a:r>
            <a:r>
              <a:rPr lang="ru-RU" sz="1000" dirty="0"/>
              <a:t> в </a:t>
            </a:r>
            <a:r>
              <a:rPr lang="ru-RU" sz="1000" dirty="0" err="1"/>
              <a:t>кількості</a:t>
            </a:r>
            <a:r>
              <a:rPr lang="ru-RU" sz="1000" dirty="0"/>
              <a:t> 52 </a:t>
            </a:r>
            <a:r>
              <a:rPr lang="ru-RU" sz="1000" dirty="0" err="1"/>
              <a:t>одиниці</a:t>
            </a:r>
            <a:r>
              <a:rPr lang="ru-RU" sz="1000" dirty="0"/>
              <a:t>, </a:t>
            </a:r>
            <a:r>
              <a:rPr lang="ru-RU" sz="1000" dirty="0" err="1"/>
              <a:t>рисової</a:t>
            </a:r>
            <a:r>
              <a:rPr lang="ru-RU" sz="1000" dirty="0"/>
              <a:t> </a:t>
            </a:r>
            <a:r>
              <a:rPr lang="ru-RU" sz="1000" dirty="0" err="1"/>
              <a:t>крупи</a:t>
            </a:r>
            <a:r>
              <a:rPr lang="ru-RU" sz="1000" dirty="0"/>
              <a:t> в </a:t>
            </a:r>
            <a:r>
              <a:rPr lang="ru-RU" sz="1000" dirty="0" err="1"/>
              <a:t>кількості</a:t>
            </a:r>
            <a:r>
              <a:rPr lang="ru-RU" sz="1000" dirty="0"/>
              <a:t> 400 </a:t>
            </a:r>
            <a:r>
              <a:rPr lang="ru-RU" sz="1000" dirty="0" err="1"/>
              <a:t>пакунків</a:t>
            </a:r>
            <a:r>
              <a:rPr lang="ru-RU" sz="1000" dirty="0"/>
              <a:t>, </a:t>
            </a:r>
            <a:r>
              <a:rPr lang="ru-RU" sz="1000" dirty="0" err="1"/>
              <a:t>цукерок</a:t>
            </a:r>
            <a:r>
              <a:rPr lang="ru-RU" sz="1000" dirty="0"/>
              <a:t> </a:t>
            </a:r>
            <a:r>
              <a:rPr lang="en-US" sz="1000" dirty="0" err="1"/>
              <a:t>Chupa</a:t>
            </a:r>
            <a:r>
              <a:rPr lang="en-US" sz="1000" dirty="0"/>
              <a:t> </a:t>
            </a:r>
            <a:r>
              <a:rPr lang="en-US" sz="1000" dirty="0" err="1"/>
              <a:t>Chups</a:t>
            </a:r>
            <a:r>
              <a:rPr lang="en-US" sz="1000" dirty="0"/>
              <a:t> </a:t>
            </a:r>
            <a:r>
              <a:rPr lang="ru-RU" sz="1000" dirty="0"/>
              <a:t>в </a:t>
            </a:r>
            <a:r>
              <a:rPr lang="ru-RU" sz="1000" dirty="0" err="1"/>
              <a:t>кількості</a:t>
            </a:r>
            <a:r>
              <a:rPr lang="ru-RU" sz="1000" dirty="0"/>
              <a:t>  6840 </a:t>
            </a:r>
            <a:r>
              <a:rPr lang="ru-RU" sz="1000" dirty="0" err="1"/>
              <a:t>одиниць</a:t>
            </a:r>
            <a:r>
              <a:rPr lang="ru-RU" sz="1000" dirty="0"/>
              <a:t>,   </a:t>
            </a:r>
            <a:r>
              <a:rPr lang="ru-RU" sz="1000" dirty="0" err="1"/>
              <a:t>пробіотичних</a:t>
            </a:r>
            <a:r>
              <a:rPr lang="ru-RU" sz="1000" dirty="0"/>
              <a:t> </a:t>
            </a:r>
            <a:r>
              <a:rPr lang="ru-RU" sz="1000" dirty="0" err="1"/>
              <a:t>крапель</a:t>
            </a:r>
            <a:r>
              <a:rPr lang="ru-RU" sz="1000" dirty="0"/>
              <a:t> для </a:t>
            </a:r>
            <a:r>
              <a:rPr lang="ru-RU" sz="1000" dirty="0" err="1"/>
              <a:t>дітей</a:t>
            </a:r>
            <a:r>
              <a:rPr lang="ru-RU" sz="1000" dirty="0"/>
              <a:t> </a:t>
            </a:r>
            <a:r>
              <a:rPr lang="en-US" sz="1000" dirty="0" err="1"/>
              <a:t>Symbiosys</a:t>
            </a:r>
            <a:r>
              <a:rPr lang="en-US" sz="1000" dirty="0"/>
              <a:t> </a:t>
            </a:r>
            <a:r>
              <a:rPr lang="en-US" sz="1000" dirty="0" err="1"/>
              <a:t>Bifibaby</a:t>
            </a:r>
            <a:r>
              <a:rPr lang="en-US" sz="1000" dirty="0"/>
              <a:t> </a:t>
            </a:r>
            <a:r>
              <a:rPr lang="ru-RU" sz="1000" dirty="0"/>
              <a:t>в </a:t>
            </a:r>
            <a:r>
              <a:rPr lang="ru-RU" sz="1000" dirty="0" err="1"/>
              <a:t>кількості</a:t>
            </a:r>
            <a:r>
              <a:rPr lang="ru-RU" sz="1000" dirty="0"/>
              <a:t>  104 </a:t>
            </a:r>
            <a:r>
              <a:rPr lang="ru-RU" sz="1000" dirty="0" err="1"/>
              <a:t>одиниці</a:t>
            </a:r>
            <a:r>
              <a:rPr lang="ru-RU" sz="1000" dirty="0"/>
              <a:t>, </a:t>
            </a:r>
            <a:r>
              <a:rPr lang="ru-RU" sz="1000" dirty="0" err="1"/>
              <a:t>вітамінного</a:t>
            </a:r>
            <a:r>
              <a:rPr lang="ru-RU" sz="1000" dirty="0"/>
              <a:t> комплексу для </a:t>
            </a:r>
            <a:r>
              <a:rPr lang="ru-RU" sz="1000" dirty="0" err="1"/>
              <a:t>осіб</a:t>
            </a:r>
            <a:r>
              <a:rPr lang="ru-RU" sz="1000" dirty="0"/>
              <a:t> </a:t>
            </a:r>
            <a:r>
              <a:rPr lang="ru-RU" sz="1000" dirty="0" err="1"/>
              <a:t>вікової</a:t>
            </a:r>
            <a:r>
              <a:rPr lang="ru-RU" sz="1000" dirty="0"/>
              <a:t> </a:t>
            </a:r>
            <a:r>
              <a:rPr lang="ru-RU" sz="1000" dirty="0" err="1"/>
              <a:t>категорії</a:t>
            </a:r>
            <a:r>
              <a:rPr lang="ru-RU" sz="1000" dirty="0"/>
              <a:t> старше 50-ти </a:t>
            </a:r>
            <a:r>
              <a:rPr lang="ru-RU" sz="1000" dirty="0" err="1"/>
              <a:t>років</a:t>
            </a:r>
            <a:r>
              <a:rPr lang="ru-RU" sz="1000" dirty="0"/>
              <a:t> </a:t>
            </a:r>
            <a:r>
              <a:rPr lang="en-US" sz="1000" dirty="0" err="1"/>
              <a:t>Symbiosys</a:t>
            </a:r>
            <a:r>
              <a:rPr lang="en-US" sz="1000" dirty="0"/>
              <a:t> </a:t>
            </a:r>
            <a:r>
              <a:rPr lang="en-US" sz="1000" dirty="0" err="1"/>
              <a:t>Defencia</a:t>
            </a:r>
            <a:r>
              <a:rPr lang="en-US" sz="1000" dirty="0"/>
              <a:t> 50+ </a:t>
            </a:r>
            <a:r>
              <a:rPr lang="ru-RU" sz="1000" dirty="0"/>
              <a:t>в </a:t>
            </a:r>
            <a:r>
              <a:rPr lang="ru-RU" sz="1000" dirty="0" err="1"/>
              <a:t>кількості</a:t>
            </a:r>
            <a:r>
              <a:rPr lang="ru-RU" sz="1000" dirty="0"/>
              <a:t> 542 </a:t>
            </a:r>
            <a:r>
              <a:rPr lang="ru-RU" sz="1000" dirty="0" err="1"/>
              <a:t>одиниці</a:t>
            </a:r>
            <a:r>
              <a:rPr lang="ru-RU" sz="1000" dirty="0"/>
              <a:t>, </a:t>
            </a:r>
            <a:r>
              <a:rPr lang="ru-RU" sz="1000" dirty="0" err="1"/>
              <a:t>вітамінного</a:t>
            </a:r>
            <a:r>
              <a:rPr lang="ru-RU" sz="1000" dirty="0"/>
              <a:t> комплексу </a:t>
            </a:r>
            <a:r>
              <a:rPr lang="en-US" sz="1000" dirty="0"/>
              <a:t>RAP PHYTO </a:t>
            </a:r>
            <a:r>
              <a:rPr lang="en-US" sz="1000" dirty="0" err="1"/>
              <a:t>complément</a:t>
            </a:r>
            <a:r>
              <a:rPr lang="en-US" sz="1000" dirty="0"/>
              <a:t> </a:t>
            </a:r>
            <a:r>
              <a:rPr lang="en-US" sz="1000" dirty="0" err="1"/>
              <a:t>alimentaire</a:t>
            </a:r>
            <a:r>
              <a:rPr lang="en-US" sz="1000" dirty="0"/>
              <a:t> </a:t>
            </a:r>
            <a:r>
              <a:rPr lang="ru-RU" sz="1000" dirty="0"/>
              <a:t>в </a:t>
            </a:r>
            <a:r>
              <a:rPr lang="ru-RU" sz="1000" dirty="0" err="1"/>
              <a:t>кількості</a:t>
            </a:r>
            <a:r>
              <a:rPr lang="ru-RU" sz="1000" dirty="0"/>
              <a:t>  454  </a:t>
            </a:r>
            <a:r>
              <a:rPr lang="ru-RU" sz="1000" dirty="0" err="1"/>
              <a:t>одиниці</a:t>
            </a:r>
            <a:r>
              <a:rPr lang="ru-RU" sz="1000" dirty="0"/>
              <a:t>, шоколадок </a:t>
            </a:r>
            <a:r>
              <a:rPr lang="en-US" sz="1000" dirty="0"/>
              <a:t>STUDENTSKA  </a:t>
            </a:r>
            <a:r>
              <a:rPr lang="ru-RU" sz="1000" dirty="0"/>
              <a:t>в </a:t>
            </a:r>
            <a:r>
              <a:rPr lang="ru-RU" sz="1000" dirty="0" err="1"/>
              <a:t>кількості</a:t>
            </a:r>
            <a:r>
              <a:rPr lang="ru-RU" sz="1000" dirty="0"/>
              <a:t> 3232 штук, </a:t>
            </a:r>
            <a:r>
              <a:rPr lang="ru-RU" sz="1000" dirty="0" err="1"/>
              <a:t>вітамін</a:t>
            </a:r>
            <a:r>
              <a:rPr lang="ru-RU" sz="1000" dirty="0"/>
              <a:t>   та </a:t>
            </a:r>
            <a:r>
              <a:rPr lang="ru-RU" sz="1000" dirty="0" err="1"/>
              <a:t>мінералів</a:t>
            </a:r>
            <a:r>
              <a:rPr lang="ru-RU" sz="1000" dirty="0"/>
              <a:t>  для </a:t>
            </a:r>
            <a:r>
              <a:rPr lang="ru-RU" sz="1000" dirty="0" err="1"/>
              <a:t>вагітних</a:t>
            </a:r>
            <a:r>
              <a:rPr lang="ru-RU" sz="1000" dirty="0"/>
              <a:t> </a:t>
            </a:r>
            <a:r>
              <a:rPr lang="en-US" sz="1000" dirty="0"/>
              <a:t>KIRK  UNIMMAP  </a:t>
            </a:r>
            <a:r>
              <a:rPr lang="ru-RU" sz="1000" dirty="0"/>
              <a:t>в </a:t>
            </a:r>
            <a:r>
              <a:rPr lang="ru-RU" sz="1000" dirty="0" err="1"/>
              <a:t>кількості</a:t>
            </a:r>
            <a:r>
              <a:rPr lang="ru-RU" sz="1000" dirty="0"/>
              <a:t>  3240 </a:t>
            </a:r>
            <a:r>
              <a:rPr lang="ru-RU" sz="1000" dirty="0" err="1"/>
              <a:t>одиниць</a:t>
            </a:r>
            <a:r>
              <a:rPr lang="ru-RU" sz="1000" dirty="0"/>
              <a:t> та   </a:t>
            </a:r>
            <a:r>
              <a:rPr lang="ru-RU" sz="1000" dirty="0" err="1"/>
              <a:t>дитячого</a:t>
            </a:r>
            <a:r>
              <a:rPr lang="ru-RU" sz="1000" dirty="0"/>
              <a:t> </a:t>
            </a:r>
            <a:r>
              <a:rPr lang="ru-RU" sz="1000" dirty="0" err="1"/>
              <a:t>харчування</a:t>
            </a:r>
            <a:r>
              <a:rPr lang="ru-RU" sz="1000" dirty="0"/>
              <a:t> – суха </a:t>
            </a:r>
            <a:r>
              <a:rPr lang="ru-RU" sz="1000" dirty="0" err="1"/>
              <a:t>молочна</a:t>
            </a:r>
            <a:r>
              <a:rPr lang="ru-RU" sz="1000" dirty="0"/>
              <a:t> </a:t>
            </a:r>
            <a:r>
              <a:rPr lang="ru-RU" sz="1000" dirty="0" err="1"/>
              <a:t>швидкорозчинна</a:t>
            </a:r>
            <a:r>
              <a:rPr lang="ru-RU" sz="1000" dirty="0"/>
              <a:t> каша    </a:t>
            </a:r>
            <a:r>
              <a:rPr lang="en-US" sz="1000" dirty="0"/>
              <a:t>GERBER® “</a:t>
            </a:r>
            <a:r>
              <a:rPr lang="ru-RU" sz="1000" dirty="0"/>
              <a:t>Рисово-</a:t>
            </a:r>
            <a:r>
              <a:rPr lang="ru-RU" sz="1000" dirty="0" err="1"/>
              <a:t>вівсяна</a:t>
            </a:r>
            <a:r>
              <a:rPr lang="ru-RU" sz="1000" dirty="0"/>
              <a:t> з фруктами" для </a:t>
            </a:r>
            <a:r>
              <a:rPr lang="ru-RU" sz="1000" dirty="0" err="1"/>
              <a:t>дітей</a:t>
            </a:r>
            <a:r>
              <a:rPr lang="ru-RU" sz="1000" dirty="0"/>
              <a:t> </a:t>
            </a:r>
            <a:r>
              <a:rPr lang="ru-RU" sz="1000" dirty="0" err="1"/>
              <a:t>від</a:t>
            </a:r>
            <a:r>
              <a:rPr lang="ru-RU" sz="1000" dirty="0"/>
              <a:t> 6-ти </a:t>
            </a:r>
            <a:r>
              <a:rPr lang="ru-RU" sz="1000" dirty="0" err="1"/>
              <a:t>місяців</a:t>
            </a:r>
            <a:r>
              <a:rPr lang="ru-RU" sz="1000" dirty="0"/>
              <a:t> в </a:t>
            </a:r>
            <a:r>
              <a:rPr lang="ru-RU" sz="1000" dirty="0" err="1"/>
              <a:t>кількості</a:t>
            </a:r>
            <a:r>
              <a:rPr lang="ru-RU" sz="1000" dirty="0"/>
              <a:t> 130*10 шт. та </a:t>
            </a:r>
            <a:r>
              <a:rPr lang="ru-RU" sz="1000" dirty="0" err="1"/>
              <a:t>новорічного</a:t>
            </a:r>
            <a:r>
              <a:rPr lang="ru-RU" sz="1000" dirty="0"/>
              <a:t> декору (гном </a:t>
            </a:r>
            <a:r>
              <a:rPr lang="en-US" sz="1000" dirty="0"/>
              <a:t>GLASER) </a:t>
            </a:r>
            <a:r>
              <a:rPr lang="ru-RU" sz="1000" dirty="0"/>
              <a:t>в </a:t>
            </a:r>
            <a:r>
              <a:rPr lang="ru-RU" sz="1000" dirty="0" err="1"/>
              <a:t>кількості</a:t>
            </a:r>
            <a:r>
              <a:rPr lang="ru-RU" sz="1000" dirty="0"/>
              <a:t>  71 шт. </a:t>
            </a:r>
            <a:r>
              <a:rPr lang="ru-RU" sz="1000" dirty="0" err="1"/>
              <a:t>було</a:t>
            </a:r>
            <a:r>
              <a:rPr lang="ru-RU" sz="1000" dirty="0"/>
              <a:t> </a:t>
            </a:r>
            <a:r>
              <a:rPr lang="ru-RU" sz="1000" dirty="0" err="1"/>
              <a:t>забезпечено</a:t>
            </a:r>
            <a:r>
              <a:rPr lang="ru-RU" sz="1000" dirty="0"/>
              <a:t>  </a:t>
            </a:r>
            <a:r>
              <a:rPr lang="ru-RU" sz="1000" dirty="0" err="1"/>
              <a:t>родини</a:t>
            </a:r>
            <a:r>
              <a:rPr lang="ru-RU" sz="1000" dirty="0"/>
              <a:t>,  </a:t>
            </a:r>
            <a:r>
              <a:rPr lang="ru-RU" sz="1000" dirty="0" err="1"/>
              <a:t>які</a:t>
            </a:r>
            <a:r>
              <a:rPr lang="ru-RU" sz="1000" dirty="0"/>
              <a:t> </a:t>
            </a:r>
            <a:r>
              <a:rPr lang="ru-RU" sz="1000" dirty="0" err="1"/>
              <a:t>проживають</a:t>
            </a:r>
            <a:r>
              <a:rPr lang="ru-RU" sz="1000" dirty="0"/>
              <a:t> на </a:t>
            </a:r>
            <a:r>
              <a:rPr lang="ru-RU" sz="1000" dirty="0" err="1"/>
              <a:t>території</a:t>
            </a:r>
            <a:r>
              <a:rPr lang="ru-RU" sz="1000" dirty="0"/>
              <a:t> </a:t>
            </a:r>
            <a:r>
              <a:rPr lang="ru-RU" sz="1000" dirty="0" err="1"/>
              <a:t>громади</a:t>
            </a:r>
            <a:r>
              <a:rPr lang="ru-RU" sz="1000" dirty="0"/>
              <a:t>.</a:t>
            </a:r>
            <a:endParaRPr lang="x-none" sz="1000" dirty="0"/>
          </a:p>
        </p:txBody>
      </p:sp>
      <p:sp>
        <p:nvSpPr>
          <p:cNvPr id="17" name="Блок-схема: процесс 16">
            <a:extLst>
              <a:ext uri="{FF2B5EF4-FFF2-40B4-BE49-F238E27FC236}">
                <a16:creationId xmlns:a16="http://schemas.microsoft.com/office/drawing/2014/main" id="{2BA07FD7-5E51-45BA-9ED6-0D45B9387568}"/>
              </a:ext>
            </a:extLst>
          </p:cNvPr>
          <p:cNvSpPr/>
          <p:nvPr/>
        </p:nvSpPr>
        <p:spPr>
          <a:xfrm>
            <a:off x="1426920" y="3077580"/>
            <a:ext cx="7344816" cy="936104"/>
          </a:xfrm>
          <a:prstGeom prst="flowChart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200" dirty="0"/>
              <a:t>За </a:t>
            </a:r>
            <a:r>
              <a:rPr lang="ru-RU" sz="1200" dirty="0" err="1"/>
              <a:t>сприяння</a:t>
            </a:r>
            <a:r>
              <a:rPr lang="ru-RU" sz="1200" dirty="0"/>
              <a:t>  ГО «ЕКО.ДРУЖНІ.ЗП» </a:t>
            </a:r>
            <a:r>
              <a:rPr lang="ru-RU" sz="1200" dirty="0" err="1"/>
              <a:t>гуманітарною</a:t>
            </a:r>
            <a:r>
              <a:rPr lang="ru-RU" sz="1200" dirty="0"/>
              <a:t> </a:t>
            </a:r>
            <a:r>
              <a:rPr lang="ru-RU" sz="1200" dirty="0" err="1"/>
              <a:t>допомогою</a:t>
            </a:r>
            <a:r>
              <a:rPr lang="ru-RU" sz="1200" dirty="0"/>
              <a:t> у </a:t>
            </a:r>
            <a:r>
              <a:rPr lang="ru-RU" sz="1200" dirty="0" err="1"/>
              <a:t>вигляді</a:t>
            </a:r>
            <a:r>
              <a:rPr lang="ru-RU" sz="1200" dirty="0"/>
              <a:t>:</a:t>
            </a:r>
          </a:p>
          <a:p>
            <a:pPr algn="ctr"/>
            <a:r>
              <a:rPr lang="ru-RU" sz="1200" dirty="0"/>
              <a:t>- </a:t>
            </a:r>
            <a:r>
              <a:rPr lang="ru-RU" sz="1200" dirty="0" err="1"/>
              <a:t>вживаного</a:t>
            </a:r>
            <a:r>
              <a:rPr lang="ru-RU" sz="1200" dirty="0"/>
              <a:t> </a:t>
            </a:r>
            <a:r>
              <a:rPr lang="ru-RU" sz="1200" dirty="0" err="1"/>
              <a:t>одягу</a:t>
            </a:r>
            <a:r>
              <a:rPr lang="ru-RU" sz="1200" dirty="0"/>
              <a:t>   в </a:t>
            </a:r>
            <a:r>
              <a:rPr lang="ru-RU" sz="1200" dirty="0" err="1"/>
              <a:t>кількості</a:t>
            </a:r>
            <a:r>
              <a:rPr lang="ru-RU" sz="1200" dirty="0"/>
              <a:t>  498,70 кг.  </a:t>
            </a:r>
            <a:r>
              <a:rPr lang="ru-RU" sz="1200" dirty="0" err="1"/>
              <a:t>було</a:t>
            </a:r>
            <a:r>
              <a:rPr lang="ru-RU" sz="1200" dirty="0"/>
              <a:t> </a:t>
            </a:r>
            <a:r>
              <a:rPr lang="ru-RU" sz="1200" dirty="0" err="1"/>
              <a:t>забезпечено</a:t>
            </a:r>
            <a:r>
              <a:rPr lang="ru-RU" sz="1200" dirty="0"/>
              <a:t>  </a:t>
            </a:r>
            <a:r>
              <a:rPr lang="ru-RU" sz="1200" dirty="0" err="1"/>
              <a:t>родини</a:t>
            </a:r>
            <a:r>
              <a:rPr lang="ru-RU" sz="1200" dirty="0"/>
              <a:t>,  </a:t>
            </a:r>
            <a:r>
              <a:rPr lang="ru-RU" sz="1200" dirty="0" err="1"/>
              <a:t>які</a:t>
            </a:r>
            <a:r>
              <a:rPr lang="ru-RU" sz="1200" dirty="0"/>
              <a:t> </a:t>
            </a:r>
            <a:r>
              <a:rPr lang="ru-RU" sz="1200" dirty="0" err="1"/>
              <a:t>проживають</a:t>
            </a:r>
            <a:r>
              <a:rPr lang="ru-RU" sz="1200" dirty="0"/>
              <a:t> на </a:t>
            </a:r>
            <a:r>
              <a:rPr lang="ru-RU" sz="1200" dirty="0" err="1"/>
              <a:t>території</a:t>
            </a:r>
            <a:r>
              <a:rPr lang="ru-RU" sz="1200" dirty="0"/>
              <a:t> </a:t>
            </a:r>
            <a:r>
              <a:rPr lang="ru-RU" sz="1200" dirty="0" err="1"/>
              <a:t>громади</a:t>
            </a:r>
            <a:r>
              <a:rPr lang="ru-RU" sz="1200" dirty="0"/>
              <a:t>;   </a:t>
            </a:r>
          </a:p>
          <a:p>
            <a:pPr algn="ctr"/>
            <a:r>
              <a:rPr lang="ru-RU" sz="1200" dirty="0"/>
              <a:t>-   </a:t>
            </a:r>
            <a:r>
              <a:rPr lang="ru-RU" sz="1200" dirty="0" err="1"/>
              <a:t>милиць</a:t>
            </a:r>
            <a:r>
              <a:rPr lang="ru-RU" sz="1200" dirty="0"/>
              <a:t> </a:t>
            </a:r>
            <a:r>
              <a:rPr lang="ru-RU" sz="1200" dirty="0" err="1"/>
              <a:t>підлокотних</a:t>
            </a:r>
            <a:r>
              <a:rPr lang="ru-RU" sz="1200" dirty="0"/>
              <a:t> в </a:t>
            </a:r>
            <a:r>
              <a:rPr lang="ru-RU" sz="1200" dirty="0" err="1"/>
              <a:t>кількості</a:t>
            </a:r>
            <a:r>
              <a:rPr lang="ru-RU" sz="1200" dirty="0"/>
              <a:t> 6 шт., тростинок для </a:t>
            </a:r>
            <a:r>
              <a:rPr lang="ru-RU" sz="1200" dirty="0" err="1"/>
              <a:t>ходіння</a:t>
            </a:r>
            <a:r>
              <a:rPr lang="ru-RU" sz="1200" dirty="0"/>
              <a:t> в </a:t>
            </a:r>
            <a:r>
              <a:rPr lang="ru-RU" sz="1200" dirty="0" err="1"/>
              <a:t>кількості</a:t>
            </a:r>
            <a:r>
              <a:rPr lang="ru-RU" sz="1200" dirty="0"/>
              <a:t>  11 шт.,  </a:t>
            </a:r>
            <a:r>
              <a:rPr lang="ru-RU" sz="1200" dirty="0" err="1"/>
              <a:t>памперсів</a:t>
            </a:r>
            <a:r>
              <a:rPr lang="ru-RU" sz="1200" dirty="0"/>
              <a:t> для </a:t>
            </a:r>
            <a:r>
              <a:rPr lang="ru-RU" sz="1200" dirty="0" err="1"/>
              <a:t>дорослих</a:t>
            </a:r>
            <a:r>
              <a:rPr lang="ru-RU" sz="1200" dirty="0"/>
              <a:t> в </a:t>
            </a:r>
            <a:r>
              <a:rPr lang="ru-RU" sz="1200" dirty="0" err="1"/>
              <a:t>кількості</a:t>
            </a:r>
            <a:r>
              <a:rPr lang="ru-RU" sz="1200" dirty="0"/>
              <a:t> 7 шт. та </a:t>
            </a:r>
            <a:r>
              <a:rPr lang="ru-RU" sz="1200" dirty="0" err="1"/>
              <a:t>ліки</a:t>
            </a:r>
            <a:r>
              <a:rPr lang="ru-RU" sz="1200" dirty="0"/>
              <a:t> в </a:t>
            </a:r>
            <a:r>
              <a:rPr lang="ru-RU" sz="1200" dirty="0" err="1"/>
              <a:t>кількості</a:t>
            </a:r>
            <a:r>
              <a:rPr lang="ru-RU" sz="1200" dirty="0"/>
              <a:t> 6,27 кг. </a:t>
            </a:r>
            <a:r>
              <a:rPr lang="ru-RU" sz="1200" dirty="0" err="1"/>
              <a:t>було</a:t>
            </a:r>
            <a:r>
              <a:rPr lang="ru-RU" sz="1200" dirty="0"/>
              <a:t> </a:t>
            </a:r>
            <a:r>
              <a:rPr lang="ru-RU" sz="1200" dirty="0" err="1"/>
              <a:t>забезпечено</a:t>
            </a:r>
            <a:r>
              <a:rPr lang="ru-RU" sz="1200" dirty="0"/>
              <a:t> </a:t>
            </a:r>
            <a:r>
              <a:rPr lang="ru-RU" sz="1200" dirty="0" err="1"/>
              <a:t>маломобільних</a:t>
            </a:r>
            <a:r>
              <a:rPr lang="ru-RU" sz="1200" dirty="0"/>
              <a:t> </a:t>
            </a:r>
            <a:r>
              <a:rPr lang="ru-RU" sz="1200" dirty="0" err="1"/>
              <a:t>осіб</a:t>
            </a:r>
            <a:r>
              <a:rPr lang="ru-RU" sz="1200" dirty="0"/>
              <a:t>,  </a:t>
            </a:r>
            <a:r>
              <a:rPr lang="ru-RU" sz="1200" dirty="0" err="1"/>
              <a:t>які</a:t>
            </a:r>
            <a:r>
              <a:rPr lang="ru-RU" sz="1200" dirty="0"/>
              <a:t> </a:t>
            </a:r>
            <a:r>
              <a:rPr lang="ru-RU" sz="1200" dirty="0" err="1"/>
              <a:t>проживають</a:t>
            </a:r>
            <a:r>
              <a:rPr lang="ru-RU" sz="1200" dirty="0"/>
              <a:t> на </a:t>
            </a:r>
            <a:r>
              <a:rPr lang="ru-RU" sz="1200" dirty="0" err="1"/>
              <a:t>території</a:t>
            </a:r>
            <a:r>
              <a:rPr lang="ru-RU" sz="1200" dirty="0"/>
              <a:t> </a:t>
            </a:r>
            <a:r>
              <a:rPr lang="ru-RU" sz="1200" dirty="0" err="1"/>
              <a:t>громади</a:t>
            </a:r>
            <a:r>
              <a:rPr lang="ru-RU" sz="1200" dirty="0"/>
              <a:t>;</a:t>
            </a:r>
          </a:p>
        </p:txBody>
      </p:sp>
      <p:sp>
        <p:nvSpPr>
          <p:cNvPr id="18" name="Блок-схема: процесс 17">
            <a:extLst>
              <a:ext uri="{FF2B5EF4-FFF2-40B4-BE49-F238E27FC236}">
                <a16:creationId xmlns:a16="http://schemas.microsoft.com/office/drawing/2014/main" id="{D294BC7F-025E-43C7-B79B-EAFCCF21AEF2}"/>
              </a:ext>
            </a:extLst>
          </p:cNvPr>
          <p:cNvSpPr/>
          <p:nvPr/>
        </p:nvSpPr>
        <p:spPr>
          <a:xfrm>
            <a:off x="1429651" y="4168482"/>
            <a:ext cx="7344816" cy="648072"/>
          </a:xfrm>
          <a:prstGeom prst="flowChart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400" dirty="0"/>
              <a:t>За </a:t>
            </a:r>
            <a:r>
              <a:rPr lang="ru-RU" sz="1400" dirty="0" err="1"/>
              <a:t>сприяння</a:t>
            </a:r>
            <a:r>
              <a:rPr lang="ru-RU" sz="1400" dirty="0"/>
              <a:t>  ГО  «РОТАРІ КЛУБ ЗАПОРІЖЖЯ-ХОРТИЦЯ» </a:t>
            </a:r>
            <a:r>
              <a:rPr lang="ru-RU" sz="1400" dirty="0" err="1"/>
              <a:t>гуманітарною</a:t>
            </a:r>
            <a:r>
              <a:rPr lang="ru-RU" sz="1400" dirty="0"/>
              <a:t> </a:t>
            </a:r>
            <a:r>
              <a:rPr lang="ru-RU" sz="1400" dirty="0" err="1"/>
              <a:t>допомогою</a:t>
            </a:r>
            <a:r>
              <a:rPr lang="ru-RU" sz="1400" dirty="0"/>
              <a:t> у </a:t>
            </a:r>
            <a:r>
              <a:rPr lang="ru-RU" sz="1400" dirty="0" err="1"/>
              <a:t>вигляді</a:t>
            </a:r>
            <a:r>
              <a:rPr lang="ru-RU" sz="1400" dirty="0"/>
              <a:t>  </a:t>
            </a:r>
            <a:r>
              <a:rPr lang="ru-RU" sz="1400" dirty="0" err="1"/>
              <a:t>шкільної</a:t>
            </a:r>
            <a:r>
              <a:rPr lang="ru-RU" sz="1400" dirty="0"/>
              <a:t> </a:t>
            </a:r>
            <a:r>
              <a:rPr lang="ru-RU" sz="1400" dirty="0" err="1"/>
              <a:t>канцелярії</a:t>
            </a:r>
            <a:r>
              <a:rPr lang="ru-RU" sz="1400" dirty="0"/>
              <a:t> (</a:t>
            </a:r>
            <a:r>
              <a:rPr lang="ru-RU" sz="1400" dirty="0" err="1"/>
              <a:t>розмальовки</a:t>
            </a:r>
            <a:r>
              <a:rPr lang="ru-RU" sz="1400" dirty="0"/>
              <a:t>, </a:t>
            </a:r>
            <a:r>
              <a:rPr lang="ru-RU" sz="1400" dirty="0" err="1"/>
              <a:t>фломастери</a:t>
            </a:r>
            <a:r>
              <a:rPr lang="ru-RU" sz="1400" dirty="0"/>
              <a:t>, </a:t>
            </a:r>
            <a:r>
              <a:rPr lang="ru-RU" sz="1400" dirty="0" err="1"/>
              <a:t>олівці</a:t>
            </a:r>
            <a:r>
              <a:rPr lang="ru-RU" sz="1400" dirty="0"/>
              <a:t> </a:t>
            </a:r>
            <a:r>
              <a:rPr lang="ru-RU" sz="1400" dirty="0" err="1"/>
              <a:t>кольорові</a:t>
            </a:r>
            <a:r>
              <a:rPr lang="ru-RU" sz="1400" dirty="0"/>
              <a:t>)   в </a:t>
            </a:r>
            <a:r>
              <a:rPr lang="ru-RU" sz="1400" dirty="0" err="1"/>
              <a:t>кількості</a:t>
            </a:r>
            <a:r>
              <a:rPr lang="ru-RU" sz="1400" dirty="0"/>
              <a:t> 392  </a:t>
            </a:r>
            <a:r>
              <a:rPr lang="ru-RU" sz="1400" dirty="0" err="1"/>
              <a:t>одиниці</a:t>
            </a:r>
            <a:r>
              <a:rPr lang="ru-RU" sz="1400" dirty="0"/>
              <a:t>  </a:t>
            </a:r>
            <a:r>
              <a:rPr lang="ru-RU" sz="1400" dirty="0" err="1"/>
              <a:t>було</a:t>
            </a:r>
            <a:r>
              <a:rPr lang="ru-RU" sz="1400" dirty="0"/>
              <a:t> </a:t>
            </a:r>
            <a:r>
              <a:rPr lang="ru-RU" sz="1400" dirty="0" err="1"/>
              <a:t>забезпечено</a:t>
            </a:r>
            <a:r>
              <a:rPr lang="ru-RU" sz="1400" dirty="0"/>
              <a:t> </a:t>
            </a:r>
            <a:r>
              <a:rPr lang="ru-RU" sz="1400" dirty="0" err="1"/>
              <a:t>діток</a:t>
            </a:r>
            <a:r>
              <a:rPr lang="ru-RU" sz="1400" dirty="0"/>
              <a:t>, </a:t>
            </a:r>
            <a:r>
              <a:rPr lang="ru-RU" sz="1400" dirty="0" err="1"/>
              <a:t>які</a:t>
            </a:r>
            <a:r>
              <a:rPr lang="ru-RU" sz="1400" dirty="0"/>
              <a:t> </a:t>
            </a:r>
            <a:r>
              <a:rPr lang="ru-RU" sz="1400" dirty="0" err="1"/>
              <a:t>проживають</a:t>
            </a:r>
            <a:r>
              <a:rPr lang="ru-RU" sz="1400" dirty="0"/>
              <a:t> на </a:t>
            </a:r>
            <a:r>
              <a:rPr lang="ru-RU" sz="1400" dirty="0" err="1"/>
              <a:t>території</a:t>
            </a:r>
            <a:r>
              <a:rPr lang="ru-RU" sz="1400" dirty="0"/>
              <a:t> </a:t>
            </a:r>
            <a:r>
              <a:rPr lang="ru-RU" sz="1400" dirty="0" err="1"/>
              <a:t>громади</a:t>
            </a:r>
            <a:r>
              <a:rPr lang="ru-RU" sz="1400" dirty="0"/>
              <a:t>.</a:t>
            </a:r>
            <a:endParaRPr lang="x-none" sz="1400" dirty="0"/>
          </a:p>
        </p:txBody>
      </p:sp>
      <p:sp>
        <p:nvSpPr>
          <p:cNvPr id="19" name="Блок-схема: процесс 18">
            <a:extLst>
              <a:ext uri="{FF2B5EF4-FFF2-40B4-BE49-F238E27FC236}">
                <a16:creationId xmlns:a16="http://schemas.microsoft.com/office/drawing/2014/main" id="{C42B18A4-A899-498C-99BB-1D1CD094153C}"/>
              </a:ext>
            </a:extLst>
          </p:cNvPr>
          <p:cNvSpPr/>
          <p:nvPr/>
        </p:nvSpPr>
        <p:spPr>
          <a:xfrm>
            <a:off x="1416913" y="5043001"/>
            <a:ext cx="7344816" cy="648072"/>
          </a:xfrm>
          <a:prstGeom prst="flowChart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400" dirty="0"/>
              <a:t>За </a:t>
            </a:r>
            <a:r>
              <a:rPr lang="ru-RU" sz="1400" dirty="0" err="1"/>
              <a:t>сприяння</a:t>
            </a:r>
            <a:r>
              <a:rPr lang="ru-RU" sz="1400" dirty="0"/>
              <a:t>  ГО  «ГАРНЕ МІСЦЕ» </a:t>
            </a:r>
            <a:r>
              <a:rPr lang="ru-RU" sz="1400" dirty="0" err="1"/>
              <a:t>гуманітарною</a:t>
            </a:r>
            <a:r>
              <a:rPr lang="ru-RU" sz="1400" dirty="0"/>
              <a:t> </a:t>
            </a:r>
            <a:r>
              <a:rPr lang="ru-RU" sz="1400" dirty="0" err="1"/>
              <a:t>допомогою</a:t>
            </a:r>
            <a:r>
              <a:rPr lang="ru-RU" sz="1400" dirty="0"/>
              <a:t> у </a:t>
            </a:r>
            <a:r>
              <a:rPr lang="ru-RU" sz="1400" dirty="0" err="1"/>
              <a:t>вигляді</a:t>
            </a:r>
            <a:r>
              <a:rPr lang="ru-RU" sz="1400" dirty="0"/>
              <a:t>  </a:t>
            </a:r>
            <a:r>
              <a:rPr lang="ru-RU" sz="1400" dirty="0" err="1"/>
              <a:t>ковдр</a:t>
            </a:r>
            <a:r>
              <a:rPr lang="ru-RU" sz="1400" dirty="0"/>
              <a:t>, б/в </a:t>
            </a:r>
            <a:r>
              <a:rPr lang="ru-RU" sz="1400" dirty="0" err="1"/>
              <a:t>в</a:t>
            </a:r>
            <a:r>
              <a:rPr lang="ru-RU" sz="1400" dirty="0"/>
              <a:t> </a:t>
            </a:r>
            <a:r>
              <a:rPr lang="ru-RU" sz="1400" dirty="0" err="1"/>
              <a:t>кількості</a:t>
            </a:r>
            <a:r>
              <a:rPr lang="ru-RU" sz="1400" dirty="0"/>
              <a:t> 152 кг. та </a:t>
            </a:r>
            <a:r>
              <a:rPr lang="ru-RU" sz="1400" dirty="0" err="1"/>
              <a:t>одягу</a:t>
            </a:r>
            <a:r>
              <a:rPr lang="ru-RU" sz="1400" dirty="0"/>
              <a:t>, б/в </a:t>
            </a:r>
            <a:r>
              <a:rPr lang="ru-RU" sz="1400" dirty="0" err="1"/>
              <a:t>в</a:t>
            </a:r>
            <a:r>
              <a:rPr lang="ru-RU" sz="1400" dirty="0"/>
              <a:t> </a:t>
            </a:r>
            <a:r>
              <a:rPr lang="ru-RU" sz="1400" dirty="0" err="1"/>
              <a:t>кількості</a:t>
            </a:r>
            <a:r>
              <a:rPr lang="ru-RU" sz="1400" dirty="0"/>
              <a:t>  596 кг. </a:t>
            </a:r>
            <a:r>
              <a:rPr lang="ru-RU" sz="1400" dirty="0" err="1"/>
              <a:t>було</a:t>
            </a:r>
            <a:r>
              <a:rPr lang="ru-RU" sz="1400" dirty="0"/>
              <a:t> </a:t>
            </a:r>
            <a:r>
              <a:rPr lang="ru-RU" sz="1400" dirty="0" err="1"/>
              <a:t>забезпечено</a:t>
            </a:r>
            <a:r>
              <a:rPr lang="ru-RU" sz="1400" dirty="0"/>
              <a:t> </a:t>
            </a:r>
            <a:r>
              <a:rPr lang="ru-RU" sz="1400" dirty="0" err="1"/>
              <a:t>осіб</a:t>
            </a:r>
            <a:r>
              <a:rPr lang="ru-RU" sz="1400" dirty="0"/>
              <a:t> з числа </a:t>
            </a:r>
            <a:r>
              <a:rPr lang="ru-RU" sz="1400" dirty="0" err="1"/>
              <a:t>вразливих</a:t>
            </a:r>
            <a:r>
              <a:rPr lang="ru-RU" sz="1400" dirty="0"/>
              <a:t> </a:t>
            </a:r>
            <a:r>
              <a:rPr lang="ru-RU" sz="1400" dirty="0" err="1"/>
              <a:t>категорій</a:t>
            </a:r>
            <a:r>
              <a:rPr lang="ru-RU" sz="1400" dirty="0"/>
              <a:t>, </a:t>
            </a:r>
            <a:r>
              <a:rPr lang="ru-RU" sz="1400" dirty="0" err="1"/>
              <a:t>які</a:t>
            </a:r>
            <a:r>
              <a:rPr lang="ru-RU" sz="1400" dirty="0"/>
              <a:t> </a:t>
            </a:r>
            <a:r>
              <a:rPr lang="ru-RU" sz="1400" dirty="0" err="1"/>
              <a:t>проживають</a:t>
            </a:r>
            <a:r>
              <a:rPr lang="ru-RU" sz="1400" dirty="0"/>
              <a:t> на </a:t>
            </a:r>
            <a:r>
              <a:rPr lang="ru-RU" sz="1400" dirty="0" err="1"/>
              <a:t>території</a:t>
            </a:r>
            <a:r>
              <a:rPr lang="ru-RU" sz="1400" dirty="0"/>
              <a:t> </a:t>
            </a:r>
            <a:r>
              <a:rPr lang="ru-RU" sz="1400" dirty="0" err="1"/>
              <a:t>громади</a:t>
            </a:r>
            <a:r>
              <a:rPr lang="ru-RU" sz="1400" dirty="0"/>
              <a:t>.</a:t>
            </a:r>
            <a:endParaRPr lang="x-none" sz="1400" dirty="0"/>
          </a:p>
        </p:txBody>
      </p:sp>
      <p:sp>
        <p:nvSpPr>
          <p:cNvPr id="20" name="Блок-схема: процесс 19">
            <a:extLst>
              <a:ext uri="{FF2B5EF4-FFF2-40B4-BE49-F238E27FC236}">
                <a16:creationId xmlns:a16="http://schemas.microsoft.com/office/drawing/2014/main" id="{90932038-3922-4F83-9302-43B5C9497CB0}"/>
              </a:ext>
            </a:extLst>
          </p:cNvPr>
          <p:cNvSpPr/>
          <p:nvPr/>
        </p:nvSpPr>
        <p:spPr>
          <a:xfrm>
            <a:off x="1430558" y="5805265"/>
            <a:ext cx="7344816" cy="936103"/>
          </a:xfrm>
          <a:prstGeom prst="flowChart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uk-UA" sz="1400" dirty="0"/>
              <a:t>За сприяння  БФ «ВІЛЬНЕ ЗАПОРІЖЖЯ» гуманітарною допомогою у вигляді вживаного одягу   в кількості  589 кг., ліжка б/в </a:t>
            </a:r>
            <a:r>
              <a:rPr lang="uk-UA" sz="1400" dirty="0" err="1"/>
              <a:t>в</a:t>
            </a:r>
            <a:r>
              <a:rPr lang="uk-UA" sz="1400" dirty="0"/>
              <a:t> кількості 3 шт.,   дитячого харчування в кількості  30 кг.(60 банок), іграшок дитячих 15,6 кг., </a:t>
            </a:r>
            <a:r>
              <a:rPr lang="uk-UA" sz="1400" dirty="0" err="1"/>
              <a:t>памперсів</a:t>
            </a:r>
            <a:r>
              <a:rPr lang="uk-UA" sz="1400" dirty="0"/>
              <a:t> дитячих 12,6 кг. (8 пакунків) було забезпечено  родини з числа вразливих категорій,  які проживають на території громади; </a:t>
            </a:r>
            <a:endParaRPr lang="x-none" sz="1400" dirty="0"/>
          </a:p>
        </p:txBody>
      </p:sp>
    </p:spTree>
    <p:extLst>
      <p:ext uri="{BB962C8B-B14F-4D97-AF65-F5344CB8AC3E}">
        <p14:creationId xmlns:p14="http://schemas.microsoft.com/office/powerpoint/2010/main" val="152763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69">
            <a:extLst>
              <a:ext uri="{FF2B5EF4-FFF2-40B4-BE49-F238E27FC236}">
                <a16:creationId xmlns:a16="http://schemas.microsoft.com/office/drawing/2014/main" id="{E8707414-C6BA-3815-CF9D-6364A9E8F0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9155" y="2728494"/>
            <a:ext cx="4238625"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a:extLst>
              <a:ext uri="{FF2B5EF4-FFF2-40B4-BE49-F238E27FC236}">
                <a16:creationId xmlns:a16="http://schemas.microsoft.com/office/drawing/2014/main" id="{24437D3D-332B-259C-C514-FA00B011EB29}"/>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3AA21FF8-B050-89B3-3DE8-216E526E6754}"/>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9221" name="Picture 6" descr="E:\Рисунок1-removebg-preview (1).png">
            <a:extLst>
              <a:ext uri="{FF2B5EF4-FFF2-40B4-BE49-F238E27FC236}">
                <a16:creationId xmlns:a16="http://schemas.microsoft.com/office/drawing/2014/main" id="{CB02A108-9949-6A68-275A-A51893753B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Штриховая стрелка вправо 12">
            <a:extLst>
              <a:ext uri="{FF2B5EF4-FFF2-40B4-BE49-F238E27FC236}">
                <a16:creationId xmlns:a16="http://schemas.microsoft.com/office/drawing/2014/main" id="{5C5DCC47-FB52-E9EA-9F58-D1CEAF9E5FF2}"/>
              </a:ext>
            </a:extLst>
          </p:cNvPr>
          <p:cNvSpPr/>
          <p:nvPr/>
        </p:nvSpPr>
        <p:spPr>
          <a:xfrm>
            <a:off x="5965978" y="0"/>
            <a:ext cx="3178021" cy="654479"/>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b="1" cap="all" dirty="0">
                <a:ln w="0"/>
                <a:solidFill>
                  <a:schemeClr val="bg1"/>
                </a:solidFill>
                <a:effectLst>
                  <a:reflection blurRad="12700" stA="50000" endPos="50000" dist="5000" dir="5400000" sy="-100000" rotWithShape="0"/>
                </a:effectLst>
              </a:rPr>
              <a:t>Фінанси громади</a:t>
            </a:r>
            <a:endParaRPr lang="ru-RU" dirty="0">
              <a:solidFill>
                <a:schemeClr val="bg1"/>
              </a:solidFill>
            </a:endParaRPr>
          </a:p>
        </p:txBody>
      </p:sp>
      <p:sp>
        <p:nvSpPr>
          <p:cNvPr id="9223" name="AutoShape 4" descr="null">
            <a:extLst>
              <a:ext uri="{FF2B5EF4-FFF2-40B4-BE49-F238E27FC236}">
                <a16:creationId xmlns:a16="http://schemas.microsoft.com/office/drawing/2014/main" id="{F4496FB3-11E0-F2D1-B9DC-C4353CFC99B0}"/>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9224" name="AutoShape 6" descr="null">
            <a:extLst>
              <a:ext uri="{FF2B5EF4-FFF2-40B4-BE49-F238E27FC236}">
                <a16:creationId xmlns:a16="http://schemas.microsoft.com/office/drawing/2014/main" id="{12D58135-34F1-12E3-BB27-DE8CC71043C1}"/>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pic>
        <p:nvPicPr>
          <p:cNvPr id="9226" name="Picture 67">
            <a:extLst>
              <a:ext uri="{FF2B5EF4-FFF2-40B4-BE49-F238E27FC236}">
                <a16:creationId xmlns:a16="http://schemas.microsoft.com/office/drawing/2014/main" id="{7D42E249-2CD4-B903-8F47-CF80FA592B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7097" y="333043"/>
            <a:ext cx="4143416" cy="1908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71">
            <a:extLst>
              <a:ext uri="{FF2B5EF4-FFF2-40B4-BE49-F238E27FC236}">
                <a16:creationId xmlns:a16="http://schemas.microsoft.com/office/drawing/2014/main" id="{9B87A925-A6FD-D4E7-2306-5AFA745F4E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8888" y="4437063"/>
            <a:ext cx="411162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Таблица 1">
            <a:extLst>
              <a:ext uri="{FF2B5EF4-FFF2-40B4-BE49-F238E27FC236}">
                <a16:creationId xmlns:a16="http://schemas.microsoft.com/office/drawing/2014/main" id="{FB6FC095-AABC-4549-A7C6-197E71864FA7}"/>
              </a:ext>
            </a:extLst>
          </p:cNvPr>
          <p:cNvGraphicFramePr>
            <a:graphicFrameLocks noGrp="1"/>
          </p:cNvGraphicFramePr>
          <p:nvPr>
            <p:extLst>
              <p:ext uri="{D42A27DB-BD31-4B8C-83A1-F6EECF244321}">
                <p14:modId xmlns:p14="http://schemas.microsoft.com/office/powerpoint/2010/main" val="3327254480"/>
              </p:ext>
            </p:extLst>
          </p:nvPr>
        </p:nvGraphicFramePr>
        <p:xfrm>
          <a:off x="5407392" y="653638"/>
          <a:ext cx="3687907" cy="1970536"/>
        </p:xfrm>
        <a:graphic>
          <a:graphicData uri="http://schemas.openxmlformats.org/drawingml/2006/table">
            <a:tbl>
              <a:tblPr>
                <a:tableStyleId>{69C7853C-536D-4A76-A0AE-DD22124D55A5}</a:tableStyleId>
              </a:tblPr>
              <a:tblGrid>
                <a:gridCol w="2595195">
                  <a:extLst>
                    <a:ext uri="{9D8B030D-6E8A-4147-A177-3AD203B41FA5}">
                      <a16:colId xmlns:a16="http://schemas.microsoft.com/office/drawing/2014/main" val="720081181"/>
                    </a:ext>
                  </a:extLst>
                </a:gridCol>
                <a:gridCol w="1092712">
                  <a:extLst>
                    <a:ext uri="{9D8B030D-6E8A-4147-A177-3AD203B41FA5}">
                      <a16:colId xmlns:a16="http://schemas.microsoft.com/office/drawing/2014/main" val="3668741281"/>
                    </a:ext>
                  </a:extLst>
                </a:gridCol>
              </a:tblGrid>
              <a:tr h="248701">
                <a:tc gridSpan="2">
                  <a:txBody>
                    <a:bodyPr/>
                    <a:lstStyle/>
                    <a:p>
                      <a:pPr algn="l" fontAlgn="b"/>
                      <a:r>
                        <a:rPr lang="uk-UA" sz="1400" b="1" u="none" strike="noStrike" dirty="0">
                          <a:solidFill>
                            <a:srgbClr val="52C265"/>
                          </a:solidFill>
                          <a:effectLst/>
                        </a:rPr>
                        <a:t>Власні надходження в 2025році.</a:t>
                      </a:r>
                      <a:endParaRPr lang="uk-UA" sz="1400" b="1" i="0" u="none" strike="noStrike" dirty="0">
                        <a:solidFill>
                          <a:srgbClr val="52C265"/>
                        </a:solidFill>
                        <a:effectLst/>
                        <a:latin typeface="Arial" panose="020B0604020202020204" pitchFamily="34" charset="0"/>
                      </a:endParaRPr>
                    </a:p>
                  </a:txBody>
                  <a:tcPr marL="9525" marR="9525" marT="9525" marB="0" anchor="b"/>
                </a:tc>
                <a:tc hMerge="1">
                  <a:txBody>
                    <a:bodyPr/>
                    <a:lstStyle/>
                    <a:p>
                      <a:endParaRPr lang="ru-UA"/>
                    </a:p>
                  </a:txBody>
                  <a:tcPr/>
                </a:tc>
                <a:extLst>
                  <a:ext uri="{0D108BD9-81ED-4DB2-BD59-A6C34878D82A}">
                    <a16:rowId xmlns:a16="http://schemas.microsoft.com/office/drawing/2014/main" val="3170381265"/>
                  </a:ext>
                </a:extLst>
              </a:tr>
              <a:tr h="216504">
                <a:tc>
                  <a:txBody>
                    <a:bodyPr/>
                    <a:lstStyle/>
                    <a:p>
                      <a:pPr algn="r" fontAlgn="b"/>
                      <a:r>
                        <a:rPr lang="uk-UA" sz="1200" b="1" u="none" strike="noStrike" dirty="0">
                          <a:effectLst/>
                        </a:rPr>
                        <a:t>Всього:</a:t>
                      </a:r>
                      <a:endParaRPr lang="uk-UA" sz="1200" b="1"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uk-UA" sz="1200" b="1" u="none" strike="noStrike" dirty="0">
                          <a:effectLst/>
                        </a:rPr>
                        <a:t>57 839 421 грн. </a:t>
                      </a:r>
                      <a:endParaRPr lang="uk-UA" sz="1200" b="1"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96122056"/>
                  </a:ext>
                </a:extLst>
              </a:tr>
              <a:tr h="216504">
                <a:tc>
                  <a:txBody>
                    <a:bodyPr/>
                    <a:lstStyle/>
                    <a:p>
                      <a:pPr algn="l" fontAlgn="b"/>
                      <a:r>
                        <a:rPr lang="uk-UA" sz="1100" u="none" strike="noStrike" dirty="0">
                          <a:effectLst/>
                        </a:rPr>
                        <a:t>з них:</a:t>
                      </a:r>
                      <a:endParaRPr lang="uk-UA" sz="11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endParaRPr lang="ru-UA"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754616724"/>
                  </a:ext>
                </a:extLst>
              </a:tr>
              <a:tr h="206307">
                <a:tc>
                  <a:txBody>
                    <a:bodyPr/>
                    <a:lstStyle/>
                    <a:p>
                      <a:pPr algn="l" fontAlgn="b"/>
                      <a:r>
                        <a:rPr lang="ru-RU" sz="1100" u="none" strike="noStrike" dirty="0" err="1">
                          <a:effectLst/>
                        </a:rPr>
                        <a:t>Податок</a:t>
                      </a:r>
                      <a:r>
                        <a:rPr lang="ru-RU" sz="1100" u="none" strike="noStrike" dirty="0">
                          <a:effectLst/>
                        </a:rPr>
                        <a:t> та </a:t>
                      </a:r>
                      <a:r>
                        <a:rPr lang="ru-RU" sz="1100" u="none" strike="noStrike" dirty="0" err="1">
                          <a:effectLst/>
                        </a:rPr>
                        <a:t>збір</a:t>
                      </a:r>
                      <a:r>
                        <a:rPr lang="ru-RU" sz="1100" u="none" strike="noStrike" dirty="0">
                          <a:effectLst/>
                        </a:rPr>
                        <a:t> на доходи </a:t>
                      </a:r>
                      <a:r>
                        <a:rPr lang="ru-RU" sz="1100" u="none" strike="noStrike" dirty="0" err="1">
                          <a:effectLst/>
                        </a:rPr>
                        <a:t>фізичних</a:t>
                      </a:r>
                      <a:r>
                        <a:rPr lang="ru-RU" sz="1100" u="none" strike="noStrike" dirty="0">
                          <a:effectLst/>
                        </a:rPr>
                        <a:t> </a:t>
                      </a:r>
                      <a:r>
                        <a:rPr lang="ru-RU" sz="1100" u="none" strike="noStrike" dirty="0" err="1">
                          <a:effectLst/>
                        </a:rPr>
                        <a:t>осіб</a:t>
                      </a:r>
                      <a:endParaRPr lang="ru-RU" sz="11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uk-UA" sz="1100" u="none" strike="noStrike" dirty="0">
                          <a:effectLst/>
                        </a:rPr>
                        <a:t>24 129 388 грн. </a:t>
                      </a:r>
                      <a:endParaRPr lang="uk-UA"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849643010"/>
                  </a:ext>
                </a:extLst>
              </a:tr>
              <a:tr h="216504">
                <a:tc>
                  <a:txBody>
                    <a:bodyPr/>
                    <a:lstStyle/>
                    <a:p>
                      <a:pPr algn="l" fontAlgn="b"/>
                      <a:r>
                        <a:rPr lang="uk-UA" sz="1100" u="none" strike="noStrike" dirty="0">
                          <a:effectLst/>
                        </a:rPr>
                        <a:t>Акцизний податок</a:t>
                      </a:r>
                      <a:endParaRPr lang="uk-UA" sz="11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ru-UA" sz="1100" u="none" strike="noStrike" dirty="0">
                          <a:effectLst/>
                        </a:rPr>
                        <a:t>7285836,93</a:t>
                      </a:r>
                      <a:endParaRPr lang="ru-UA"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2923954"/>
                  </a:ext>
                </a:extLst>
              </a:tr>
              <a:tr h="216504">
                <a:tc>
                  <a:txBody>
                    <a:bodyPr/>
                    <a:lstStyle/>
                    <a:p>
                      <a:pPr algn="l" fontAlgn="b"/>
                      <a:r>
                        <a:rPr lang="uk-UA" sz="1100" u="none" strike="noStrike" dirty="0">
                          <a:effectLst/>
                        </a:rPr>
                        <a:t>Земельний податок</a:t>
                      </a:r>
                      <a:endParaRPr lang="uk-UA" sz="11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uk-UA" sz="1100" u="none" strike="noStrike" dirty="0">
                          <a:effectLst/>
                        </a:rPr>
                        <a:t>826 738 грн. </a:t>
                      </a:r>
                      <a:endParaRPr lang="uk-UA"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371610454"/>
                  </a:ext>
                </a:extLst>
              </a:tr>
              <a:tr h="216504">
                <a:tc>
                  <a:txBody>
                    <a:bodyPr/>
                    <a:lstStyle/>
                    <a:p>
                      <a:pPr algn="l" fontAlgn="b"/>
                      <a:r>
                        <a:rPr lang="uk-UA" sz="1100" u="none" strike="noStrike" dirty="0">
                          <a:effectLst/>
                        </a:rPr>
                        <a:t>Єдиний податок </a:t>
                      </a:r>
                      <a:endParaRPr lang="uk-UA" sz="11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ru-UA" sz="1100" u="none" strike="noStrike" dirty="0">
                          <a:effectLst/>
                        </a:rPr>
                        <a:t>22144502,91</a:t>
                      </a:r>
                      <a:endParaRPr lang="ru-UA"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962956838"/>
                  </a:ext>
                </a:extLst>
              </a:tr>
              <a:tr h="216504">
                <a:tc>
                  <a:txBody>
                    <a:bodyPr/>
                    <a:lstStyle/>
                    <a:p>
                      <a:pPr algn="l" fontAlgn="b"/>
                      <a:r>
                        <a:rPr lang="uk-UA" sz="1100" u="none" strike="noStrike" dirty="0">
                          <a:effectLst/>
                        </a:rPr>
                        <a:t>Інші надходження</a:t>
                      </a:r>
                      <a:endParaRPr lang="uk-UA" sz="11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uk-UA" sz="1100" u="none" strike="noStrike" dirty="0">
                          <a:effectLst/>
                        </a:rPr>
                        <a:t>1 008 207 грн. </a:t>
                      </a:r>
                      <a:endParaRPr lang="uk-UA"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739628786"/>
                  </a:ext>
                </a:extLst>
              </a:tr>
              <a:tr h="216504">
                <a:tc>
                  <a:txBody>
                    <a:bodyPr/>
                    <a:lstStyle/>
                    <a:p>
                      <a:pPr algn="l" fontAlgn="b"/>
                      <a:r>
                        <a:rPr lang="uk-UA" sz="1100" u="none" strike="noStrike" dirty="0">
                          <a:effectLst/>
                        </a:rPr>
                        <a:t>Оренда землі</a:t>
                      </a:r>
                      <a:endParaRPr lang="uk-UA" sz="11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uk-UA" sz="1100" u="none" strike="noStrike" dirty="0">
                          <a:effectLst/>
                        </a:rPr>
                        <a:t>2 444 748 грн. </a:t>
                      </a:r>
                      <a:endParaRPr lang="uk-UA"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60057112"/>
                  </a:ext>
                </a:extLst>
              </a:tr>
            </a:tbl>
          </a:graphicData>
        </a:graphic>
      </p:graphicFrame>
      <p:graphicFrame>
        <p:nvGraphicFramePr>
          <p:cNvPr id="3" name="Таблица 2">
            <a:extLst>
              <a:ext uri="{FF2B5EF4-FFF2-40B4-BE49-F238E27FC236}">
                <a16:creationId xmlns:a16="http://schemas.microsoft.com/office/drawing/2014/main" id="{D9D8B33D-E1FC-45FA-958B-3D6105B8F9B2}"/>
              </a:ext>
            </a:extLst>
          </p:cNvPr>
          <p:cNvGraphicFramePr>
            <a:graphicFrameLocks noGrp="1"/>
          </p:cNvGraphicFramePr>
          <p:nvPr>
            <p:extLst>
              <p:ext uri="{D42A27DB-BD31-4B8C-83A1-F6EECF244321}">
                <p14:modId xmlns:p14="http://schemas.microsoft.com/office/powerpoint/2010/main" val="3148985512"/>
              </p:ext>
            </p:extLst>
          </p:nvPr>
        </p:nvGraphicFramePr>
        <p:xfrm>
          <a:off x="1331640" y="2310542"/>
          <a:ext cx="3687907" cy="1945005"/>
        </p:xfrm>
        <a:graphic>
          <a:graphicData uri="http://schemas.openxmlformats.org/drawingml/2006/table">
            <a:tbl>
              <a:tblPr>
                <a:tableStyleId>{69C7853C-536D-4A76-A0AE-DD22124D55A5}</a:tableStyleId>
              </a:tblPr>
              <a:tblGrid>
                <a:gridCol w="2298475">
                  <a:extLst>
                    <a:ext uri="{9D8B030D-6E8A-4147-A177-3AD203B41FA5}">
                      <a16:colId xmlns:a16="http://schemas.microsoft.com/office/drawing/2014/main" val="2469449499"/>
                    </a:ext>
                  </a:extLst>
                </a:gridCol>
                <a:gridCol w="1389432">
                  <a:extLst>
                    <a:ext uri="{9D8B030D-6E8A-4147-A177-3AD203B41FA5}">
                      <a16:colId xmlns:a16="http://schemas.microsoft.com/office/drawing/2014/main" val="2913656697"/>
                    </a:ext>
                  </a:extLst>
                </a:gridCol>
              </a:tblGrid>
              <a:tr h="228600">
                <a:tc gridSpan="2">
                  <a:txBody>
                    <a:bodyPr/>
                    <a:lstStyle/>
                    <a:p>
                      <a:pPr algn="l" fontAlgn="b"/>
                      <a:r>
                        <a:rPr lang="ru-RU" sz="1200" b="1" u="none" strike="noStrike" dirty="0" err="1">
                          <a:solidFill>
                            <a:srgbClr val="52C265"/>
                          </a:solidFill>
                          <a:effectLst/>
                        </a:rPr>
                        <a:t>Офіційні</a:t>
                      </a:r>
                      <a:r>
                        <a:rPr lang="ru-RU" sz="1200" b="1" u="none" strike="noStrike" dirty="0">
                          <a:solidFill>
                            <a:srgbClr val="52C265"/>
                          </a:solidFill>
                          <a:effectLst/>
                        </a:rPr>
                        <a:t> </a:t>
                      </a:r>
                      <a:r>
                        <a:rPr lang="ru-RU" sz="1200" b="1" u="none" strike="noStrike" dirty="0" err="1">
                          <a:solidFill>
                            <a:srgbClr val="52C265"/>
                          </a:solidFill>
                          <a:effectLst/>
                        </a:rPr>
                        <a:t>трансферти</a:t>
                      </a:r>
                      <a:r>
                        <a:rPr lang="ru-RU" sz="1200" b="1" u="none" strike="noStrike" dirty="0">
                          <a:solidFill>
                            <a:srgbClr val="52C265"/>
                          </a:solidFill>
                          <a:effectLst/>
                        </a:rPr>
                        <a:t> в 2025 </a:t>
                      </a:r>
                      <a:r>
                        <a:rPr lang="ru-RU" sz="1200" b="1" u="none" strike="noStrike" dirty="0" err="1">
                          <a:solidFill>
                            <a:srgbClr val="52C265"/>
                          </a:solidFill>
                          <a:effectLst/>
                        </a:rPr>
                        <a:t>році</a:t>
                      </a:r>
                      <a:r>
                        <a:rPr lang="ru-RU" sz="1200" b="1" u="none" strike="noStrike" dirty="0">
                          <a:solidFill>
                            <a:srgbClr val="52C265"/>
                          </a:solidFill>
                          <a:effectLst/>
                        </a:rPr>
                        <a:t>.</a:t>
                      </a:r>
                      <a:endParaRPr lang="ru-RU" sz="1200" b="1" i="0" u="none" strike="noStrike" dirty="0">
                        <a:solidFill>
                          <a:srgbClr val="52C265"/>
                        </a:solidFill>
                        <a:effectLst/>
                        <a:latin typeface="Arial" panose="020B0604020202020204" pitchFamily="34" charset="0"/>
                      </a:endParaRPr>
                    </a:p>
                  </a:txBody>
                  <a:tcPr marL="9525" marR="9525" marT="9525" marB="0" anchor="b"/>
                </a:tc>
                <a:tc hMerge="1">
                  <a:txBody>
                    <a:bodyPr/>
                    <a:lstStyle/>
                    <a:p>
                      <a:endParaRPr lang="ru-UA"/>
                    </a:p>
                  </a:txBody>
                  <a:tcPr/>
                </a:tc>
                <a:extLst>
                  <a:ext uri="{0D108BD9-81ED-4DB2-BD59-A6C34878D82A}">
                    <a16:rowId xmlns:a16="http://schemas.microsoft.com/office/drawing/2014/main" val="1412257004"/>
                  </a:ext>
                </a:extLst>
              </a:tr>
              <a:tr h="228600">
                <a:tc>
                  <a:txBody>
                    <a:bodyPr/>
                    <a:lstStyle/>
                    <a:p>
                      <a:pPr algn="r" fontAlgn="b"/>
                      <a:r>
                        <a:rPr lang="uk-UA" sz="1100" b="1" u="none" strike="noStrike" dirty="0">
                          <a:effectLst/>
                        </a:rPr>
                        <a:t>Всього</a:t>
                      </a:r>
                      <a:endParaRPr lang="uk-UA" sz="1100" b="1"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uk-UA" sz="1100" b="1" u="none" strike="noStrike" dirty="0">
                          <a:effectLst/>
                        </a:rPr>
                        <a:t>85 882 179 грн. </a:t>
                      </a:r>
                      <a:endParaRPr lang="uk-UA" sz="1100" b="1"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704575100"/>
                  </a:ext>
                </a:extLst>
              </a:tr>
              <a:tr h="228600">
                <a:tc>
                  <a:txBody>
                    <a:bodyPr/>
                    <a:lstStyle/>
                    <a:p>
                      <a:pPr algn="l" fontAlgn="b"/>
                      <a:r>
                        <a:rPr lang="uk-UA" sz="1100" u="none" strike="noStrike" dirty="0">
                          <a:effectLst/>
                        </a:rPr>
                        <a:t>з них:</a:t>
                      </a:r>
                      <a:endParaRPr lang="uk-UA" sz="11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r>
                        <a:rPr lang="ru-UA" sz="1100" u="none" strike="noStrike" dirty="0">
                          <a:effectLst/>
                        </a:rPr>
                        <a:t> </a:t>
                      </a:r>
                      <a:endParaRPr lang="ru-UA"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694468184"/>
                  </a:ext>
                </a:extLst>
              </a:tr>
              <a:tr h="228600">
                <a:tc>
                  <a:txBody>
                    <a:bodyPr/>
                    <a:lstStyle/>
                    <a:p>
                      <a:pPr algn="l" fontAlgn="b"/>
                      <a:r>
                        <a:rPr lang="uk-UA" sz="1100" u="none" strike="noStrike" dirty="0">
                          <a:effectLst/>
                        </a:rPr>
                        <a:t>Освітня субвенція </a:t>
                      </a:r>
                      <a:endParaRPr lang="uk-UA" sz="11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ru-UA" sz="1100" u="none" strike="noStrike">
                          <a:effectLst/>
                        </a:rPr>
                        <a:t>33987500</a:t>
                      </a:r>
                      <a:endParaRPr lang="ru-UA"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955538670"/>
                  </a:ext>
                </a:extLst>
              </a:tr>
              <a:tr h="228600">
                <a:tc>
                  <a:txBody>
                    <a:bodyPr/>
                    <a:lstStyle/>
                    <a:p>
                      <a:pPr algn="l" fontAlgn="b"/>
                      <a:r>
                        <a:rPr lang="uk-UA" sz="1100" u="none" strike="noStrike" dirty="0">
                          <a:effectLst/>
                        </a:rPr>
                        <a:t>Базова дотація</a:t>
                      </a:r>
                      <a:endParaRPr lang="uk-UA" sz="11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ru-UA" sz="1100" u="none" strike="noStrike">
                          <a:effectLst/>
                        </a:rPr>
                        <a:t>31885600</a:t>
                      </a:r>
                      <a:endParaRPr lang="ru-UA"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00866887"/>
                  </a:ext>
                </a:extLst>
              </a:tr>
              <a:tr h="335498">
                <a:tc>
                  <a:txBody>
                    <a:bodyPr/>
                    <a:lstStyle/>
                    <a:p>
                      <a:pPr algn="l" fontAlgn="b"/>
                      <a:r>
                        <a:rPr lang="ru-RU" sz="1100" u="none" strike="noStrike" dirty="0" err="1">
                          <a:effectLst/>
                        </a:rPr>
                        <a:t>Додаткова</a:t>
                      </a:r>
                      <a:r>
                        <a:rPr lang="ru-RU" sz="1100" u="none" strike="noStrike" dirty="0">
                          <a:effectLst/>
                        </a:rPr>
                        <a:t> </a:t>
                      </a:r>
                      <a:r>
                        <a:rPr lang="ru-RU" sz="1100" u="none" strike="noStrike" dirty="0" err="1">
                          <a:effectLst/>
                        </a:rPr>
                        <a:t>дотації</a:t>
                      </a:r>
                      <a:r>
                        <a:rPr lang="ru-RU" sz="1100" u="none" strike="noStrike" dirty="0">
                          <a:effectLst/>
                        </a:rPr>
                        <a:t> з державного бюджету </a:t>
                      </a:r>
                      <a:r>
                        <a:rPr lang="ru-RU" sz="1100" u="none" strike="noStrike" dirty="0" err="1">
                          <a:effectLst/>
                        </a:rPr>
                        <a:t>місцевим</a:t>
                      </a:r>
                      <a:r>
                        <a:rPr lang="ru-RU" sz="1100" u="none" strike="noStrike" dirty="0">
                          <a:effectLst/>
                        </a:rPr>
                        <a:t> бюджетам</a:t>
                      </a:r>
                      <a:endParaRPr lang="ru-RU" sz="11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ru-UA" sz="1100" u="none" strike="noStrike" dirty="0">
                          <a:effectLst/>
                        </a:rPr>
                        <a:t>11158700</a:t>
                      </a:r>
                      <a:endParaRPr lang="ru-UA"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353214142"/>
                  </a:ext>
                </a:extLst>
              </a:tr>
              <a:tr h="228600">
                <a:tc>
                  <a:txBody>
                    <a:bodyPr/>
                    <a:lstStyle/>
                    <a:p>
                      <a:pPr algn="l" fontAlgn="b"/>
                      <a:r>
                        <a:rPr lang="uk-UA" sz="1100" u="none" strike="noStrike">
                          <a:effectLst/>
                        </a:rPr>
                        <a:t>Інші субвенції з місцевого бюджету</a:t>
                      </a:r>
                      <a:endParaRPr lang="uk-UA"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ru-UA" sz="1100" u="none" strike="noStrike" dirty="0">
                          <a:effectLst/>
                        </a:rPr>
                        <a:t>1556421,42</a:t>
                      </a:r>
                      <a:endParaRPr lang="ru-UA"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254545979"/>
                  </a:ext>
                </a:extLst>
              </a:tr>
              <a:tr h="228600">
                <a:tc>
                  <a:txBody>
                    <a:bodyPr/>
                    <a:lstStyle/>
                    <a:p>
                      <a:pPr algn="l" fontAlgn="b"/>
                      <a:r>
                        <a:rPr lang="uk-UA" sz="1100" u="none" strike="noStrike">
                          <a:effectLst/>
                        </a:rPr>
                        <a:t>Інші дотації з місцевого бюджету</a:t>
                      </a:r>
                      <a:endParaRPr lang="uk-UA"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ru-UA" sz="1100" u="none" strike="noStrike" dirty="0">
                          <a:effectLst/>
                        </a:rPr>
                        <a:t>3000000</a:t>
                      </a:r>
                      <a:endParaRPr lang="ru-UA"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584333945"/>
                  </a:ext>
                </a:extLst>
              </a:tr>
            </a:tbl>
          </a:graphicData>
        </a:graphic>
      </p:graphicFrame>
      <p:graphicFrame>
        <p:nvGraphicFramePr>
          <p:cNvPr id="4" name="Таблица 3">
            <a:extLst>
              <a:ext uri="{FF2B5EF4-FFF2-40B4-BE49-F238E27FC236}">
                <a16:creationId xmlns:a16="http://schemas.microsoft.com/office/drawing/2014/main" id="{6986AB00-27FF-4678-A178-042706329D85}"/>
              </a:ext>
            </a:extLst>
          </p:cNvPr>
          <p:cNvGraphicFramePr>
            <a:graphicFrameLocks noGrp="1"/>
          </p:cNvGraphicFramePr>
          <p:nvPr>
            <p:extLst>
              <p:ext uri="{D42A27DB-BD31-4B8C-83A1-F6EECF244321}">
                <p14:modId xmlns:p14="http://schemas.microsoft.com/office/powerpoint/2010/main" val="2925679831"/>
              </p:ext>
            </p:extLst>
          </p:nvPr>
        </p:nvGraphicFramePr>
        <p:xfrm>
          <a:off x="5407392" y="4437063"/>
          <a:ext cx="3496930" cy="2286000"/>
        </p:xfrm>
        <a:graphic>
          <a:graphicData uri="http://schemas.openxmlformats.org/drawingml/2006/table">
            <a:tbl>
              <a:tblPr>
                <a:tableStyleId>{69C7853C-536D-4A76-A0AE-DD22124D55A5}</a:tableStyleId>
              </a:tblPr>
              <a:tblGrid>
                <a:gridCol w="2179450">
                  <a:extLst>
                    <a:ext uri="{9D8B030D-6E8A-4147-A177-3AD203B41FA5}">
                      <a16:colId xmlns:a16="http://schemas.microsoft.com/office/drawing/2014/main" val="3579770962"/>
                    </a:ext>
                  </a:extLst>
                </a:gridCol>
                <a:gridCol w="1317480">
                  <a:extLst>
                    <a:ext uri="{9D8B030D-6E8A-4147-A177-3AD203B41FA5}">
                      <a16:colId xmlns:a16="http://schemas.microsoft.com/office/drawing/2014/main" val="1937656114"/>
                    </a:ext>
                  </a:extLst>
                </a:gridCol>
              </a:tblGrid>
              <a:tr h="228600">
                <a:tc>
                  <a:txBody>
                    <a:bodyPr/>
                    <a:lstStyle/>
                    <a:p>
                      <a:pPr algn="l" fontAlgn="b"/>
                      <a:r>
                        <a:rPr lang="uk-UA" sz="1200" b="1" u="none" strike="noStrike" dirty="0">
                          <a:solidFill>
                            <a:srgbClr val="52C265"/>
                          </a:solidFill>
                          <a:effectLst/>
                        </a:rPr>
                        <a:t>Видатки в 2025 році.</a:t>
                      </a:r>
                      <a:endParaRPr lang="uk-UA" sz="1200" b="1" i="0" u="none" strike="noStrike" dirty="0">
                        <a:solidFill>
                          <a:srgbClr val="52C265"/>
                        </a:solidFill>
                        <a:effectLst/>
                        <a:latin typeface="Arial" panose="020B0604020202020204" pitchFamily="34" charset="0"/>
                      </a:endParaRPr>
                    </a:p>
                  </a:txBody>
                  <a:tcPr marL="9525" marR="9525" marT="9525" marB="0" anchor="b"/>
                </a:tc>
                <a:tc>
                  <a:txBody>
                    <a:bodyPr/>
                    <a:lstStyle/>
                    <a:p>
                      <a:pPr algn="l" fontAlgn="b"/>
                      <a:endParaRPr lang="ru-UA"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696235037"/>
                  </a:ext>
                </a:extLst>
              </a:tr>
              <a:tr h="228600">
                <a:tc>
                  <a:txBody>
                    <a:bodyPr/>
                    <a:lstStyle/>
                    <a:p>
                      <a:pPr algn="r" fontAlgn="b"/>
                      <a:r>
                        <a:rPr lang="uk-UA" sz="1100" b="1" u="none" strike="noStrike" dirty="0">
                          <a:effectLst/>
                        </a:rPr>
                        <a:t>Всього</a:t>
                      </a:r>
                      <a:endParaRPr lang="uk-UA" sz="1100" b="1"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uk-UA" sz="1100" b="1" u="none" strike="noStrike" dirty="0">
                          <a:effectLst/>
                        </a:rPr>
                        <a:t>269 303 871 грн. </a:t>
                      </a:r>
                      <a:endParaRPr lang="uk-UA" sz="1100" b="1"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696091500"/>
                  </a:ext>
                </a:extLst>
              </a:tr>
              <a:tr h="228600">
                <a:tc>
                  <a:txBody>
                    <a:bodyPr/>
                    <a:lstStyle/>
                    <a:p>
                      <a:pPr algn="l" fontAlgn="b"/>
                      <a:r>
                        <a:rPr lang="uk-UA" sz="1100" u="none" strike="noStrike">
                          <a:effectLst/>
                        </a:rPr>
                        <a:t>з них:</a:t>
                      </a:r>
                      <a:endParaRPr lang="uk-UA" sz="11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ru-UA"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478654891"/>
                  </a:ext>
                </a:extLst>
              </a:tr>
              <a:tr h="228600">
                <a:tc>
                  <a:txBody>
                    <a:bodyPr/>
                    <a:lstStyle/>
                    <a:p>
                      <a:pPr algn="l" fontAlgn="b"/>
                      <a:r>
                        <a:rPr lang="uk-UA" sz="1100" u="none" strike="noStrike">
                          <a:effectLst/>
                        </a:rPr>
                        <a:t>Селищна рада</a:t>
                      </a:r>
                      <a:endParaRPr lang="uk-UA"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ru-UA" sz="1100" u="none" strike="noStrike">
                          <a:effectLst/>
                        </a:rPr>
                        <a:t>28542811,89</a:t>
                      </a:r>
                      <a:endParaRPr lang="ru-UA"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36277151"/>
                  </a:ext>
                </a:extLst>
              </a:tr>
              <a:tr h="228600">
                <a:tc>
                  <a:txBody>
                    <a:bodyPr/>
                    <a:lstStyle/>
                    <a:p>
                      <a:pPr algn="l" fontAlgn="b"/>
                      <a:r>
                        <a:rPr lang="uk-UA" sz="1100" u="none" strike="noStrike">
                          <a:effectLst/>
                        </a:rPr>
                        <a:t>Освіта </a:t>
                      </a:r>
                      <a:endParaRPr lang="uk-UA"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ru-UA" sz="1100" u="none" strike="noStrike">
                          <a:effectLst/>
                        </a:rPr>
                        <a:t>59781729,56</a:t>
                      </a:r>
                      <a:endParaRPr lang="ru-UA"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792709523"/>
                  </a:ext>
                </a:extLst>
              </a:tr>
              <a:tr h="228600">
                <a:tc>
                  <a:txBody>
                    <a:bodyPr/>
                    <a:lstStyle/>
                    <a:p>
                      <a:pPr algn="l" fontAlgn="b"/>
                      <a:r>
                        <a:rPr lang="uk-UA" sz="1100" u="none" strike="noStrike">
                          <a:effectLst/>
                        </a:rPr>
                        <a:t>Культура </a:t>
                      </a:r>
                      <a:endParaRPr lang="uk-UA"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ru-UA" sz="1100" u="none" strike="noStrike">
                          <a:effectLst/>
                        </a:rPr>
                        <a:t>2563950,11</a:t>
                      </a:r>
                      <a:endParaRPr lang="ru-UA"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198687278"/>
                  </a:ext>
                </a:extLst>
              </a:tr>
              <a:tr h="228600">
                <a:tc>
                  <a:txBody>
                    <a:bodyPr/>
                    <a:lstStyle/>
                    <a:p>
                      <a:pPr algn="l" fontAlgn="b"/>
                      <a:r>
                        <a:rPr lang="uk-UA" sz="1100" u="none" strike="noStrike">
                          <a:effectLst/>
                        </a:rPr>
                        <a:t>Соціальний захист</a:t>
                      </a:r>
                      <a:endParaRPr lang="uk-UA"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ru-UA" sz="1100" u="none" strike="noStrike">
                          <a:effectLst/>
                        </a:rPr>
                        <a:t>13655030,14</a:t>
                      </a:r>
                      <a:endParaRPr lang="ru-UA"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293618285"/>
                  </a:ext>
                </a:extLst>
              </a:tr>
              <a:tr h="228600">
                <a:tc>
                  <a:txBody>
                    <a:bodyPr/>
                    <a:lstStyle/>
                    <a:p>
                      <a:pPr algn="l" fontAlgn="b"/>
                      <a:r>
                        <a:rPr lang="uk-UA" sz="1100" u="none" strike="noStrike">
                          <a:effectLst/>
                        </a:rPr>
                        <a:t>Житлово-комунальне господарство</a:t>
                      </a:r>
                      <a:endParaRPr lang="uk-UA"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ru-UA" sz="1100" u="none" strike="noStrike">
                          <a:effectLst/>
                        </a:rPr>
                        <a:t>11243443,91</a:t>
                      </a:r>
                      <a:endParaRPr lang="ru-UA"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601111434"/>
                  </a:ext>
                </a:extLst>
              </a:tr>
              <a:tr h="228600">
                <a:tc>
                  <a:txBody>
                    <a:bodyPr/>
                    <a:lstStyle/>
                    <a:p>
                      <a:pPr algn="l" fontAlgn="b"/>
                      <a:r>
                        <a:rPr lang="uk-UA" sz="1100" u="none" strike="noStrike">
                          <a:effectLst/>
                        </a:rPr>
                        <a:t>Міжбюджетні трансферти</a:t>
                      </a:r>
                      <a:endParaRPr lang="uk-UA"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uk-UA" sz="1100" u="none" strike="noStrike">
                          <a:effectLst/>
                        </a:rPr>
                        <a:t>141 826 785 грн. </a:t>
                      </a:r>
                      <a:endParaRPr lang="uk-UA"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143526814"/>
                  </a:ext>
                </a:extLst>
              </a:tr>
              <a:tr h="228600">
                <a:tc>
                  <a:txBody>
                    <a:bodyPr/>
                    <a:lstStyle/>
                    <a:p>
                      <a:pPr algn="l" fontAlgn="b"/>
                      <a:r>
                        <a:rPr lang="uk-UA" sz="1100" u="none" strike="noStrike">
                          <a:effectLst/>
                        </a:rPr>
                        <a:t>Медицина</a:t>
                      </a:r>
                      <a:endParaRPr lang="uk-UA"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ru-UA" sz="1100" u="none" strike="noStrike" dirty="0">
                          <a:effectLst/>
                        </a:rPr>
                        <a:t>11690120,95</a:t>
                      </a:r>
                      <a:endParaRPr lang="ru-UA"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549167641"/>
                  </a:ext>
                </a:extLst>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3">
            <a:extLst>
              <a:ext uri="{FF2B5EF4-FFF2-40B4-BE49-F238E27FC236}">
                <a16:creationId xmlns:a16="http://schemas.microsoft.com/office/drawing/2014/main" id="{F191BA73-F8AA-0539-0719-B12A4D3F4DBB}"/>
              </a:ext>
            </a:extLst>
          </p:cNvPr>
          <p:cNvSpPr>
            <a:spLocks noChangeArrowheads="1"/>
          </p:cNvSpPr>
          <p:nvPr/>
        </p:nvSpPr>
        <p:spPr bwMode="auto">
          <a:xfrm>
            <a:off x="0" y="334090"/>
            <a:ext cx="184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sz="1000">
              <a:latin typeface="Arial" panose="020B0604020202020204" pitchFamily="34" charset="0"/>
            </a:endParaRPr>
          </a:p>
        </p:txBody>
      </p:sp>
      <p:sp>
        <p:nvSpPr>
          <p:cNvPr id="7" name="Прямоугольник 6">
            <a:extLst>
              <a:ext uri="{FF2B5EF4-FFF2-40B4-BE49-F238E27FC236}">
                <a16:creationId xmlns:a16="http://schemas.microsoft.com/office/drawing/2014/main" id="{64F4A22B-07FC-595E-3E49-FC4FFDB1380D}"/>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p>
        </p:txBody>
      </p:sp>
      <p:pic>
        <p:nvPicPr>
          <p:cNvPr id="73732" name="Picture 6" descr="E:\Рисунок1-removebg-preview (1).png">
            <a:extLst>
              <a:ext uri="{FF2B5EF4-FFF2-40B4-BE49-F238E27FC236}">
                <a16:creationId xmlns:a16="http://schemas.microsoft.com/office/drawing/2014/main" id="{64FABDCC-9C41-00EB-8FB9-B5862D515D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Штриховая стрелка вправо 7">
            <a:extLst>
              <a:ext uri="{FF2B5EF4-FFF2-40B4-BE49-F238E27FC236}">
                <a16:creationId xmlns:a16="http://schemas.microsoft.com/office/drawing/2014/main" id="{5B5B694B-365A-F6AE-FF7A-D7368AA59D90}"/>
              </a:ext>
            </a:extLst>
          </p:cNvPr>
          <p:cNvSpPr/>
          <p:nvPr/>
        </p:nvSpPr>
        <p:spPr>
          <a:xfrm>
            <a:off x="8676456" y="6455778"/>
            <a:ext cx="467544" cy="399680"/>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1000" dirty="0"/>
          </a:p>
        </p:txBody>
      </p:sp>
      <p:sp>
        <p:nvSpPr>
          <p:cNvPr id="2" name="Блок-схема: процесс 1">
            <a:extLst>
              <a:ext uri="{FF2B5EF4-FFF2-40B4-BE49-F238E27FC236}">
                <a16:creationId xmlns:a16="http://schemas.microsoft.com/office/drawing/2014/main" id="{9FBC8345-DEFB-4BF7-BFBC-237B20843B61}"/>
              </a:ext>
            </a:extLst>
          </p:cNvPr>
          <p:cNvSpPr/>
          <p:nvPr/>
        </p:nvSpPr>
        <p:spPr>
          <a:xfrm>
            <a:off x="1365433" y="580311"/>
            <a:ext cx="7344816" cy="949185"/>
          </a:xfrm>
          <a:prstGeom prst="flowChart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400" dirty="0"/>
              <a:t>За </a:t>
            </a:r>
            <a:r>
              <a:rPr lang="ru-RU" sz="1400" dirty="0" err="1"/>
              <a:t>сприяння</a:t>
            </a:r>
            <a:r>
              <a:rPr lang="ru-RU" sz="1400" dirty="0"/>
              <a:t> </a:t>
            </a:r>
            <a:r>
              <a:rPr lang="ru-RU" sz="1400" dirty="0" err="1"/>
              <a:t>групи</a:t>
            </a:r>
            <a:r>
              <a:rPr lang="ru-RU" sz="1400" dirty="0"/>
              <a:t> </a:t>
            </a:r>
            <a:r>
              <a:rPr lang="ru-RU" sz="1400" dirty="0" err="1"/>
              <a:t>Допомога</a:t>
            </a:r>
            <a:r>
              <a:rPr lang="ru-RU" sz="1400" dirty="0"/>
              <a:t> | </a:t>
            </a:r>
            <a:r>
              <a:rPr lang="ru-RU" sz="1400" dirty="0" err="1"/>
              <a:t>волонтери</a:t>
            </a:r>
            <a:r>
              <a:rPr lang="ru-RU" sz="1400" dirty="0"/>
              <a:t> </a:t>
            </a:r>
            <a:r>
              <a:rPr lang="ru-RU" sz="1400" dirty="0" err="1"/>
              <a:t>гуманітарною</a:t>
            </a:r>
            <a:r>
              <a:rPr lang="ru-RU" sz="1400" dirty="0"/>
              <a:t> </a:t>
            </a:r>
            <a:r>
              <a:rPr lang="ru-RU" sz="1400" dirty="0" err="1"/>
              <a:t>допомогою</a:t>
            </a:r>
            <a:r>
              <a:rPr lang="ru-RU" sz="1400" dirty="0"/>
              <a:t> у </a:t>
            </a:r>
            <a:r>
              <a:rPr lang="ru-RU" sz="1400" dirty="0" err="1"/>
              <a:t>вигляді</a:t>
            </a:r>
            <a:r>
              <a:rPr lang="ru-RU" sz="1400" dirty="0"/>
              <a:t>  </a:t>
            </a:r>
            <a:r>
              <a:rPr lang="ru-RU" sz="1400" dirty="0" err="1"/>
              <a:t>подарунків</a:t>
            </a:r>
            <a:r>
              <a:rPr lang="ru-RU" sz="1400" dirty="0"/>
              <a:t> </a:t>
            </a:r>
            <a:r>
              <a:rPr lang="ru-RU" sz="1400" dirty="0" err="1"/>
              <a:t>боксів</a:t>
            </a:r>
            <a:r>
              <a:rPr lang="ru-RU" sz="1400" dirty="0"/>
              <a:t> до Дня Святого </a:t>
            </a:r>
            <a:r>
              <a:rPr lang="ru-RU" sz="1400" dirty="0" err="1"/>
              <a:t>Миколая</a:t>
            </a:r>
            <a:r>
              <a:rPr lang="ru-RU" sz="1400" dirty="0"/>
              <a:t> </a:t>
            </a:r>
            <a:r>
              <a:rPr lang="ru-RU" sz="1400" dirty="0" err="1"/>
              <a:t>було</a:t>
            </a:r>
            <a:r>
              <a:rPr lang="ru-RU" sz="1400" dirty="0"/>
              <a:t> </a:t>
            </a:r>
            <a:r>
              <a:rPr lang="ru-RU" sz="1400" dirty="0" err="1"/>
              <a:t>забезпечено</a:t>
            </a:r>
            <a:r>
              <a:rPr lang="ru-RU" sz="1400" dirty="0"/>
              <a:t> 73 </a:t>
            </a:r>
            <a:r>
              <a:rPr lang="ru-RU" sz="1400" dirty="0" err="1"/>
              <a:t>діток</a:t>
            </a:r>
            <a:r>
              <a:rPr lang="ru-RU" sz="1400" dirty="0"/>
              <a:t> з числа </a:t>
            </a:r>
            <a:r>
              <a:rPr lang="ru-RU" sz="1400" dirty="0" err="1"/>
              <a:t>вразливих</a:t>
            </a:r>
            <a:r>
              <a:rPr lang="ru-RU" sz="1400" dirty="0"/>
              <a:t> </a:t>
            </a:r>
            <a:r>
              <a:rPr lang="ru-RU" sz="1400" dirty="0" err="1"/>
              <a:t>категорій</a:t>
            </a:r>
            <a:r>
              <a:rPr lang="ru-RU" sz="1400" dirty="0"/>
              <a:t> </a:t>
            </a:r>
            <a:r>
              <a:rPr lang="ru-RU" sz="1400" dirty="0" err="1"/>
              <a:t>було</a:t>
            </a:r>
            <a:r>
              <a:rPr lang="ru-RU" sz="1400" dirty="0"/>
              <a:t> </a:t>
            </a:r>
            <a:r>
              <a:rPr lang="ru-RU" sz="1400" dirty="0" err="1"/>
              <a:t>забезпечено</a:t>
            </a:r>
            <a:r>
              <a:rPr lang="ru-RU" sz="1400" dirty="0"/>
              <a:t>  </a:t>
            </a:r>
            <a:r>
              <a:rPr lang="ru-RU" sz="1400" dirty="0" err="1"/>
              <a:t>родини</a:t>
            </a:r>
            <a:r>
              <a:rPr lang="ru-RU" sz="1400" dirty="0"/>
              <a:t> з числа </a:t>
            </a:r>
            <a:r>
              <a:rPr lang="ru-RU" sz="1400" dirty="0" err="1"/>
              <a:t>вразливих</a:t>
            </a:r>
            <a:r>
              <a:rPr lang="ru-RU" sz="1400" dirty="0"/>
              <a:t> </a:t>
            </a:r>
            <a:r>
              <a:rPr lang="ru-RU" sz="1400" dirty="0" err="1"/>
              <a:t>категорій</a:t>
            </a:r>
            <a:r>
              <a:rPr lang="ru-RU" sz="1400" dirty="0"/>
              <a:t>,  </a:t>
            </a:r>
            <a:r>
              <a:rPr lang="ru-RU" sz="1400" dirty="0" err="1"/>
              <a:t>які</a:t>
            </a:r>
            <a:r>
              <a:rPr lang="ru-RU" sz="1400" dirty="0"/>
              <a:t> </a:t>
            </a:r>
            <a:r>
              <a:rPr lang="ru-RU" sz="1400" dirty="0" err="1"/>
              <a:t>проживають</a:t>
            </a:r>
            <a:r>
              <a:rPr lang="ru-RU" sz="1400" dirty="0"/>
              <a:t> на </a:t>
            </a:r>
            <a:r>
              <a:rPr lang="ru-RU" sz="1400" dirty="0" err="1"/>
              <a:t>території</a:t>
            </a:r>
            <a:r>
              <a:rPr lang="ru-RU" sz="1400" dirty="0"/>
              <a:t> </a:t>
            </a:r>
            <a:r>
              <a:rPr lang="ru-RU" sz="1400" dirty="0" err="1"/>
              <a:t>громади</a:t>
            </a:r>
            <a:r>
              <a:rPr lang="ru-RU" sz="1400" dirty="0"/>
              <a:t>;</a:t>
            </a:r>
            <a:endParaRPr lang="x-none" sz="1400" dirty="0"/>
          </a:p>
        </p:txBody>
      </p:sp>
      <p:sp>
        <p:nvSpPr>
          <p:cNvPr id="14" name="Блок-схема: процесс 13">
            <a:extLst>
              <a:ext uri="{FF2B5EF4-FFF2-40B4-BE49-F238E27FC236}">
                <a16:creationId xmlns:a16="http://schemas.microsoft.com/office/drawing/2014/main" id="{49FA3870-DB44-4DB3-866E-E9EF3B905B34}"/>
              </a:ext>
            </a:extLst>
          </p:cNvPr>
          <p:cNvSpPr/>
          <p:nvPr/>
        </p:nvSpPr>
        <p:spPr>
          <a:xfrm>
            <a:off x="1331640" y="2075804"/>
            <a:ext cx="7344816" cy="949185"/>
          </a:xfrm>
          <a:prstGeom prst="flowChart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400" dirty="0"/>
              <a:t>За </a:t>
            </a:r>
            <a:r>
              <a:rPr lang="ru-RU" sz="1400" dirty="0" err="1"/>
              <a:t>сприяння</a:t>
            </a:r>
            <a:r>
              <a:rPr lang="ru-RU" sz="1400" dirty="0"/>
              <a:t> БФ «</a:t>
            </a:r>
            <a:r>
              <a:rPr lang="ru-RU" sz="1400" dirty="0" err="1"/>
              <a:t>Мирне</a:t>
            </a:r>
            <a:r>
              <a:rPr lang="ru-RU" sz="1400" dirty="0"/>
              <a:t> NEBO </a:t>
            </a:r>
            <a:r>
              <a:rPr lang="ru-RU" sz="1400" dirty="0" err="1"/>
              <a:t>Харкова</a:t>
            </a:r>
            <a:r>
              <a:rPr lang="ru-RU" sz="1400" dirty="0"/>
              <a:t>» </a:t>
            </a:r>
            <a:r>
              <a:rPr lang="ru-RU" sz="1400" dirty="0" err="1"/>
              <a:t>наочним</a:t>
            </a:r>
            <a:r>
              <a:rPr lang="ru-RU" sz="1400" dirty="0"/>
              <a:t> </a:t>
            </a:r>
            <a:r>
              <a:rPr lang="ru-RU" sz="1400" dirty="0" err="1"/>
              <a:t>матеріалом</a:t>
            </a:r>
            <a:r>
              <a:rPr lang="ru-RU" sz="1400" dirty="0"/>
              <a:t> про </a:t>
            </a:r>
            <a:r>
              <a:rPr lang="ru-RU" sz="1400" dirty="0" err="1"/>
              <a:t>небезпечні</a:t>
            </a:r>
            <a:r>
              <a:rPr lang="ru-RU" sz="1400" dirty="0"/>
              <a:t> </a:t>
            </a:r>
            <a:r>
              <a:rPr lang="ru-RU" sz="1400" dirty="0" err="1"/>
              <a:t>предмети</a:t>
            </a:r>
            <a:r>
              <a:rPr lang="ru-RU" sz="1400" dirty="0"/>
              <a:t> </a:t>
            </a:r>
            <a:r>
              <a:rPr lang="ru-RU" sz="1400" dirty="0" err="1"/>
              <a:t>було</a:t>
            </a:r>
            <a:r>
              <a:rPr lang="ru-RU" sz="1400" dirty="0"/>
              <a:t> </a:t>
            </a:r>
            <a:r>
              <a:rPr lang="ru-RU" sz="1400" dirty="0" err="1"/>
              <a:t>забезпечено</a:t>
            </a:r>
            <a:r>
              <a:rPr lang="ru-RU" sz="1400" dirty="0"/>
              <a:t> 686 </a:t>
            </a:r>
            <a:r>
              <a:rPr lang="ru-RU" sz="1400" dirty="0" err="1"/>
              <a:t>діток</a:t>
            </a:r>
            <a:r>
              <a:rPr lang="ru-RU" sz="1400" dirty="0"/>
              <a:t>, </a:t>
            </a:r>
            <a:r>
              <a:rPr lang="ru-RU" sz="1400" dirty="0" err="1"/>
              <a:t>які</a:t>
            </a:r>
            <a:r>
              <a:rPr lang="ru-RU" sz="1400" dirty="0"/>
              <a:t> </a:t>
            </a:r>
            <a:r>
              <a:rPr lang="ru-RU" sz="1400" dirty="0" err="1"/>
              <a:t>проживають</a:t>
            </a:r>
            <a:r>
              <a:rPr lang="ru-RU" sz="1400" dirty="0"/>
              <a:t> на </a:t>
            </a:r>
            <a:r>
              <a:rPr lang="ru-RU" sz="1400" dirty="0" err="1"/>
              <a:t>території</a:t>
            </a:r>
            <a:r>
              <a:rPr lang="ru-RU" sz="1400" dirty="0"/>
              <a:t> </a:t>
            </a:r>
            <a:r>
              <a:rPr lang="ru-RU" sz="1400" dirty="0" err="1"/>
              <a:t>громади</a:t>
            </a:r>
            <a:r>
              <a:rPr lang="ru-RU" sz="1400" dirty="0"/>
              <a:t>.</a:t>
            </a:r>
            <a:endParaRPr lang="x-none" sz="1400" dirty="0"/>
          </a:p>
        </p:txBody>
      </p:sp>
      <p:sp>
        <p:nvSpPr>
          <p:cNvPr id="18" name="Блок-схема: процесс 17">
            <a:extLst>
              <a:ext uri="{FF2B5EF4-FFF2-40B4-BE49-F238E27FC236}">
                <a16:creationId xmlns:a16="http://schemas.microsoft.com/office/drawing/2014/main" id="{D294BC7F-025E-43C7-B79B-EAFCCF21AEF2}"/>
              </a:ext>
            </a:extLst>
          </p:cNvPr>
          <p:cNvSpPr/>
          <p:nvPr/>
        </p:nvSpPr>
        <p:spPr>
          <a:xfrm>
            <a:off x="1352695" y="3904042"/>
            <a:ext cx="7344816" cy="2094603"/>
          </a:xfrm>
          <a:prstGeom prst="flowChart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uk-UA" sz="1400" dirty="0"/>
              <a:t>За сприяння інших донорів гуманітарною допомогою у вигляді: крісло колісне в кількості  6 шт., </a:t>
            </a:r>
            <a:r>
              <a:rPr lang="uk-UA" sz="1400" dirty="0" err="1"/>
              <a:t>ходунці</a:t>
            </a:r>
            <a:r>
              <a:rPr lang="uk-UA" sz="1400" dirty="0"/>
              <a:t> </a:t>
            </a:r>
            <a:r>
              <a:rPr lang="uk-UA" sz="1400" dirty="0" err="1"/>
              <a:t>ролерні</a:t>
            </a:r>
            <a:r>
              <a:rPr lang="uk-UA" sz="1400" dirty="0"/>
              <a:t> в кількості 5 шт., </a:t>
            </a:r>
            <a:r>
              <a:rPr lang="uk-UA" sz="1400" dirty="0" err="1"/>
              <a:t>стуло</a:t>
            </a:r>
            <a:r>
              <a:rPr lang="uk-UA" sz="1400" dirty="0"/>
              <a:t> туалет в кількості 14 шт.,  </a:t>
            </a:r>
            <a:r>
              <a:rPr lang="uk-UA" sz="1400" dirty="0" err="1"/>
              <a:t>стуло</a:t>
            </a:r>
            <a:r>
              <a:rPr lang="uk-UA" sz="1400" dirty="0"/>
              <a:t>  для купання в кількості 5 шт., </a:t>
            </a:r>
            <a:r>
              <a:rPr lang="uk-UA" sz="1400" dirty="0" err="1"/>
              <a:t>памперси</a:t>
            </a:r>
            <a:r>
              <a:rPr lang="uk-UA" sz="1400" dirty="0"/>
              <a:t> для дорослих в кількості 234 шт., милиці ліктьові в кількості 37 шт. та гігієнічні тампони в кількості 38 </a:t>
            </a:r>
            <a:r>
              <a:rPr lang="uk-UA" sz="1400" dirty="0" err="1"/>
              <a:t>пакун</a:t>
            </a:r>
            <a:r>
              <a:rPr lang="uk-UA" sz="1400" dirty="0"/>
              <a:t>. було забезпечено маломобільних осіб, які проживають на території громади, дитячих </a:t>
            </a:r>
            <a:r>
              <a:rPr lang="uk-UA" sz="1400" dirty="0" err="1"/>
              <a:t>памперсів</a:t>
            </a:r>
            <a:r>
              <a:rPr lang="uk-UA" sz="1400" dirty="0"/>
              <a:t> в кількості 27 шт. та дитячого харчування в кількості 6 бан. було забезпечено діток віком від 0 до 3-х років, які проживають на території громади та   медичних виробів (ноші) в кількості  1 шт. передано на КНП "Центр первинної медико-санітарної допомоги" Комишуваської селищної ради. </a:t>
            </a:r>
            <a:endParaRPr lang="x-none" sz="1400" dirty="0"/>
          </a:p>
        </p:txBody>
      </p:sp>
    </p:spTree>
    <p:extLst>
      <p:ext uri="{BB962C8B-B14F-4D97-AF65-F5344CB8AC3E}">
        <p14:creationId xmlns:p14="http://schemas.microsoft.com/office/powerpoint/2010/main" val="29559554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3">
            <a:extLst>
              <a:ext uri="{FF2B5EF4-FFF2-40B4-BE49-F238E27FC236}">
                <a16:creationId xmlns:a16="http://schemas.microsoft.com/office/drawing/2014/main" id="{F191BA73-F8AA-0539-0719-B12A4D3F4DBB}"/>
              </a:ext>
            </a:extLst>
          </p:cNvPr>
          <p:cNvSpPr>
            <a:spLocks noChangeArrowheads="1"/>
          </p:cNvSpPr>
          <p:nvPr/>
        </p:nvSpPr>
        <p:spPr bwMode="auto">
          <a:xfrm>
            <a:off x="0" y="334090"/>
            <a:ext cx="184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sz="1000">
              <a:latin typeface="Arial" panose="020B0604020202020204" pitchFamily="34" charset="0"/>
            </a:endParaRPr>
          </a:p>
        </p:txBody>
      </p:sp>
      <p:sp>
        <p:nvSpPr>
          <p:cNvPr id="7" name="Прямоугольник 6">
            <a:extLst>
              <a:ext uri="{FF2B5EF4-FFF2-40B4-BE49-F238E27FC236}">
                <a16:creationId xmlns:a16="http://schemas.microsoft.com/office/drawing/2014/main" id="{64F4A22B-07FC-595E-3E49-FC4FFDB1380D}"/>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00"/>
          </a:p>
        </p:txBody>
      </p:sp>
      <p:pic>
        <p:nvPicPr>
          <p:cNvPr id="73732" name="Picture 6" descr="E:\Рисунок1-removebg-preview (1).png">
            <a:extLst>
              <a:ext uri="{FF2B5EF4-FFF2-40B4-BE49-F238E27FC236}">
                <a16:creationId xmlns:a16="http://schemas.microsoft.com/office/drawing/2014/main" id="{64FABDCC-9C41-00EB-8FB9-B5862D515D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B20FC777-8F8C-490E-9691-829A9B97860C}"/>
              </a:ext>
            </a:extLst>
          </p:cNvPr>
          <p:cNvSpPr txBox="1"/>
          <p:nvPr/>
        </p:nvSpPr>
        <p:spPr>
          <a:xfrm>
            <a:off x="2483768" y="134034"/>
            <a:ext cx="4576354" cy="646331"/>
          </a:xfrm>
          <a:prstGeom prst="rect">
            <a:avLst/>
          </a:prstGeom>
          <a:noFill/>
        </p:spPr>
        <p:txBody>
          <a:bodyPr wrap="square">
            <a:spAutoFit/>
          </a:bodyPr>
          <a:lstStyle/>
          <a:p>
            <a:pPr indent="450215" algn="ctr">
              <a:spcAft>
                <a:spcPts val="800"/>
              </a:spcAft>
            </a:pPr>
            <a:r>
              <a:rPr lang="uk-UA" sz="1800" b="1" dirty="0">
                <a:solidFill>
                  <a:srgbClr val="00CC00"/>
                </a:solidFill>
                <a:effectLst/>
                <a:latin typeface="Times New Roman" panose="02020603050405020304" pitchFamily="18" charset="0"/>
                <a:ea typeface="Times New Roman" panose="02020603050405020304" pitchFamily="18" charset="0"/>
                <a:cs typeface="Times New Roman" panose="02020603050405020304" pitchFamily="18" charset="0"/>
              </a:rPr>
              <a:t>По Новотроїцькому </a:t>
            </a:r>
            <a:r>
              <a:rPr lang="uk-UA" sz="1800" b="1" dirty="0" err="1">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старостинському</a:t>
            </a:r>
            <a:r>
              <a:rPr lang="uk-UA" sz="1800" b="1"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rPr>
              <a:t>  округу:</a:t>
            </a:r>
            <a:endParaRPr lang="x-none" sz="1800" dirty="0">
              <a:solidFill>
                <a:srgbClr val="00CC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ADD00641-47FE-4DAA-9203-4D4FC80AB252}"/>
              </a:ext>
            </a:extLst>
          </p:cNvPr>
          <p:cNvSpPr txBox="1"/>
          <p:nvPr/>
        </p:nvSpPr>
        <p:spPr>
          <a:xfrm>
            <a:off x="1475656" y="780365"/>
            <a:ext cx="7200800" cy="2144177"/>
          </a:xfrm>
          <a:prstGeom prst="rect">
            <a:avLst/>
          </a:prstGeom>
          <a:noFill/>
        </p:spPr>
        <p:txBody>
          <a:bodyPr wrap="square">
            <a:spAutoFit/>
          </a:bodyPr>
          <a:lstStyle/>
          <a:p>
            <a:pPr marL="285750" indent="-285750" algn="just">
              <a:spcAft>
                <a:spcPts val="800"/>
              </a:spcAft>
              <a:buClr>
                <a:srgbClr val="00CC00"/>
              </a:buClr>
              <a:buFont typeface="Wingdings" panose="05000000000000000000" pitchFamily="2" charset="2"/>
              <a:buChar char="Ø"/>
            </a:pP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Організовано доставку питної води для забезпечення потреб мешканців округу в рамках Програми «Про здійснення заходів щодо забезпечення водою населення селищної територіальної громади Запорізької області на 2025-2029 роки».</a:t>
            </a:r>
            <a:endParaRPr lang="x-non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Clr>
                <a:srgbClr val="00CC00"/>
              </a:buClr>
              <a:buFont typeface="Wingdings" panose="05000000000000000000" pitchFamily="2" charset="2"/>
              <a:buChar char="Ø"/>
            </a:pP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За сприяння БО «БФ «Карітас Запоріжжя» </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забезпечено питною водою населенню в рамках проекту «Швидке реагування та забезпечення першочергових </a:t>
            </a:r>
            <a:r>
              <a:rPr lang="uk-UA" sz="1200" dirty="0" err="1">
                <a:effectLst/>
                <a:latin typeface="Times New Roman" panose="02020603050405020304" pitchFamily="18" charset="0"/>
                <a:ea typeface="Calibri" panose="020F0502020204030204" pitchFamily="34" charset="0"/>
                <a:cs typeface="Times New Roman" panose="02020603050405020304" pitchFamily="18" charset="0"/>
              </a:rPr>
              <a:t>життєво</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важливих потреб постраждалого від війни населення в Україні»,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Emergency Appeal</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2025), за підтримки Карітас України та фінансування </a:t>
            </a:r>
            <a:r>
              <a:rPr lang="ru-RU" sz="1200" dirty="0" err="1">
                <a:effectLst/>
                <a:latin typeface="Times New Roman" panose="02020603050405020304" pitchFamily="18" charset="0"/>
                <a:ea typeface="Calibri" panose="020F0502020204030204" pitchFamily="34" charset="0"/>
                <a:cs typeface="Times New Roman" panose="02020603050405020304" pitchFamily="18" charset="0"/>
              </a:rPr>
              <a:t>Caritas</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200" dirty="0" err="1">
                <a:effectLst/>
                <a:latin typeface="Times New Roman" panose="02020603050405020304" pitchFamily="18" charset="0"/>
                <a:ea typeface="Calibri" panose="020F0502020204030204" pitchFamily="34" charset="0"/>
                <a:cs typeface="Times New Roman" panose="02020603050405020304" pitchFamily="18" charset="0"/>
              </a:rPr>
              <a:t>Internationalis</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x-non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Clr>
                <a:srgbClr val="00CC00"/>
              </a:buClr>
              <a:buFont typeface="Wingdings" panose="05000000000000000000" pitchFamily="2" charset="2"/>
              <a:buChar char="Ø"/>
            </a:pP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За сприяння  Всеукраїнського благодійного фонду  "Небайдужі серця" </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гуманітарною допомогою у вигляді  </a:t>
            </a:r>
            <a:r>
              <a:rPr lang="uk-UA" sz="12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засобів  реабілітації для маломобільних  груп населення (засоби для пересування, милиці, інвалідні візки, тростинки)  в кількості</a:t>
            </a:r>
            <a:r>
              <a:rPr lang="uk-UA" sz="1200" b="1"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 58 одиниць </a:t>
            </a:r>
            <a:r>
              <a:rPr lang="uk-UA" sz="12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було забезпечено осіб із вказаної категорії.             </a:t>
            </a:r>
            <a:endParaRPr lang="x-none"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Свиток: горизонтальный 7">
            <a:extLst>
              <a:ext uri="{FF2B5EF4-FFF2-40B4-BE49-F238E27FC236}">
                <a16:creationId xmlns:a16="http://schemas.microsoft.com/office/drawing/2014/main" id="{A77FFEF2-AE22-44E7-B459-642E204F0057}"/>
              </a:ext>
            </a:extLst>
          </p:cNvPr>
          <p:cNvSpPr/>
          <p:nvPr/>
        </p:nvSpPr>
        <p:spPr>
          <a:xfrm>
            <a:off x="1619672" y="2856360"/>
            <a:ext cx="7056784" cy="936507"/>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400" dirty="0"/>
              <a:t>По </a:t>
            </a:r>
            <a:r>
              <a:rPr lang="ru-RU" sz="1400" b="1" dirty="0" err="1">
                <a:solidFill>
                  <a:srgbClr val="00CC00"/>
                </a:solidFill>
              </a:rPr>
              <a:t>Новотаврійському</a:t>
            </a:r>
            <a:r>
              <a:rPr lang="ru-RU" sz="1400" b="1" dirty="0">
                <a:solidFill>
                  <a:srgbClr val="00CC00"/>
                </a:solidFill>
              </a:rPr>
              <a:t> </a:t>
            </a:r>
            <a:r>
              <a:rPr lang="ru-RU" sz="1400" b="1" dirty="0" err="1">
                <a:solidFill>
                  <a:srgbClr val="00CC00"/>
                </a:solidFill>
              </a:rPr>
              <a:t>старостинському</a:t>
            </a:r>
            <a:r>
              <a:rPr lang="ru-RU" sz="1400" b="1" dirty="0">
                <a:solidFill>
                  <a:srgbClr val="00CC00"/>
                </a:solidFill>
              </a:rPr>
              <a:t> округу</a:t>
            </a:r>
            <a:r>
              <a:rPr lang="ru-RU" sz="1400" dirty="0"/>
              <a:t>  за </a:t>
            </a:r>
            <a:r>
              <a:rPr lang="ru-RU" sz="1400" dirty="0" err="1"/>
              <a:t>сприяння</a:t>
            </a:r>
            <a:r>
              <a:rPr lang="ru-RU" sz="1400" dirty="0"/>
              <a:t> БФ «Сумка Самаритянина» проводили </a:t>
            </a:r>
            <a:r>
              <a:rPr lang="ru-RU" sz="1400" dirty="0" err="1"/>
              <a:t>прийоми</a:t>
            </a:r>
            <a:r>
              <a:rPr lang="ru-RU" sz="1400" dirty="0"/>
              <a:t> </a:t>
            </a:r>
            <a:r>
              <a:rPr lang="ru-RU" sz="1400" dirty="0" err="1"/>
              <a:t>лікар</a:t>
            </a:r>
            <a:r>
              <a:rPr lang="ru-RU" sz="1400" dirty="0"/>
              <a:t>-терапевт та </a:t>
            </a:r>
            <a:r>
              <a:rPr lang="ru-RU" sz="1400" dirty="0" err="1"/>
              <a:t>лікар-кардіолог</a:t>
            </a:r>
            <a:r>
              <a:rPr lang="ru-RU" sz="1400" dirty="0"/>
              <a:t>,  </a:t>
            </a:r>
            <a:r>
              <a:rPr lang="ru-RU" sz="1400" dirty="0" err="1"/>
              <a:t>які</a:t>
            </a:r>
            <a:r>
              <a:rPr lang="ru-RU" sz="1400" dirty="0"/>
              <a:t> </a:t>
            </a:r>
            <a:r>
              <a:rPr lang="ru-RU" sz="1400" dirty="0" err="1"/>
              <a:t>надали</a:t>
            </a:r>
            <a:r>
              <a:rPr lang="ru-RU" sz="1400" dirty="0"/>
              <a:t> </a:t>
            </a:r>
            <a:r>
              <a:rPr lang="ru-RU" sz="1400" dirty="0" err="1"/>
              <a:t>консультації</a:t>
            </a:r>
            <a:r>
              <a:rPr lang="ru-RU" sz="1400" dirty="0"/>
              <a:t> та </a:t>
            </a:r>
            <a:r>
              <a:rPr lang="ru-RU" sz="1400" dirty="0" err="1"/>
              <a:t>безкоштовні</a:t>
            </a:r>
            <a:r>
              <a:rPr lang="ru-RU" sz="1400" dirty="0"/>
              <a:t> </a:t>
            </a:r>
            <a:r>
              <a:rPr lang="ru-RU" sz="1400" dirty="0" err="1"/>
              <a:t>ліки</a:t>
            </a:r>
            <a:r>
              <a:rPr lang="ru-RU" sz="1400" dirty="0"/>
              <a:t>. </a:t>
            </a:r>
            <a:endParaRPr lang="x-none" sz="1400" dirty="0"/>
          </a:p>
        </p:txBody>
      </p:sp>
      <p:sp>
        <p:nvSpPr>
          <p:cNvPr id="19" name="TextBox 18">
            <a:extLst>
              <a:ext uri="{FF2B5EF4-FFF2-40B4-BE49-F238E27FC236}">
                <a16:creationId xmlns:a16="http://schemas.microsoft.com/office/drawing/2014/main" id="{57391B37-C76D-461F-B21F-710A72A36C28}"/>
              </a:ext>
            </a:extLst>
          </p:cNvPr>
          <p:cNvSpPr txBox="1"/>
          <p:nvPr/>
        </p:nvSpPr>
        <p:spPr>
          <a:xfrm>
            <a:off x="2947974" y="3792867"/>
            <a:ext cx="4576354" cy="646331"/>
          </a:xfrm>
          <a:prstGeom prst="rect">
            <a:avLst/>
          </a:prstGeom>
          <a:noFill/>
        </p:spPr>
        <p:txBody>
          <a:bodyPr wrap="square">
            <a:spAutoFit/>
          </a:bodyPr>
          <a:lstStyle/>
          <a:p>
            <a:pPr algn="ctr"/>
            <a:r>
              <a:rPr lang="uk-UA" sz="1800" b="1" kern="0" dirty="0">
                <a:solidFill>
                  <a:srgbClr val="00CC00"/>
                </a:solidFill>
                <a:effectLst/>
                <a:latin typeface="Times New Roman" panose="02020603050405020304" pitchFamily="18" charset="0"/>
                <a:ea typeface="Times New Roman" panose="02020603050405020304" pitchFamily="18" charset="0"/>
              </a:rPr>
              <a:t>По </a:t>
            </a:r>
            <a:r>
              <a:rPr lang="ru-RU" sz="1800" b="1" kern="0" dirty="0" err="1">
                <a:solidFill>
                  <a:srgbClr val="00CC00"/>
                </a:solidFill>
                <a:effectLst/>
                <a:latin typeface="Times New Roman" panose="02020603050405020304" pitchFamily="18" charset="0"/>
                <a:ea typeface="Calibri" panose="020F0502020204030204" pitchFamily="34" charset="0"/>
              </a:rPr>
              <a:t>Щасливськ</a:t>
            </a:r>
            <a:r>
              <a:rPr lang="uk-UA" sz="1800" b="1" kern="0" dirty="0" err="1">
                <a:solidFill>
                  <a:srgbClr val="00CC00"/>
                </a:solidFill>
                <a:effectLst/>
                <a:latin typeface="Times New Roman" panose="02020603050405020304" pitchFamily="18" charset="0"/>
                <a:ea typeface="Calibri" panose="020F0502020204030204" pitchFamily="34" charset="0"/>
              </a:rPr>
              <a:t>ому</a:t>
            </a:r>
            <a:r>
              <a:rPr lang="ru-RU" sz="1800" b="1" kern="0" dirty="0">
                <a:solidFill>
                  <a:srgbClr val="00CC00"/>
                </a:solidFill>
                <a:effectLst/>
                <a:latin typeface="Times New Roman" panose="02020603050405020304" pitchFamily="18" charset="0"/>
                <a:ea typeface="Calibri" panose="020F0502020204030204" pitchFamily="34" charset="0"/>
              </a:rPr>
              <a:t> </a:t>
            </a:r>
            <a:r>
              <a:rPr lang="ru-RU" sz="1800" b="1" kern="0" dirty="0" err="1">
                <a:solidFill>
                  <a:srgbClr val="00CC00"/>
                </a:solidFill>
                <a:effectLst/>
                <a:latin typeface="Times New Roman" panose="02020603050405020304" pitchFamily="18" charset="0"/>
                <a:ea typeface="Calibri" panose="020F0502020204030204" pitchFamily="34" charset="0"/>
              </a:rPr>
              <a:t>старостинськ</a:t>
            </a:r>
            <a:r>
              <a:rPr lang="uk-UA" sz="1800" b="1" kern="0" dirty="0" err="1">
                <a:solidFill>
                  <a:srgbClr val="00CC00"/>
                </a:solidFill>
                <a:effectLst/>
                <a:latin typeface="Times New Roman" panose="02020603050405020304" pitchFamily="18" charset="0"/>
                <a:ea typeface="Calibri" panose="020F0502020204030204" pitchFamily="34" charset="0"/>
              </a:rPr>
              <a:t>ому</a:t>
            </a:r>
            <a:r>
              <a:rPr lang="uk-UA" sz="1800" b="1" kern="0" dirty="0">
                <a:solidFill>
                  <a:srgbClr val="00CC00"/>
                </a:solidFill>
                <a:effectLst/>
                <a:latin typeface="Times New Roman" panose="02020603050405020304" pitchFamily="18" charset="0"/>
                <a:ea typeface="Calibri" panose="020F0502020204030204" pitchFamily="34" charset="0"/>
              </a:rPr>
              <a:t> </a:t>
            </a:r>
            <a:r>
              <a:rPr lang="ru-RU" sz="1800" b="1" kern="0" dirty="0">
                <a:solidFill>
                  <a:srgbClr val="00CC00"/>
                </a:solidFill>
                <a:effectLst/>
                <a:latin typeface="Times New Roman" panose="02020603050405020304" pitchFamily="18" charset="0"/>
                <a:ea typeface="Calibri" panose="020F0502020204030204" pitchFamily="34" charset="0"/>
              </a:rPr>
              <a:t> округ</a:t>
            </a:r>
            <a:r>
              <a:rPr lang="uk-UA" sz="1800" b="1" kern="0" dirty="0">
                <a:solidFill>
                  <a:srgbClr val="00CC00"/>
                </a:solidFill>
                <a:effectLst/>
                <a:latin typeface="Times New Roman" panose="02020603050405020304" pitchFamily="18" charset="0"/>
                <a:ea typeface="Calibri" panose="020F0502020204030204" pitchFamily="34" charset="0"/>
              </a:rPr>
              <a:t>у за сприяння:</a:t>
            </a:r>
            <a:endParaRPr lang="x-none" dirty="0">
              <a:solidFill>
                <a:srgbClr val="00CC00"/>
              </a:solidFill>
            </a:endParaRPr>
          </a:p>
        </p:txBody>
      </p:sp>
      <p:sp>
        <p:nvSpPr>
          <p:cNvPr id="20" name="TextBox 19">
            <a:extLst>
              <a:ext uri="{FF2B5EF4-FFF2-40B4-BE49-F238E27FC236}">
                <a16:creationId xmlns:a16="http://schemas.microsoft.com/office/drawing/2014/main" id="{20127930-E44C-4A71-A9C9-B57FC79D4963}"/>
              </a:ext>
            </a:extLst>
          </p:cNvPr>
          <p:cNvSpPr txBox="1"/>
          <p:nvPr/>
        </p:nvSpPr>
        <p:spPr>
          <a:xfrm>
            <a:off x="1462403" y="4379393"/>
            <a:ext cx="7354514" cy="2267287"/>
          </a:xfrm>
          <a:prstGeom prst="rect">
            <a:avLst/>
          </a:prstGeom>
          <a:noFill/>
        </p:spPr>
        <p:txBody>
          <a:bodyPr wrap="square">
            <a:spAutoFit/>
          </a:bodyPr>
          <a:lstStyle/>
          <a:p>
            <a:pPr marL="171450" indent="-171450" algn="just">
              <a:spcAft>
                <a:spcPts val="800"/>
              </a:spcAft>
              <a:buClr>
                <a:srgbClr val="00CC00"/>
              </a:buClr>
              <a:buFont typeface="Wingdings" panose="05000000000000000000" pitchFamily="2" charset="2"/>
              <a:buChar char="Ø"/>
            </a:pP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Організовано доставку питної води для забезпечення потреб мешканців округу в рамках Програми «Про здійснення заходів щодо забезпечення водою населення селищної територіальної громади Запорізької області на 2025-2029 роки».</a:t>
            </a:r>
            <a:endParaRPr lang="x-non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lgn="just">
              <a:spcAft>
                <a:spcPts val="800"/>
              </a:spcAft>
              <a:buClr>
                <a:srgbClr val="00CC00"/>
              </a:buClr>
              <a:buFont typeface="Wingdings" panose="05000000000000000000" pitchFamily="2" charset="2"/>
              <a:buChar char="Ø"/>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Medical</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Teams</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 провидили прийом лікар офтальмолог та лікар-терапевт, надали безкоштовні ліки.</a:t>
            </a:r>
            <a:endParaRPr lang="x-non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lgn="just">
              <a:spcAft>
                <a:spcPts val="800"/>
              </a:spcAft>
              <a:buClr>
                <a:srgbClr val="00CC00"/>
              </a:buClr>
              <a:buFont typeface="Wingdings" panose="05000000000000000000" pitchFamily="2" charset="2"/>
              <a:buChar char="Ø"/>
            </a:pP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БФ «Сумка Самаритянина»</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проводили прийоми лікар-терапевт, лікар-кардіолог та лікар-ендокринолог,  які надали консультації та безкоштовні ліки.</a:t>
            </a:r>
            <a:endParaRPr lang="x-non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lgn="just">
              <a:spcAft>
                <a:spcPts val="800"/>
              </a:spcAft>
              <a:buClr>
                <a:srgbClr val="00CC00"/>
              </a:buClr>
              <a:buFont typeface="Wingdings" panose="05000000000000000000" pitchFamily="2" charset="2"/>
              <a:buChar char="Ø"/>
            </a:pP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Товариство Червоного Хреста України</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проводили прийоми лікар-терапевт, який надав консультації.</a:t>
            </a:r>
            <a:endParaRPr lang="x-non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lgn="just">
              <a:spcAft>
                <a:spcPts val="800"/>
              </a:spcAft>
              <a:buClr>
                <a:srgbClr val="00CC00"/>
              </a:buClr>
              <a:buFont typeface="Wingdings" panose="05000000000000000000" pitchFamily="2" charset="2"/>
              <a:buChar char="Ø"/>
            </a:pP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МБФ «Альянс громадського здоров’я» </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проводив прийом лікар гінеколог.</a:t>
            </a:r>
            <a:endParaRPr lang="x-none"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lgn="just">
              <a:spcAft>
                <a:spcPts val="800"/>
              </a:spcAft>
              <a:buClr>
                <a:srgbClr val="00CC00"/>
              </a:buClr>
              <a:buFont typeface="Wingdings" panose="05000000000000000000" pitchFamily="2" charset="2"/>
              <a:buChar char="Ø"/>
            </a:pPr>
            <a:r>
              <a:rPr lang="uk-UA" sz="1200" b="1" dirty="0">
                <a:effectLst/>
                <a:latin typeface="Times New Roman" panose="02020603050405020304" pitchFamily="18" charset="0"/>
                <a:ea typeface="Calibri" panose="020F0502020204030204" pitchFamily="34" charset="0"/>
                <a:cs typeface="Times New Roman" panose="02020603050405020304" pitchFamily="18" charset="0"/>
              </a:rPr>
              <a:t>Міжнародна християнська служба допомоги</a:t>
            </a: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 – видавали безкоштовний  хліб та  безкоштовні ліки.</a:t>
            </a:r>
            <a:endParaRPr lang="x-none"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5212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9" name="Picture 67">
            <a:extLst>
              <a:ext uri="{FF2B5EF4-FFF2-40B4-BE49-F238E27FC236}">
                <a16:creationId xmlns:a16="http://schemas.microsoft.com/office/drawing/2014/main" id="{D1145297-19C8-86BB-564D-C873729512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582052"/>
            <a:ext cx="4068762"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3">
            <a:extLst>
              <a:ext uri="{FF2B5EF4-FFF2-40B4-BE49-F238E27FC236}">
                <a16:creationId xmlns:a16="http://schemas.microsoft.com/office/drawing/2014/main" id="{0740EB42-E8F2-CD56-D33E-DAFE111E271C}"/>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ru-RU" altLang="ru-RU">
              <a:latin typeface="Arial" panose="020B0604020202020204" pitchFamily="34" charset="0"/>
            </a:endParaRPr>
          </a:p>
        </p:txBody>
      </p:sp>
      <p:sp>
        <p:nvSpPr>
          <p:cNvPr id="7" name="Прямоугольник 6">
            <a:extLst>
              <a:ext uri="{FF2B5EF4-FFF2-40B4-BE49-F238E27FC236}">
                <a16:creationId xmlns:a16="http://schemas.microsoft.com/office/drawing/2014/main" id="{B04C849A-9C07-0B14-F4D6-7EC7182FFBD8}"/>
              </a:ext>
            </a:extLst>
          </p:cNvPr>
          <p:cNvSpPr/>
          <p:nvPr/>
        </p:nvSpPr>
        <p:spPr>
          <a:xfrm>
            <a:off x="0" y="0"/>
            <a:ext cx="1214438" cy="6858000"/>
          </a:xfrm>
          <a:prstGeom prst="rect">
            <a:avLst/>
          </a:prstGeom>
          <a:solidFill>
            <a:srgbClr val="52C265"/>
          </a:solidFill>
          <a:ln>
            <a:solidFill>
              <a:srgbClr val="52C2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0244" name="Picture 6" descr="E:\Рисунок1-removebg-preview (1).png">
            <a:extLst>
              <a:ext uri="{FF2B5EF4-FFF2-40B4-BE49-F238E27FC236}">
                <a16:creationId xmlns:a16="http://schemas.microsoft.com/office/drawing/2014/main" id="{8300117E-B0CE-507D-5824-202290D3F0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906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Штриховая стрелка вправо 12">
            <a:extLst>
              <a:ext uri="{FF2B5EF4-FFF2-40B4-BE49-F238E27FC236}">
                <a16:creationId xmlns:a16="http://schemas.microsoft.com/office/drawing/2014/main" id="{7B0F5707-D06B-683E-B0BE-1988619E1039}"/>
              </a:ext>
            </a:extLst>
          </p:cNvPr>
          <p:cNvSpPr/>
          <p:nvPr/>
        </p:nvSpPr>
        <p:spPr>
          <a:xfrm>
            <a:off x="5929322" y="0"/>
            <a:ext cx="3214678" cy="857256"/>
          </a:xfrm>
          <a:prstGeom prst="stripedRightArrow">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b="1" cap="all" dirty="0">
                <a:ln w="0"/>
                <a:solidFill>
                  <a:schemeClr val="bg1"/>
                </a:solidFill>
                <a:effectLst>
                  <a:reflection blurRad="12700" stA="50000" endPos="50000" dist="5000" dir="5400000" sy="-100000" rotWithShape="0"/>
                </a:effectLst>
              </a:rPr>
              <a:t>Фінанси громади</a:t>
            </a:r>
            <a:endParaRPr lang="ru-RU" dirty="0">
              <a:solidFill>
                <a:schemeClr val="bg1"/>
              </a:solidFill>
            </a:endParaRPr>
          </a:p>
        </p:txBody>
      </p:sp>
      <p:sp>
        <p:nvSpPr>
          <p:cNvPr id="10246" name="AutoShape 4" descr="null">
            <a:extLst>
              <a:ext uri="{FF2B5EF4-FFF2-40B4-BE49-F238E27FC236}">
                <a16:creationId xmlns:a16="http://schemas.microsoft.com/office/drawing/2014/main" id="{3AD2DF57-E1B3-69CA-6421-D8295691B2D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sp>
        <p:nvSpPr>
          <p:cNvPr id="10247" name="AutoShape 6" descr="null">
            <a:extLst>
              <a:ext uri="{FF2B5EF4-FFF2-40B4-BE49-F238E27FC236}">
                <a16:creationId xmlns:a16="http://schemas.microsoft.com/office/drawing/2014/main" id="{4CDB28B5-77A5-7317-949C-4CA2D2F11C30}"/>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uk-UA" altLang="uk-UA"/>
          </a:p>
        </p:txBody>
      </p:sp>
      <p:pic>
        <p:nvPicPr>
          <p:cNvPr id="10251" name="Picture 69">
            <a:extLst>
              <a:ext uri="{FF2B5EF4-FFF2-40B4-BE49-F238E27FC236}">
                <a16:creationId xmlns:a16="http://schemas.microsoft.com/office/drawing/2014/main" id="{4A05E44A-6183-DE61-A962-001F973EC6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913" y="2590454"/>
            <a:ext cx="43434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71">
            <a:extLst>
              <a:ext uri="{FF2B5EF4-FFF2-40B4-BE49-F238E27FC236}">
                <a16:creationId xmlns:a16="http://schemas.microsoft.com/office/drawing/2014/main" id="{C82560D7-BC49-6603-4D49-A55EF78F6D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0150" y="4051335"/>
            <a:ext cx="41338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 name="Таблица 23">
            <a:extLst>
              <a:ext uri="{FF2B5EF4-FFF2-40B4-BE49-F238E27FC236}">
                <a16:creationId xmlns:a16="http://schemas.microsoft.com/office/drawing/2014/main" id="{A850DD0C-82B7-35F2-330C-853B5C5EADAA}"/>
              </a:ext>
            </a:extLst>
          </p:cNvPr>
          <p:cNvGraphicFramePr>
            <a:graphicFrameLocks noGrp="1"/>
          </p:cNvGraphicFramePr>
          <p:nvPr>
            <p:extLst>
              <p:ext uri="{D42A27DB-BD31-4B8C-83A1-F6EECF244321}">
                <p14:modId xmlns:p14="http://schemas.microsoft.com/office/powerpoint/2010/main" val="604994277"/>
              </p:ext>
            </p:extLst>
          </p:nvPr>
        </p:nvGraphicFramePr>
        <p:xfrm>
          <a:off x="2771775" y="5805488"/>
          <a:ext cx="4749800" cy="790812"/>
        </p:xfrm>
        <a:graphic>
          <a:graphicData uri="http://schemas.openxmlformats.org/drawingml/2006/table">
            <a:tbl>
              <a:tblPr>
                <a:tableStyleId>{69C7853C-536D-4A76-A0AE-DD22124D55A5}</a:tableStyleId>
              </a:tblPr>
              <a:tblGrid>
                <a:gridCol w="2960296">
                  <a:extLst>
                    <a:ext uri="{9D8B030D-6E8A-4147-A177-3AD203B41FA5}">
                      <a16:colId xmlns:a16="http://schemas.microsoft.com/office/drawing/2014/main" val="20000"/>
                    </a:ext>
                  </a:extLst>
                </a:gridCol>
                <a:gridCol w="1789504">
                  <a:extLst>
                    <a:ext uri="{9D8B030D-6E8A-4147-A177-3AD203B41FA5}">
                      <a16:colId xmlns:a16="http://schemas.microsoft.com/office/drawing/2014/main" val="20001"/>
                    </a:ext>
                  </a:extLst>
                </a:gridCol>
              </a:tblGrid>
              <a:tr h="192484">
                <a:tc gridSpan="2">
                  <a:txBody>
                    <a:bodyPr/>
                    <a:lstStyle/>
                    <a:p>
                      <a:pPr algn="l" fontAlgn="b"/>
                      <a:r>
                        <a:rPr lang="ru-RU" sz="1400" b="1" u="none" strike="noStrike" dirty="0" err="1">
                          <a:solidFill>
                            <a:srgbClr val="52C265"/>
                          </a:solidFill>
                        </a:rPr>
                        <a:t>Видатки</a:t>
                      </a:r>
                      <a:r>
                        <a:rPr lang="ru-RU" sz="1400" b="1" u="none" strike="noStrike" dirty="0">
                          <a:solidFill>
                            <a:srgbClr val="52C265"/>
                          </a:solidFill>
                        </a:rPr>
                        <a:t> на медицину</a:t>
                      </a:r>
                      <a:endParaRPr lang="ru-RU" sz="1400" b="1" i="0" u="none" strike="noStrike" dirty="0">
                        <a:solidFill>
                          <a:srgbClr val="52C265"/>
                        </a:solidFill>
                        <a:latin typeface="Arial"/>
                      </a:endParaRPr>
                    </a:p>
                  </a:txBody>
                  <a:tcPr marL="0" marR="0" marT="0" marB="0" anchor="b"/>
                </a:tc>
                <a:tc hMerge="1">
                  <a:txBody>
                    <a:bodyPr/>
                    <a:lstStyle/>
                    <a:p>
                      <a:pPr algn="l" fontAlgn="b"/>
                      <a:endParaRPr lang="ru-RU" sz="1200" b="0" i="0" u="none" strike="noStrike" dirty="0">
                        <a:solidFill>
                          <a:srgbClr val="000000"/>
                        </a:solidFill>
                        <a:latin typeface="Arial"/>
                      </a:endParaRPr>
                    </a:p>
                  </a:txBody>
                  <a:tcPr marL="0" marR="0" marT="0" marB="0" anchor="b"/>
                </a:tc>
                <a:extLst>
                  <a:ext uri="{0D108BD9-81ED-4DB2-BD59-A6C34878D82A}">
                    <a16:rowId xmlns:a16="http://schemas.microsoft.com/office/drawing/2014/main" val="10000"/>
                  </a:ext>
                </a:extLst>
              </a:tr>
              <a:tr h="192484">
                <a:tc>
                  <a:txBody>
                    <a:bodyPr/>
                    <a:lstStyle/>
                    <a:p>
                      <a:pPr algn="r" fontAlgn="b"/>
                      <a:r>
                        <a:rPr lang="ru-RU" sz="1100" b="1" u="none" strike="noStrike" dirty="0" err="1">
                          <a:solidFill>
                            <a:srgbClr val="000000"/>
                          </a:solidFill>
                        </a:rPr>
                        <a:t>Всього</a:t>
                      </a:r>
                      <a:endParaRPr lang="ru-RU" sz="1100" b="1" i="0" u="none" strike="noStrike" dirty="0">
                        <a:solidFill>
                          <a:srgbClr val="000000"/>
                        </a:solidFill>
                        <a:latin typeface="Arial"/>
                      </a:endParaRPr>
                    </a:p>
                  </a:txBody>
                  <a:tcPr marL="0" marR="0" marT="0" marB="0" anchor="b"/>
                </a:tc>
                <a:tc>
                  <a:txBody>
                    <a:bodyPr/>
                    <a:lstStyle/>
                    <a:p>
                      <a:pPr algn="r" fontAlgn="b"/>
                      <a:r>
                        <a:rPr lang="ru-RU" sz="1100" b="1" u="none" strike="noStrike" dirty="0">
                          <a:solidFill>
                            <a:srgbClr val="000000"/>
                          </a:solidFill>
                        </a:rPr>
                        <a:t>11 690 121 грн. </a:t>
                      </a:r>
                      <a:endParaRPr lang="ru-RU" sz="1100" b="1" i="0" u="none" strike="noStrike" dirty="0">
                        <a:solidFill>
                          <a:srgbClr val="000000"/>
                        </a:solidFill>
                        <a:latin typeface="Arial"/>
                      </a:endParaRPr>
                    </a:p>
                  </a:txBody>
                  <a:tcPr marL="0" marR="0" marT="0" marB="0" anchor="b"/>
                </a:tc>
                <a:extLst>
                  <a:ext uri="{0D108BD9-81ED-4DB2-BD59-A6C34878D82A}">
                    <a16:rowId xmlns:a16="http://schemas.microsoft.com/office/drawing/2014/main" val="10001"/>
                  </a:ext>
                </a:extLst>
              </a:tr>
              <a:tr h="192484">
                <a:tc>
                  <a:txBody>
                    <a:bodyPr/>
                    <a:lstStyle/>
                    <a:p>
                      <a:pPr algn="l" fontAlgn="b"/>
                      <a:endParaRPr lang="ru-RU" sz="1100" b="0" i="0" u="none" strike="noStrike">
                        <a:solidFill>
                          <a:srgbClr val="000000"/>
                        </a:solidFill>
                        <a:latin typeface="Arial"/>
                      </a:endParaRPr>
                    </a:p>
                  </a:txBody>
                  <a:tcPr marL="0" marR="0" marT="0" marB="0" anchor="b"/>
                </a:tc>
                <a:tc>
                  <a:txBody>
                    <a:bodyPr/>
                    <a:lstStyle/>
                    <a:p>
                      <a:pPr algn="l" fontAlgn="b"/>
                      <a:r>
                        <a:rPr lang="ru-RU" sz="1100" b="1" u="none" strike="noStrike" dirty="0">
                          <a:solidFill>
                            <a:srgbClr val="000000"/>
                          </a:solidFill>
                        </a:rPr>
                        <a:t> </a:t>
                      </a:r>
                      <a:endParaRPr lang="ru-RU" sz="1100" b="1" i="0" u="none" strike="noStrike" dirty="0">
                        <a:solidFill>
                          <a:srgbClr val="000000"/>
                        </a:solidFill>
                        <a:latin typeface="Arial"/>
                      </a:endParaRPr>
                    </a:p>
                  </a:txBody>
                  <a:tcPr marL="0" marR="0" marT="0" marB="0" anchor="b"/>
                </a:tc>
                <a:extLst>
                  <a:ext uri="{0D108BD9-81ED-4DB2-BD59-A6C34878D82A}">
                    <a16:rowId xmlns:a16="http://schemas.microsoft.com/office/drawing/2014/main" val="10002"/>
                  </a:ext>
                </a:extLst>
              </a:tr>
              <a:tr h="192484">
                <a:tc>
                  <a:txBody>
                    <a:bodyPr/>
                    <a:lstStyle/>
                    <a:p>
                      <a:pPr algn="l" fontAlgn="b"/>
                      <a:r>
                        <a:rPr lang="ru-RU" sz="1100" b="0" u="none" strike="noStrike">
                          <a:solidFill>
                            <a:srgbClr val="000000"/>
                          </a:solidFill>
                        </a:rPr>
                        <a:t>Комишуваська ЦПМСД </a:t>
                      </a:r>
                      <a:endParaRPr lang="ru-RU" sz="1100" b="0" i="0" u="none" strike="noStrike">
                        <a:solidFill>
                          <a:srgbClr val="000000"/>
                        </a:solidFill>
                        <a:latin typeface="Arial"/>
                      </a:endParaRPr>
                    </a:p>
                  </a:txBody>
                  <a:tcPr marL="0" marR="0" marT="0" marB="0" anchor="b"/>
                </a:tc>
                <a:tc>
                  <a:txBody>
                    <a:bodyPr/>
                    <a:lstStyle/>
                    <a:p>
                      <a:pPr algn="r" fontAlgn="b"/>
                      <a:r>
                        <a:rPr lang="ru-RU" sz="1100" b="0" u="none" strike="noStrike" dirty="0">
                          <a:solidFill>
                            <a:srgbClr val="000000"/>
                          </a:solidFill>
                        </a:rPr>
                        <a:t>11 690 121 </a:t>
                      </a:r>
                      <a:r>
                        <a:rPr lang="ru-RU" sz="1100" b="0" u="none" strike="noStrike" dirty="0" err="1">
                          <a:solidFill>
                            <a:srgbClr val="000000"/>
                          </a:solidFill>
                        </a:rPr>
                        <a:t>грн</a:t>
                      </a:r>
                      <a:r>
                        <a:rPr lang="ru-RU" sz="1100" b="0" u="none" strike="noStrike" dirty="0">
                          <a:solidFill>
                            <a:srgbClr val="000000"/>
                          </a:solidFill>
                        </a:rPr>
                        <a:t>. </a:t>
                      </a:r>
                      <a:endParaRPr lang="ru-RU" sz="1100" b="0" i="0" u="none" strike="noStrike" dirty="0">
                        <a:solidFill>
                          <a:srgbClr val="000000"/>
                        </a:solidFill>
                        <a:latin typeface="Arial"/>
                      </a:endParaRPr>
                    </a:p>
                  </a:txBody>
                  <a:tcPr marL="0" marR="0" marT="0" marB="0" anchor="b"/>
                </a:tc>
                <a:extLst>
                  <a:ext uri="{0D108BD9-81ED-4DB2-BD59-A6C34878D82A}">
                    <a16:rowId xmlns:a16="http://schemas.microsoft.com/office/drawing/2014/main" val="10003"/>
                  </a:ext>
                </a:extLst>
              </a:tr>
            </a:tbl>
          </a:graphicData>
        </a:graphic>
      </p:graphicFrame>
      <p:graphicFrame>
        <p:nvGraphicFramePr>
          <p:cNvPr id="2" name="Таблица 1">
            <a:extLst>
              <a:ext uri="{FF2B5EF4-FFF2-40B4-BE49-F238E27FC236}">
                <a16:creationId xmlns:a16="http://schemas.microsoft.com/office/drawing/2014/main" id="{6BCEFF0A-22A3-47E1-8A64-BD8A44A249BC}"/>
              </a:ext>
            </a:extLst>
          </p:cNvPr>
          <p:cNvGraphicFramePr>
            <a:graphicFrameLocks noGrp="1"/>
          </p:cNvGraphicFramePr>
          <p:nvPr>
            <p:extLst>
              <p:ext uri="{D42A27DB-BD31-4B8C-83A1-F6EECF244321}">
                <p14:modId xmlns:p14="http://schemas.microsoft.com/office/powerpoint/2010/main" val="773394189"/>
              </p:ext>
            </p:extLst>
          </p:nvPr>
        </p:nvGraphicFramePr>
        <p:xfrm>
          <a:off x="1484457" y="530205"/>
          <a:ext cx="3325812" cy="2031347"/>
        </p:xfrm>
        <a:graphic>
          <a:graphicData uri="http://schemas.openxmlformats.org/drawingml/2006/table">
            <a:tbl>
              <a:tblPr>
                <a:tableStyleId>{69C7853C-536D-4A76-A0AE-DD22124D55A5}</a:tableStyleId>
              </a:tblPr>
              <a:tblGrid>
                <a:gridCol w="2072801">
                  <a:extLst>
                    <a:ext uri="{9D8B030D-6E8A-4147-A177-3AD203B41FA5}">
                      <a16:colId xmlns:a16="http://schemas.microsoft.com/office/drawing/2014/main" val="1221494691"/>
                    </a:ext>
                  </a:extLst>
                </a:gridCol>
                <a:gridCol w="1253011">
                  <a:extLst>
                    <a:ext uri="{9D8B030D-6E8A-4147-A177-3AD203B41FA5}">
                      <a16:colId xmlns:a16="http://schemas.microsoft.com/office/drawing/2014/main" val="557058021"/>
                    </a:ext>
                  </a:extLst>
                </a:gridCol>
              </a:tblGrid>
              <a:tr h="196394">
                <a:tc gridSpan="2">
                  <a:txBody>
                    <a:bodyPr/>
                    <a:lstStyle/>
                    <a:p>
                      <a:pPr algn="l" fontAlgn="b"/>
                      <a:r>
                        <a:rPr lang="uk-UA" sz="1400" b="1" u="none" strike="noStrike" dirty="0">
                          <a:solidFill>
                            <a:srgbClr val="52C265"/>
                          </a:solidFill>
                          <a:effectLst/>
                        </a:rPr>
                        <a:t>Видатки по селищній раді</a:t>
                      </a:r>
                      <a:endParaRPr lang="uk-UA" sz="1400" b="1" i="0" u="none" strike="noStrike" dirty="0">
                        <a:solidFill>
                          <a:srgbClr val="52C265"/>
                        </a:solidFill>
                        <a:effectLst/>
                        <a:latin typeface="Arial" panose="020B0604020202020204" pitchFamily="34" charset="0"/>
                      </a:endParaRPr>
                    </a:p>
                  </a:txBody>
                  <a:tcPr marL="9525" marR="9525" marT="9525" marB="0" anchor="b"/>
                </a:tc>
                <a:tc hMerge="1">
                  <a:txBody>
                    <a:bodyPr/>
                    <a:lstStyle/>
                    <a:p>
                      <a:pPr algn="l" fontAlgn="b"/>
                      <a:endParaRPr lang="ru-UA"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598947844"/>
                  </a:ext>
                </a:extLst>
              </a:tr>
              <a:tr h="196394">
                <a:tc>
                  <a:txBody>
                    <a:bodyPr/>
                    <a:lstStyle/>
                    <a:p>
                      <a:pPr algn="r" fontAlgn="b"/>
                      <a:r>
                        <a:rPr lang="uk-UA" sz="1100" b="1" u="none" strike="noStrike" dirty="0">
                          <a:effectLst/>
                        </a:rPr>
                        <a:t>Всього</a:t>
                      </a:r>
                      <a:endParaRPr lang="uk-UA" sz="1100" b="1"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uk-UA" sz="1100" b="1" u="none" strike="noStrike" dirty="0">
                          <a:effectLst/>
                        </a:rPr>
                        <a:t>28 542 812 грн. </a:t>
                      </a:r>
                      <a:endParaRPr lang="uk-UA" sz="1100" b="1"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982906606"/>
                  </a:ext>
                </a:extLst>
              </a:tr>
              <a:tr h="196394">
                <a:tc>
                  <a:txBody>
                    <a:bodyPr/>
                    <a:lstStyle/>
                    <a:p>
                      <a:pPr algn="l" fontAlgn="b"/>
                      <a:r>
                        <a:rPr lang="uk-UA" sz="1100" u="none" strike="noStrike">
                          <a:effectLst/>
                        </a:rPr>
                        <a:t>з них:</a:t>
                      </a:r>
                      <a:endParaRPr lang="uk-UA" sz="11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ru-UA"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159182574"/>
                  </a:ext>
                </a:extLst>
              </a:tr>
              <a:tr h="196394">
                <a:tc>
                  <a:txBody>
                    <a:bodyPr/>
                    <a:lstStyle/>
                    <a:p>
                      <a:pPr algn="l" fontAlgn="b"/>
                      <a:r>
                        <a:rPr lang="uk-UA" sz="1100" u="none" strike="noStrike">
                          <a:effectLst/>
                        </a:rPr>
                        <a:t>З/п з нарахуваннями</a:t>
                      </a:r>
                      <a:endParaRPr lang="uk-UA"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ru-UA" sz="1100" u="none" strike="noStrike">
                          <a:effectLst/>
                        </a:rPr>
                        <a:t>26391731,26</a:t>
                      </a:r>
                      <a:endParaRPr lang="ru-UA"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1183201"/>
                  </a:ext>
                </a:extLst>
              </a:tr>
              <a:tr h="196394">
                <a:tc>
                  <a:txBody>
                    <a:bodyPr/>
                    <a:lstStyle/>
                    <a:p>
                      <a:pPr algn="l" fontAlgn="b"/>
                      <a:r>
                        <a:rPr lang="uk-UA" sz="1100" u="none" strike="noStrike">
                          <a:effectLst/>
                        </a:rPr>
                        <a:t>Предмети та матеріали</a:t>
                      </a:r>
                      <a:endParaRPr lang="uk-UA"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ru-UA" sz="1100" u="none" strike="noStrike">
                          <a:effectLst/>
                        </a:rPr>
                        <a:t>1039359,38</a:t>
                      </a:r>
                      <a:endParaRPr lang="ru-UA"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783191114"/>
                  </a:ext>
                </a:extLst>
              </a:tr>
              <a:tr h="196394">
                <a:tc>
                  <a:txBody>
                    <a:bodyPr/>
                    <a:lstStyle/>
                    <a:p>
                      <a:pPr algn="l" fontAlgn="b"/>
                      <a:r>
                        <a:rPr lang="uk-UA" sz="1100" u="none" strike="noStrike">
                          <a:effectLst/>
                        </a:rPr>
                        <a:t>Енергоносії </a:t>
                      </a:r>
                      <a:endParaRPr lang="uk-UA"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ru-UA" sz="1100" u="none" strike="noStrike">
                          <a:effectLst/>
                        </a:rPr>
                        <a:t>52832,23</a:t>
                      </a:r>
                      <a:endParaRPr lang="ru-UA"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174193486"/>
                  </a:ext>
                </a:extLst>
              </a:tr>
              <a:tr h="237310">
                <a:tc>
                  <a:txBody>
                    <a:bodyPr/>
                    <a:lstStyle/>
                    <a:p>
                      <a:pPr algn="l" fontAlgn="b"/>
                      <a:r>
                        <a:rPr lang="uk-UA" sz="1100" u="none" strike="noStrike">
                          <a:effectLst/>
                        </a:rPr>
                        <a:t>Інші поточні видатки</a:t>
                      </a:r>
                      <a:endParaRPr lang="uk-UA"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uk-UA" sz="1100" u="none" strike="noStrike">
                          <a:effectLst/>
                        </a:rPr>
                        <a:t>43 001 грн. </a:t>
                      </a:r>
                      <a:endParaRPr lang="uk-UA"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257286396"/>
                  </a:ext>
                </a:extLst>
              </a:tr>
              <a:tr h="196394">
                <a:tc>
                  <a:txBody>
                    <a:bodyPr/>
                    <a:lstStyle/>
                    <a:p>
                      <a:pPr algn="l" fontAlgn="b"/>
                      <a:r>
                        <a:rPr lang="uk-UA" sz="1100" u="none" strike="noStrike">
                          <a:effectLst/>
                        </a:rPr>
                        <a:t>Оплата послуг</a:t>
                      </a:r>
                      <a:endParaRPr lang="uk-UA"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ru-UA" sz="1100" u="none" strike="noStrike">
                          <a:effectLst/>
                        </a:rPr>
                        <a:t>1015887,95</a:t>
                      </a:r>
                      <a:endParaRPr lang="ru-UA"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440404831"/>
                  </a:ext>
                </a:extLst>
              </a:tr>
              <a:tr h="392788">
                <a:tc>
                  <a:txBody>
                    <a:bodyPr/>
                    <a:lstStyle/>
                    <a:p>
                      <a:pPr algn="l" fontAlgn="b"/>
                      <a:r>
                        <a:rPr lang="ru-RU" sz="1100" u="none" strike="noStrike">
                          <a:effectLst/>
                        </a:rPr>
                        <a:t>благодійна допомога для ліквідації насл війни</a:t>
                      </a:r>
                      <a:endParaRPr lang="ru-RU" sz="11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ru-UA" sz="1100" u="none" strike="noStrike" dirty="0">
                          <a:effectLst/>
                        </a:rPr>
                        <a:t> </a:t>
                      </a:r>
                      <a:endParaRPr lang="ru-UA"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555513433"/>
                  </a:ext>
                </a:extLst>
              </a:tr>
            </a:tbl>
          </a:graphicData>
        </a:graphic>
      </p:graphicFrame>
      <p:graphicFrame>
        <p:nvGraphicFramePr>
          <p:cNvPr id="3" name="Таблица 2">
            <a:extLst>
              <a:ext uri="{FF2B5EF4-FFF2-40B4-BE49-F238E27FC236}">
                <a16:creationId xmlns:a16="http://schemas.microsoft.com/office/drawing/2014/main" id="{1C0A10CE-F8ED-4596-A244-EE3F113EB1E7}"/>
              </a:ext>
            </a:extLst>
          </p:cNvPr>
          <p:cNvGraphicFramePr>
            <a:graphicFrameLocks noGrp="1"/>
          </p:cNvGraphicFramePr>
          <p:nvPr>
            <p:extLst>
              <p:ext uri="{D42A27DB-BD31-4B8C-83A1-F6EECF244321}">
                <p14:modId xmlns:p14="http://schemas.microsoft.com/office/powerpoint/2010/main" val="3566272536"/>
              </p:ext>
            </p:extLst>
          </p:nvPr>
        </p:nvGraphicFramePr>
        <p:xfrm>
          <a:off x="5792788" y="2360018"/>
          <a:ext cx="3067952" cy="1597295"/>
        </p:xfrm>
        <a:graphic>
          <a:graphicData uri="http://schemas.openxmlformats.org/drawingml/2006/table">
            <a:tbl>
              <a:tblPr>
                <a:tableStyleId>{69C7853C-536D-4A76-A0AE-DD22124D55A5}</a:tableStyleId>
              </a:tblPr>
              <a:tblGrid>
                <a:gridCol w="1912091">
                  <a:extLst>
                    <a:ext uri="{9D8B030D-6E8A-4147-A177-3AD203B41FA5}">
                      <a16:colId xmlns:a16="http://schemas.microsoft.com/office/drawing/2014/main" val="235914378"/>
                    </a:ext>
                  </a:extLst>
                </a:gridCol>
                <a:gridCol w="1155861">
                  <a:extLst>
                    <a:ext uri="{9D8B030D-6E8A-4147-A177-3AD203B41FA5}">
                      <a16:colId xmlns:a16="http://schemas.microsoft.com/office/drawing/2014/main" val="4107123746"/>
                    </a:ext>
                  </a:extLst>
                </a:gridCol>
              </a:tblGrid>
              <a:tr h="0">
                <a:tc gridSpan="2">
                  <a:txBody>
                    <a:bodyPr/>
                    <a:lstStyle/>
                    <a:p>
                      <a:pPr algn="l" fontAlgn="b"/>
                      <a:r>
                        <a:rPr lang="uk-UA" sz="1400" b="1" u="none" strike="noStrike" dirty="0">
                          <a:solidFill>
                            <a:srgbClr val="52C265"/>
                          </a:solidFill>
                          <a:effectLst/>
                        </a:rPr>
                        <a:t>Видатки по освіті.</a:t>
                      </a:r>
                      <a:r>
                        <a:rPr lang="ru-UA" sz="1100" u="none" strike="noStrike" dirty="0">
                          <a:effectLst/>
                        </a:rPr>
                        <a:t> </a:t>
                      </a:r>
                      <a:endParaRPr lang="ru-UA" sz="1100" b="0" i="0" u="none" strike="noStrike" dirty="0">
                        <a:solidFill>
                          <a:srgbClr val="000000"/>
                        </a:solidFill>
                        <a:effectLst/>
                        <a:latin typeface="Arial" panose="020B0604020202020204" pitchFamily="34" charset="0"/>
                      </a:endParaRPr>
                    </a:p>
                  </a:txBody>
                  <a:tcPr marL="9525" marR="9525" marT="9525" marB="0" anchor="b"/>
                </a:tc>
                <a:tc hMerge="1">
                  <a:txBody>
                    <a:bodyPr/>
                    <a:lstStyle/>
                    <a:p>
                      <a:pPr algn="l" fontAlgn="b"/>
                      <a:r>
                        <a:rPr lang="ru-UA" sz="1100" u="none" strike="noStrike" dirty="0">
                          <a:effectLst/>
                        </a:rPr>
                        <a:t> </a:t>
                      </a:r>
                      <a:endParaRPr lang="ru-UA"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014383559"/>
                  </a:ext>
                </a:extLst>
              </a:tr>
              <a:tr h="205921">
                <a:tc>
                  <a:txBody>
                    <a:bodyPr/>
                    <a:lstStyle/>
                    <a:p>
                      <a:pPr algn="r" fontAlgn="b"/>
                      <a:r>
                        <a:rPr lang="uk-UA" sz="1100" b="1" u="none" strike="noStrike" dirty="0">
                          <a:effectLst/>
                        </a:rPr>
                        <a:t>Всього </a:t>
                      </a:r>
                      <a:endParaRPr lang="uk-UA" sz="1100" b="1"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uk-UA" sz="1100" b="1" u="none" strike="noStrike" dirty="0">
                          <a:effectLst/>
                        </a:rPr>
                        <a:t>186 191 934 грн. </a:t>
                      </a:r>
                      <a:endParaRPr lang="uk-UA" sz="1100" b="1"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484873549"/>
                  </a:ext>
                </a:extLst>
              </a:tr>
              <a:tr h="205921">
                <a:tc>
                  <a:txBody>
                    <a:bodyPr/>
                    <a:lstStyle/>
                    <a:p>
                      <a:pPr algn="l" fontAlgn="b"/>
                      <a:r>
                        <a:rPr lang="uk-UA" sz="1100" u="none" strike="noStrike" dirty="0">
                          <a:effectLst/>
                        </a:rPr>
                        <a:t>з них:</a:t>
                      </a:r>
                      <a:endParaRPr lang="uk-UA" sz="11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endParaRPr lang="ru-UA"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53868711"/>
                  </a:ext>
                </a:extLst>
              </a:tr>
              <a:tr h="205921">
                <a:tc>
                  <a:txBody>
                    <a:bodyPr/>
                    <a:lstStyle/>
                    <a:p>
                      <a:pPr algn="l" fontAlgn="b"/>
                      <a:r>
                        <a:rPr lang="uk-UA" sz="1100" u="none" strike="noStrike" dirty="0">
                          <a:effectLst/>
                        </a:rPr>
                        <a:t>З/п з нарахуванням</a:t>
                      </a:r>
                      <a:endParaRPr lang="uk-UA" sz="11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ru-UA" sz="1100" u="none" strike="noStrike" dirty="0">
                          <a:effectLst/>
                        </a:rPr>
                        <a:t>54672717,55</a:t>
                      </a:r>
                      <a:endParaRPr lang="ru-UA"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420768591"/>
                  </a:ext>
                </a:extLst>
              </a:tr>
              <a:tr h="327815">
                <a:tc>
                  <a:txBody>
                    <a:bodyPr/>
                    <a:lstStyle/>
                    <a:p>
                      <a:pPr algn="l" fontAlgn="b"/>
                      <a:r>
                        <a:rPr lang="ru-RU" sz="1100" u="none" strike="noStrike" dirty="0" err="1">
                          <a:effectLst/>
                        </a:rPr>
                        <a:t>Послуги</a:t>
                      </a:r>
                      <a:r>
                        <a:rPr lang="ru-RU" sz="1100" u="none" strike="noStrike" dirty="0">
                          <a:effectLst/>
                        </a:rPr>
                        <a:t>, </a:t>
                      </a:r>
                      <a:r>
                        <a:rPr lang="ru-RU" sz="1100" u="none" strike="noStrike" dirty="0" err="1">
                          <a:effectLst/>
                        </a:rPr>
                        <a:t>поточні</a:t>
                      </a:r>
                      <a:r>
                        <a:rPr lang="ru-RU" sz="1100" u="none" strike="noStrike" dirty="0">
                          <a:effectLst/>
                        </a:rPr>
                        <a:t> та </a:t>
                      </a:r>
                      <a:r>
                        <a:rPr lang="ru-RU" sz="1100" u="none" strike="noStrike" dirty="0" err="1">
                          <a:effectLst/>
                        </a:rPr>
                        <a:t>капітальні</a:t>
                      </a:r>
                      <a:r>
                        <a:rPr lang="ru-RU" sz="1100" u="none" strike="noStrike" dirty="0">
                          <a:effectLst/>
                        </a:rPr>
                        <a:t> </a:t>
                      </a:r>
                      <a:r>
                        <a:rPr lang="ru-RU" sz="1100" u="none" strike="noStrike" dirty="0" err="1">
                          <a:effectLst/>
                        </a:rPr>
                        <a:t>видатки</a:t>
                      </a:r>
                      <a:endParaRPr lang="ru-RU" sz="11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uk-UA" sz="1100" u="none" strike="noStrike" dirty="0">
                          <a:effectLst/>
                        </a:rPr>
                        <a:t>126 910 039 грн. </a:t>
                      </a:r>
                      <a:endParaRPr lang="uk-UA"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711398423"/>
                  </a:ext>
                </a:extLst>
              </a:tr>
              <a:tr h="205921">
                <a:tc>
                  <a:txBody>
                    <a:bodyPr/>
                    <a:lstStyle/>
                    <a:p>
                      <a:pPr algn="l" fontAlgn="b"/>
                      <a:r>
                        <a:rPr lang="uk-UA" sz="1100" u="none" strike="noStrike">
                          <a:effectLst/>
                        </a:rPr>
                        <a:t>Енергоносії</a:t>
                      </a:r>
                      <a:endParaRPr lang="uk-UA"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ru-UA" sz="1100" u="none" strike="noStrike" dirty="0">
                          <a:effectLst/>
                        </a:rPr>
                        <a:t>4499152,01</a:t>
                      </a:r>
                      <a:endParaRPr lang="ru-UA"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113935659"/>
                  </a:ext>
                </a:extLst>
              </a:tr>
              <a:tr h="205921">
                <a:tc>
                  <a:txBody>
                    <a:bodyPr/>
                    <a:lstStyle/>
                    <a:p>
                      <a:pPr algn="l" fontAlgn="b"/>
                      <a:r>
                        <a:rPr lang="uk-UA" sz="1100" u="none" strike="noStrike">
                          <a:effectLst/>
                        </a:rPr>
                        <a:t>Предмети та матеріали</a:t>
                      </a:r>
                      <a:endParaRPr lang="uk-UA"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ru-UA" sz="1100" u="none" strike="noStrike" dirty="0">
                          <a:effectLst/>
                        </a:rPr>
                        <a:t>110025,79</a:t>
                      </a:r>
                      <a:endParaRPr lang="ru-UA"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150147254"/>
                  </a:ext>
                </a:extLst>
              </a:tr>
            </a:tbl>
          </a:graphicData>
        </a:graphic>
      </p:graphicFrame>
      <p:graphicFrame>
        <p:nvGraphicFramePr>
          <p:cNvPr id="4" name="Таблица 3">
            <a:extLst>
              <a:ext uri="{FF2B5EF4-FFF2-40B4-BE49-F238E27FC236}">
                <a16:creationId xmlns:a16="http://schemas.microsoft.com/office/drawing/2014/main" id="{192E3076-2822-4E02-A83F-B9A47B16DC8A}"/>
              </a:ext>
            </a:extLst>
          </p:cNvPr>
          <p:cNvGraphicFramePr>
            <a:graphicFrameLocks noGrp="1"/>
          </p:cNvGraphicFramePr>
          <p:nvPr>
            <p:extLst>
              <p:ext uri="{D42A27DB-BD31-4B8C-83A1-F6EECF244321}">
                <p14:modId xmlns:p14="http://schemas.microsoft.com/office/powerpoint/2010/main" val="1956504007"/>
              </p:ext>
            </p:extLst>
          </p:nvPr>
        </p:nvGraphicFramePr>
        <p:xfrm>
          <a:off x="1434530" y="4267546"/>
          <a:ext cx="3384103" cy="1137285"/>
        </p:xfrm>
        <a:graphic>
          <a:graphicData uri="http://schemas.openxmlformats.org/drawingml/2006/table">
            <a:tbl>
              <a:tblPr>
                <a:tableStyleId>{69C7853C-536D-4A76-A0AE-DD22124D55A5}</a:tableStyleId>
              </a:tblPr>
              <a:tblGrid>
                <a:gridCol w="2109130">
                  <a:extLst>
                    <a:ext uri="{9D8B030D-6E8A-4147-A177-3AD203B41FA5}">
                      <a16:colId xmlns:a16="http://schemas.microsoft.com/office/drawing/2014/main" val="101000584"/>
                    </a:ext>
                  </a:extLst>
                </a:gridCol>
                <a:gridCol w="1274973">
                  <a:extLst>
                    <a:ext uri="{9D8B030D-6E8A-4147-A177-3AD203B41FA5}">
                      <a16:colId xmlns:a16="http://schemas.microsoft.com/office/drawing/2014/main" val="2148553204"/>
                    </a:ext>
                  </a:extLst>
                </a:gridCol>
              </a:tblGrid>
              <a:tr h="0">
                <a:tc gridSpan="2">
                  <a:txBody>
                    <a:bodyPr/>
                    <a:lstStyle/>
                    <a:p>
                      <a:pPr algn="l" fontAlgn="b"/>
                      <a:r>
                        <a:rPr lang="uk-UA" sz="1400" b="1" u="none" strike="noStrike" dirty="0">
                          <a:solidFill>
                            <a:srgbClr val="52C265"/>
                          </a:solidFill>
                          <a:effectLst/>
                        </a:rPr>
                        <a:t>Видатки по культурі.</a:t>
                      </a:r>
                      <a:r>
                        <a:rPr lang="uk-UA" sz="1100" u="none" strike="noStrike" dirty="0">
                          <a:effectLst/>
                        </a:rPr>
                        <a:t> </a:t>
                      </a:r>
                      <a:endParaRPr lang="uk-UA" sz="1100" b="0" i="0" u="none" strike="noStrike" dirty="0">
                        <a:solidFill>
                          <a:srgbClr val="000000"/>
                        </a:solidFill>
                        <a:effectLst/>
                        <a:latin typeface="Arial" panose="020B0604020202020204" pitchFamily="34" charset="0"/>
                      </a:endParaRPr>
                    </a:p>
                  </a:txBody>
                  <a:tcPr marL="9525" marR="9525" marT="9525" marB="0" anchor="b"/>
                </a:tc>
                <a:tc hMerge="1">
                  <a:txBody>
                    <a:bodyPr/>
                    <a:lstStyle/>
                    <a:p>
                      <a:pPr algn="r" fontAlgn="b"/>
                      <a:r>
                        <a:rPr lang="uk-UA" sz="1100" u="none" strike="noStrike" dirty="0">
                          <a:effectLst/>
                        </a:rPr>
                        <a:t> </a:t>
                      </a:r>
                      <a:endParaRPr lang="uk-UA"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075288568"/>
                  </a:ext>
                </a:extLst>
              </a:tr>
              <a:tr h="228600">
                <a:tc>
                  <a:txBody>
                    <a:bodyPr/>
                    <a:lstStyle/>
                    <a:p>
                      <a:pPr algn="r" fontAlgn="b"/>
                      <a:r>
                        <a:rPr lang="uk-UA" sz="1100" b="1" u="none" strike="noStrike" dirty="0">
                          <a:effectLst/>
                        </a:rPr>
                        <a:t>Всього </a:t>
                      </a:r>
                      <a:endParaRPr lang="uk-UA" sz="1100" b="1"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ru-UA" sz="1100" b="1" u="none" strike="noStrike" dirty="0">
                          <a:effectLst/>
                        </a:rPr>
                        <a:t>2563950,11</a:t>
                      </a:r>
                      <a:endParaRPr lang="ru-UA" sz="1100" b="1"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325527773"/>
                  </a:ext>
                </a:extLst>
              </a:tr>
              <a:tr h="228600">
                <a:tc>
                  <a:txBody>
                    <a:bodyPr/>
                    <a:lstStyle/>
                    <a:p>
                      <a:pPr algn="l" fontAlgn="b"/>
                      <a:r>
                        <a:rPr lang="uk-UA" sz="1100" u="none" strike="noStrike" dirty="0">
                          <a:effectLst/>
                        </a:rPr>
                        <a:t>з них:</a:t>
                      </a:r>
                      <a:endParaRPr lang="uk-UA" sz="11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endParaRPr lang="ru-UA"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168564500"/>
                  </a:ext>
                </a:extLst>
              </a:tr>
              <a:tr h="228600">
                <a:tc>
                  <a:txBody>
                    <a:bodyPr/>
                    <a:lstStyle/>
                    <a:p>
                      <a:pPr algn="l" fontAlgn="b"/>
                      <a:r>
                        <a:rPr lang="uk-UA" sz="1100" u="none" strike="noStrike">
                          <a:effectLst/>
                        </a:rPr>
                        <a:t>Заробітна плата з нарахуваннями</a:t>
                      </a:r>
                      <a:endParaRPr lang="uk-UA"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ru-UA" sz="1100" u="none" strike="noStrike" dirty="0">
                          <a:effectLst/>
                        </a:rPr>
                        <a:t>2308024,33</a:t>
                      </a:r>
                      <a:endParaRPr lang="ru-UA"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057269613"/>
                  </a:ext>
                </a:extLst>
              </a:tr>
              <a:tr h="228600">
                <a:tc>
                  <a:txBody>
                    <a:bodyPr/>
                    <a:lstStyle/>
                    <a:p>
                      <a:pPr algn="l" fontAlgn="b"/>
                      <a:r>
                        <a:rPr lang="uk-UA" sz="1100" u="none" strike="noStrike">
                          <a:effectLst/>
                        </a:rPr>
                        <a:t>Енергоносії</a:t>
                      </a:r>
                      <a:endParaRPr lang="uk-UA"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ru-UA" sz="1100" u="none" strike="noStrike" dirty="0">
                          <a:effectLst/>
                        </a:rPr>
                        <a:t>158000,00</a:t>
                      </a:r>
                      <a:endParaRPr lang="ru-UA" sz="11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789661714"/>
                  </a:ext>
                </a:extLst>
              </a:tr>
            </a:tbl>
          </a:graphicData>
        </a:graphic>
      </p:graphicFrame>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13533</TotalTime>
  <Words>11213</Words>
  <Application>Microsoft Office PowerPoint</Application>
  <PresentationFormat>Экран (4:3)</PresentationFormat>
  <Paragraphs>1312</Paragraphs>
  <Slides>81</Slides>
  <Notes>2</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81</vt:i4>
      </vt:variant>
    </vt:vector>
  </HeadingPairs>
  <TitlesOfParts>
    <vt:vector size="88" baseType="lpstr">
      <vt:lpstr>Arial</vt:lpstr>
      <vt:lpstr>Calibri</vt:lpstr>
      <vt:lpstr>Times New Roman</vt:lpstr>
      <vt:lpstr>Verdana</vt:lpstr>
      <vt:lpstr>Wingdings</vt:lpstr>
      <vt:lpstr>Тема Office</vt:lpstr>
      <vt:lpstr>Microsoft Excel Chart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SV</dc:creator>
  <cp:lastModifiedBy>Комишуваська ОТГ_ПК6</cp:lastModifiedBy>
  <cp:revision>1049</cp:revision>
  <cp:lastPrinted>2026-05-20T07:57:58Z</cp:lastPrinted>
  <dcterms:created xsi:type="dcterms:W3CDTF">2023-03-18T19:55:32Z</dcterms:created>
  <dcterms:modified xsi:type="dcterms:W3CDTF">2026-06-01T07:57:15Z</dcterms:modified>
</cp:coreProperties>
</file>