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type="screen16x9" cy="6858000" cx="12192000"/>
  <p:notesSz cx="6858000" cy="9144000"/>
  <p:embeddedFontLst>
    <p:embeddedFont>
      <p:font typeface="Montserrat SemiBold" charset="-52"/>
      <p:bold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 ExtraBold" charset="-52"/>
      <p:bold r:id="rId20"/>
      <p:boldItalic r:id="rId21"/>
    </p:embeddedFont>
    <p:embeddedFont>
      <p:font typeface="Proxima Nova" charset="0"/>
      <p:regular r:id="rId22"/>
      <p:bold r:id="rId23"/>
      <p:italic r:id="rId24"/>
      <p:boldItalic r:id="rId25"/>
    </p:embeddedFont>
    <p:embeddedFont>
      <p:font typeface="Montserrat Medium" charset="-52"/>
      <p:regular r:id="rId26"/>
      <p:italic r:id="rId27"/>
    </p:embeddedFont>
    <p:embeddedFont>
      <p:font typeface="Montserrat Light" charset="-52"/>
      <p:regular r:id="rId28"/>
      <p:italic r:id="rId29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1829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735" autoAdjust="0"/>
    <p:restoredTop sz="89677" autoAdjust="0"/>
  </p:normalViewPr>
  <p:slideViewPr>
    <p:cSldViewPr showGuides="1" snapToGrid="0">
      <p:cViewPr>
        <p:scale>
          <a:sx n="70" d="100"/>
          <a:sy n="70" d="100"/>
        </p:scale>
        <p:origin x="-7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Relationship Id="rId22" Type="http://schemas.openxmlformats.org/officeDocument/2006/relationships/font" Target="fonts/font9.fntdata"/><Relationship Id="rId23" Type="http://schemas.openxmlformats.org/officeDocument/2006/relationships/font" Target="fonts/font10.fntdata"/><Relationship Id="rId24" Type="http://schemas.openxmlformats.org/officeDocument/2006/relationships/font" Target="fonts/font11.fntdata"/><Relationship Id="rId25" Type="http://schemas.openxmlformats.org/officeDocument/2006/relationships/font" Target="fonts/font12.fntdata"/><Relationship Id="rId26" Type="http://schemas.openxmlformats.org/officeDocument/2006/relationships/font" Target="fonts/font13.fntdata"/><Relationship Id="rId27" Type="http://schemas.openxmlformats.org/officeDocument/2006/relationships/font" Target="fonts/font14.fntdata"/><Relationship Id="rId28" Type="http://schemas.openxmlformats.org/officeDocument/2006/relationships/font" Target="fonts/font15.fntdata"/><Relationship Id="rId29" Type="http://schemas.openxmlformats.org/officeDocument/2006/relationships/font" Target="fonts/font16.fntdata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7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845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846" name="Google Shape;5;n"/>
          <p:cNvSpPr>
            <a:spLocks noChangeAspect="1" noRot="1" noGrp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47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848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849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cap="none" sz="1200" i="0" lang="uk-UA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sz="12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9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590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49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750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10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69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770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7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608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2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 lang="ru-RU" smtClean="0"/>
          </a:p>
        </p:txBody>
      </p:sp>
      <p:sp>
        <p:nvSpPr>
          <p:cNvPr id="1048623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0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651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9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indent="0" marL="0">
              <a:buFont typeface="Wingdings" panose="05000000000000000000" pitchFamily="2" charset="2"/>
              <a:buNone/>
            </a:pPr>
            <a:endParaRPr b="1" dirty="0" sz="1200" lang="uk-UA" smtClean="0">
              <a:solidFill>
                <a:srgbClr val="FF000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1048660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7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678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99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dirty="0" sz="1200" lang="ru-RU" smtClean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700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7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05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indent="0" marL="0">
              <a:buFont typeface="Wingdings" panose="05000000000000000000" pitchFamily="2" charset="2"/>
              <a:buNone/>
            </a:pPr>
            <a:endParaRPr b="0" dirty="0" i="0" u="sng">
              <a:solidFill>
                <a:srgbClr val="FF0000"/>
              </a:solidFill>
            </a:endParaRPr>
          </a:p>
        </p:txBody>
      </p:sp>
      <p:sp>
        <p:nvSpPr>
          <p:cNvPr id="1048706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Google Shape;85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28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i="0" u="sng">
              <a:solidFill>
                <a:srgbClr val="FF0000"/>
              </a:solidFill>
            </a:endParaRPr>
          </a:p>
        </p:txBody>
      </p:sp>
      <p:sp>
        <p:nvSpPr>
          <p:cNvPr id="1048729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9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24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2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3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0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81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9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98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99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0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1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9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3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8804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5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6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02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9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820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1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2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03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4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825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6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7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04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2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83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83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97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90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91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92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93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94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95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96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05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06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39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840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841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42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43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00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08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/>
          <a:noFill/>
          <a:ln>
            <a:noFill/>
          </a:ln>
        </p:spPr>
      </p:sp>
      <p:sp>
        <p:nvSpPr>
          <p:cNvPr id="1048809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810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1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12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2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77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4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53" name="Рисунок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73643"/>
          <a:stretch>
            <a:fillRect/>
          </a:stretch>
        </p:blipFill>
        <p:spPr>
          <a:xfrm>
            <a:off x="0" y="0"/>
            <a:ext cx="12192000" cy="1807535"/>
          </a:xfrm>
          <a:prstGeom prst="rect"/>
        </p:spPr>
      </p:pic>
      <p:pic>
        <p:nvPicPr>
          <p:cNvPr id="2097154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585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586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587" name="TextBox 5"/>
          <p:cNvSpPr txBox="1"/>
          <p:nvPr/>
        </p:nvSpPr>
        <p:spPr>
          <a:xfrm>
            <a:off x="1608059" y="642157"/>
            <a:ext cx="9137571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ПОЛІЦЕЙСЬКІ ОФІЦЕРИ КОМИШУВАСЬКОЇ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93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31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32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733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9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95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34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35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736" name="Скругленный прямоугольник 42"/>
          <p:cNvSpPr/>
          <p:nvPr/>
        </p:nvSpPr>
        <p:spPr>
          <a:xfrm>
            <a:off x="6096000" y="526651"/>
            <a:ext cx="4452257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37" name="Google Shape;100;p2"/>
          <p:cNvSpPr txBox="1"/>
          <p:nvPr/>
        </p:nvSpPr>
        <p:spPr>
          <a:xfrm>
            <a:off x="6234909" y="658759"/>
            <a:ext cx="4313348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ГРОМАДСЬКА БЕЗПЕКА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4" name="Группа 7"/>
          <p:cNvGrpSpPr/>
          <p:nvPr/>
        </p:nvGrpSpPr>
        <p:grpSpPr>
          <a:xfrm>
            <a:off x="760435" y="2011322"/>
            <a:ext cx="1836846" cy="4867978"/>
            <a:chOff x="248807" y="2113135"/>
            <a:chExt cx="1919058" cy="4152222"/>
          </a:xfrm>
        </p:grpSpPr>
        <p:grpSp>
          <p:nvGrpSpPr>
            <p:cNvPr id="75" name="Группа 6"/>
            <p:cNvGrpSpPr/>
            <p:nvPr/>
          </p:nvGrpSpPr>
          <p:grpSpPr>
            <a:xfrm>
              <a:off x="248807" y="2113135"/>
              <a:ext cx="1916224" cy="606683"/>
              <a:chOff x="248807" y="2113135"/>
              <a:chExt cx="1916224" cy="606683"/>
            </a:xfrm>
          </p:grpSpPr>
          <p:sp>
            <p:nvSpPr>
              <p:cNvPr id="1048738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39" name="TextBox 30"/>
              <p:cNvSpPr txBox="1"/>
              <p:nvPr/>
            </p:nvSpPr>
            <p:spPr>
              <a:xfrm>
                <a:off x="862912" y="2139551"/>
                <a:ext cx="456434" cy="532968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76" name="Группа 37"/>
            <p:cNvGrpSpPr/>
            <p:nvPr/>
          </p:nvGrpSpPr>
          <p:grpSpPr>
            <a:xfrm>
              <a:off x="251640" y="3048151"/>
              <a:ext cx="1916224" cy="606683"/>
              <a:chOff x="251642" y="1207586"/>
              <a:chExt cx="1916224" cy="606683"/>
            </a:xfrm>
          </p:grpSpPr>
          <p:sp>
            <p:nvSpPr>
              <p:cNvPr id="1048740" name="Скругленный прямоугольник 38"/>
              <p:cNvSpPr/>
              <p:nvPr/>
            </p:nvSpPr>
            <p:spPr>
              <a:xfrm>
                <a:off x="251642" y="1207586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41" name="TextBox 40"/>
              <p:cNvSpPr txBox="1"/>
              <p:nvPr/>
            </p:nvSpPr>
            <p:spPr>
              <a:xfrm>
                <a:off x="823354" y="1262971"/>
                <a:ext cx="721802" cy="532968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17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77" name="Группа 44"/>
            <p:cNvGrpSpPr/>
            <p:nvPr/>
          </p:nvGrpSpPr>
          <p:grpSpPr>
            <a:xfrm>
              <a:off x="251641" y="4006996"/>
              <a:ext cx="1916224" cy="606683"/>
              <a:chOff x="251644" y="1229836"/>
              <a:chExt cx="1916224" cy="606683"/>
            </a:xfrm>
          </p:grpSpPr>
          <p:sp>
            <p:nvSpPr>
              <p:cNvPr id="1048742" name="Скругленный прямоугольник 45"/>
              <p:cNvSpPr/>
              <p:nvPr/>
            </p:nvSpPr>
            <p:spPr>
              <a:xfrm>
                <a:off x="251644" y="1229836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43" name="TextBox 46"/>
              <p:cNvSpPr txBox="1"/>
              <p:nvPr/>
            </p:nvSpPr>
            <p:spPr>
              <a:xfrm>
                <a:off x="886583" y="1257528"/>
                <a:ext cx="456434" cy="532968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sp>
          <p:nvSpPr>
            <p:cNvPr id="1048744" name="TextBox 49"/>
            <p:cNvSpPr txBox="1"/>
            <p:nvPr/>
          </p:nvSpPr>
          <p:spPr>
            <a:xfrm>
              <a:off x="862912" y="5732389"/>
              <a:ext cx="721802" cy="532968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dirty="0" sz="3600" lang="en-US" smtClean="0">
                  <a:solidFill>
                    <a:schemeClr val="bg1"/>
                  </a:solidFill>
                  <a:latin typeface="Montserrat ExtraBold" pitchFamily="2" charset="-52"/>
                </a:rPr>
                <a:t>10</a:t>
              </a:r>
              <a:endParaRPr dirty="0" sz="36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78" name="Группа 34"/>
          <p:cNvGrpSpPr/>
          <p:nvPr/>
        </p:nvGrpSpPr>
        <p:grpSpPr>
          <a:xfrm>
            <a:off x="2822899" y="2067736"/>
            <a:ext cx="8926382" cy="2980711"/>
            <a:chOff x="198621" y="2571472"/>
            <a:chExt cx="8926382" cy="2980711"/>
          </a:xfrm>
        </p:grpSpPr>
        <p:sp>
          <p:nvSpPr>
            <p:cNvPr id="1048745" name="Google Shape;223;p9"/>
            <p:cNvSpPr txBox="1"/>
            <p:nvPr/>
          </p:nvSpPr>
          <p:spPr>
            <a:xfrm>
              <a:off x="222204" y="2571472"/>
              <a:ext cx="3205381" cy="615513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173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Дрібне хуліганство</a:t>
              </a:r>
              <a:endParaRPr dirty="0" sz="1600">
                <a:latin typeface="Montserrat Light" panose="00000400000000000000" pitchFamily="2" charset="-52"/>
              </a:endParaRPr>
            </a:p>
          </p:txBody>
        </p:sp>
        <p:sp>
          <p:nvSpPr>
            <p:cNvPr id="1048746" name="Google Shape;227;p9"/>
            <p:cNvSpPr txBox="1"/>
            <p:nvPr/>
          </p:nvSpPr>
          <p:spPr>
            <a:xfrm>
              <a:off x="222204" y="3659125"/>
              <a:ext cx="8902799" cy="615513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176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Виготовлення, зберігання самогону та апаратів для його вироблення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8747" name="Google Shape;239;p10"/>
            <p:cNvSpPr txBox="1"/>
            <p:nvPr/>
          </p:nvSpPr>
          <p:spPr>
            <a:xfrm>
              <a:off x="198621" y="4470182"/>
              <a:ext cx="8551107" cy="1082001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178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Розпивання пива, алкогольних, слабоалкогольних напоїв у заборонених законом місцях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або поява у громадських місцях у п'яному вигляді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96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52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53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754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97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98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55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56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757" name="Скругленный прямоугольник 42"/>
          <p:cNvSpPr/>
          <p:nvPr/>
        </p:nvSpPr>
        <p:spPr>
          <a:xfrm>
            <a:off x="6096000" y="526651"/>
            <a:ext cx="5462422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58" name="Google Shape;100;p2"/>
          <p:cNvSpPr txBox="1"/>
          <p:nvPr/>
        </p:nvSpPr>
        <p:spPr>
          <a:xfrm>
            <a:off x="6234909" y="658759"/>
            <a:ext cx="5445462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2" name="Группа 7"/>
          <p:cNvGrpSpPr/>
          <p:nvPr/>
        </p:nvGrpSpPr>
        <p:grpSpPr>
          <a:xfrm>
            <a:off x="1029166" y="2523213"/>
            <a:ext cx="1834136" cy="3350732"/>
            <a:chOff x="248804" y="2113135"/>
            <a:chExt cx="1916227" cy="2780386"/>
          </a:xfrm>
        </p:grpSpPr>
        <p:grpSp>
          <p:nvGrpSpPr>
            <p:cNvPr id="83" name="Группа 6"/>
            <p:cNvGrpSpPr/>
            <p:nvPr/>
          </p:nvGrpSpPr>
          <p:grpSpPr>
            <a:xfrm>
              <a:off x="248807" y="2113135"/>
              <a:ext cx="1916224" cy="606683"/>
              <a:chOff x="248807" y="2113135"/>
              <a:chExt cx="1916224" cy="606683"/>
            </a:xfrm>
          </p:grpSpPr>
          <p:sp>
            <p:nvSpPr>
              <p:cNvPr id="1048759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solidFill>
                    <a:srgbClr val="182947"/>
                  </a:solidFill>
                </a:endParaRPr>
              </a:p>
            </p:txBody>
          </p:sp>
          <p:sp>
            <p:nvSpPr>
              <p:cNvPr id="1048760" name="TextBox 30"/>
              <p:cNvSpPr txBox="1"/>
              <p:nvPr/>
            </p:nvSpPr>
            <p:spPr>
              <a:xfrm>
                <a:off x="836264" y="2165388"/>
                <a:ext cx="727176" cy="536316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14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84" name="Группа 32"/>
            <p:cNvGrpSpPr/>
            <p:nvPr/>
          </p:nvGrpSpPr>
          <p:grpSpPr>
            <a:xfrm>
              <a:off x="248804" y="3048282"/>
              <a:ext cx="1916224" cy="606683"/>
              <a:chOff x="248806" y="2137042"/>
              <a:chExt cx="1916224" cy="606683"/>
            </a:xfrm>
          </p:grpSpPr>
          <p:sp>
            <p:nvSpPr>
              <p:cNvPr id="1048761" name="Скругленный прямоугольник 33"/>
              <p:cNvSpPr/>
              <p:nvPr/>
            </p:nvSpPr>
            <p:spPr>
              <a:xfrm>
                <a:off x="248806" y="2137042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solidFill>
                    <a:schemeClr val="bg1"/>
                  </a:solidFill>
                </a:endParaRPr>
              </a:p>
            </p:txBody>
          </p:sp>
          <p:sp>
            <p:nvSpPr>
              <p:cNvPr id="1048762" name="TextBox 36"/>
              <p:cNvSpPr txBox="1"/>
              <p:nvPr/>
            </p:nvSpPr>
            <p:spPr>
              <a:xfrm>
                <a:off x="862914" y="2216027"/>
                <a:ext cx="721802" cy="518483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17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85" name="Группа 37"/>
            <p:cNvGrpSpPr/>
            <p:nvPr/>
          </p:nvGrpSpPr>
          <p:grpSpPr>
            <a:xfrm>
              <a:off x="248804" y="4286838"/>
              <a:ext cx="1916224" cy="606683"/>
              <a:chOff x="248806" y="2446273"/>
              <a:chExt cx="1916224" cy="606683"/>
            </a:xfrm>
          </p:grpSpPr>
          <p:sp>
            <p:nvSpPr>
              <p:cNvPr id="1048763" name="Скругленный прямоугольник 38"/>
              <p:cNvSpPr/>
              <p:nvPr/>
            </p:nvSpPr>
            <p:spPr>
              <a:xfrm>
                <a:off x="248806" y="2446273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solidFill>
                    <a:schemeClr val="bg1"/>
                  </a:solidFill>
                </a:endParaRPr>
              </a:p>
            </p:txBody>
          </p:sp>
          <p:sp>
            <p:nvSpPr>
              <p:cNvPr id="1048764" name="TextBox 40"/>
              <p:cNvSpPr txBox="1"/>
              <p:nvPr/>
            </p:nvSpPr>
            <p:spPr>
              <a:xfrm>
                <a:off x="866481" y="2459649"/>
                <a:ext cx="721802" cy="518484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13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</p:grpSp>
      <p:sp>
        <p:nvSpPr>
          <p:cNvPr id="1048765" name="Google Shape;251;p11"/>
          <p:cNvSpPr txBox="1"/>
          <p:nvPr/>
        </p:nvSpPr>
        <p:spPr>
          <a:xfrm>
            <a:off x="2996769" y="2262858"/>
            <a:ext cx="7875947" cy="8915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1800" lang="uk-UA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СТ. </a:t>
            </a:r>
            <a:r>
              <a:rPr b="1" dirty="0" sz="1800" lang="uk-UA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127 </a:t>
            </a:r>
            <a:r>
              <a:rPr b="1" dirty="0" sz="1800" lang="uk-UA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КУпАП </a:t>
            </a:r>
            <a:endParaRPr dirty="0">
              <a:latin typeface="Montserrat SemiBold" panose="00000700000000000000" pitchFamily="2" charset="-52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дорожнього </a:t>
            </a:r>
            <a:r>
              <a:rPr dirty="0" sz="1800" lang="uk-UA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руху,</a:t>
            </a:r>
            <a:r>
              <a:rPr dirty="0" sz="1800" lang="uk-UA">
                <a:latin typeface="Montserrat Light" panose="00000400000000000000" pitchFamily="2" charset="-52"/>
                <a:ea typeface="Proxima Nova"/>
              </a:rPr>
              <a:t> </a:t>
            </a:r>
            <a:r>
              <a:rPr dirty="0" sz="1800" lang="uk-UA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sym typeface="Proxima Nova"/>
              </a:rPr>
              <a:t>пішоходами, велосипедистами та особами, які керують гужовим транспортом, і погоничами тварин.</a:t>
            </a:r>
            <a:endParaRPr dirty="0" sz="1800">
              <a:latin typeface="Montserrat Light" panose="00000400000000000000" pitchFamily="2" charset="-52"/>
            </a:endParaRPr>
          </a:p>
        </p:txBody>
      </p:sp>
      <p:sp>
        <p:nvSpPr>
          <p:cNvPr id="1048766" name="Google Shape;253;p11"/>
          <p:cNvSpPr txBox="1"/>
          <p:nvPr/>
        </p:nvSpPr>
        <p:spPr>
          <a:xfrm>
            <a:off x="2996769" y="3613579"/>
            <a:ext cx="8110525" cy="14249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1800" lang="uk-UA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СТ. </a:t>
            </a:r>
            <a:r>
              <a:rPr b="1" dirty="0" sz="1800" lang="uk-UA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126 </a:t>
            </a:r>
            <a:r>
              <a:rPr b="1" dirty="0" sz="1800" lang="uk-UA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endParaRPr dirty="0" sz="1800">
              <a:latin typeface="Montserrat SemiBold" panose="00000700000000000000" pitchFamily="2" charset="-52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Керування транспортним </a:t>
            </a:r>
            <a:r>
              <a:rPr dirty="0" sz="1800" lang="uk-UA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засобом</a:t>
            </a:r>
            <a:r>
              <a:rPr dirty="0" sz="1800" lang="uk-UA">
                <a:latin typeface="Montserrat Light" panose="00000400000000000000" pitchFamily="2" charset="-52"/>
                <a:ea typeface="Proxima Nova"/>
              </a:rPr>
              <a:t> </a:t>
            </a:r>
            <a:r>
              <a:rPr dirty="0" sz="1800" lang="uk-UA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особою, яка не має відповідних документів на право керування таким транспортним засобом, або не пред'явила їх для перевірки, або стосовно якої встановлення тимчасове обмеження у праві керування ТЗ.</a:t>
            </a:r>
            <a:endParaRPr dirty="0" sz="1800">
              <a:latin typeface="Montserrat Light" panose="00000400000000000000" pitchFamily="2" charset="-52"/>
            </a:endParaRPr>
          </a:p>
        </p:txBody>
      </p:sp>
      <p:sp>
        <p:nvSpPr>
          <p:cNvPr id="1048767" name="Google Shape;255;p11"/>
          <p:cNvSpPr txBox="1"/>
          <p:nvPr/>
        </p:nvSpPr>
        <p:spPr>
          <a:xfrm>
            <a:off x="2999833" y="5317779"/>
            <a:ext cx="6972432" cy="64629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ІНШІ ПОРУШЕННЯ ПРАВИЛ ДОРОЖНЬОГО </a:t>
            </a:r>
            <a:r>
              <a:rPr dirty="0" sz="1800" lang="uk-UA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РУХУ</a:t>
            </a: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  <a:sym typeface="Proxima Nova"/>
              </a:rPr>
              <a:t>СТ 121 </a:t>
            </a:r>
            <a:r>
              <a:rPr dirty="0" sz="1800" lang="uk-UA" err="1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  <a:sym typeface="Proxima Nova"/>
              </a:rPr>
              <a:t>КУпАП</a:t>
            </a:r>
            <a:r>
              <a:rPr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  <a:sym typeface="Proxima Nova"/>
              </a:rPr>
              <a:t>; СТ 122 </a:t>
            </a:r>
            <a:r>
              <a:rPr dirty="0" sz="1800" lang="uk-UA" err="1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  <a:sym typeface="Proxima Nova"/>
              </a:rPr>
              <a:t>КУпАП</a:t>
            </a:r>
            <a:r>
              <a:rPr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  <a:sym typeface="Proxima Nova"/>
              </a:rPr>
              <a:t>;</a:t>
            </a:r>
            <a:endParaRPr dirty="0">
              <a:solidFill>
                <a:schemeClr val="tx2">
                  <a:lumMod val="10000"/>
                </a:schemeClr>
              </a:solidFill>
              <a:latin typeface="Montserrat Light" panose="00000400000000000000" pitchFamily="2" charset="-52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55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592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593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594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56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/>
        </p:spPr>
      </p:pic>
      <p:pic>
        <p:nvPicPr>
          <p:cNvPr id="2097157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66118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595" name="Скругленный прямоугольник 10"/>
          <p:cNvSpPr/>
          <p:nvPr/>
        </p:nvSpPr>
        <p:spPr>
          <a:xfrm>
            <a:off x="1602680" y="526652"/>
            <a:ext cx="5054781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596" name="TextBox 11"/>
          <p:cNvSpPr txBox="1"/>
          <p:nvPr/>
        </p:nvSpPr>
        <p:spPr>
          <a:xfrm>
            <a:off x="1797953" y="623759"/>
            <a:ext cx="4286618" cy="447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uk-UA" smtClean="0">
                <a:solidFill>
                  <a:schemeClr val="bg1"/>
                </a:solidFill>
                <a:latin typeface="Montserrat SemiBold" pitchFamily="2" charset="-52"/>
              </a:rPr>
              <a:t>КОМИШУВАСЬКА ГРОМАДА</a:t>
            </a:r>
            <a:endParaRPr dirty="0" sz="24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grpSp>
        <p:nvGrpSpPr>
          <p:cNvPr id="33" name="Группа 14"/>
          <p:cNvGrpSpPr/>
          <p:nvPr/>
        </p:nvGrpSpPr>
        <p:grpSpPr>
          <a:xfrm>
            <a:off x="1341002" y="2007641"/>
            <a:ext cx="2346721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597" name="Скругленный прямоугольник 13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598" name="TextBox 7"/>
            <p:cNvSpPr txBox="1"/>
            <p:nvPr/>
          </p:nvSpPr>
          <p:spPr>
            <a:xfrm>
              <a:off x="2098890" y="1952125"/>
              <a:ext cx="741680" cy="688340"/>
            </a:xfrm>
            <a:prstGeom prst="rect"/>
            <a:grpFill/>
            <a:ln>
              <a:solidFill>
                <a:srgbClr val="182947"/>
              </a:solidFill>
            </a:ln>
          </p:spPr>
          <p:txBody>
            <a:bodyPr rtlCol="0" wrap="none">
              <a:spAutoFit/>
            </a:bodyPr>
            <a:p>
              <a:pPr algn="ctr"/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30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599" name="Google Shape;100;p2"/>
          <p:cNvSpPr txBox="1"/>
          <p:nvPr/>
        </p:nvSpPr>
        <p:spPr>
          <a:xfrm>
            <a:off x="3900630" y="2146583"/>
            <a:ext cx="6794435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sz="2400" i="0" lang="uk-UA" strike="noStrike" u="none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населених пунктів </a:t>
            </a:r>
            <a:r>
              <a:rPr b="1" cap="none" dirty="0" sz="2400" i="0" lang="uk-UA" strike="noStrike" u="none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на території </a:t>
            </a:r>
            <a:r>
              <a:rPr b="1" cap="none" dirty="0" sz="2400" i="0" lang="uk-UA" strike="noStrike" u="none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громади</a:t>
            </a:r>
            <a:endParaRPr b="1" dirty="0" sz="240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4" name="Группа 18"/>
          <p:cNvGrpSpPr/>
          <p:nvPr/>
        </p:nvGrpSpPr>
        <p:grpSpPr>
          <a:xfrm>
            <a:off x="1341000" y="3598288"/>
            <a:ext cx="2346721" cy="868135"/>
            <a:chOff x="1642349" y="1880882"/>
            <a:chExt cx="2346721" cy="868135"/>
          </a:xfrm>
        </p:grpSpPr>
        <p:sp>
          <p:nvSpPr>
            <p:cNvPr id="1048600" name="Скругленный прямоугольник 19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01" name="TextBox 20"/>
            <p:cNvSpPr txBox="1"/>
            <p:nvPr/>
          </p:nvSpPr>
          <p:spPr>
            <a:xfrm>
              <a:off x="2098890" y="1952125"/>
              <a:ext cx="1300480" cy="6883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8000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02" name="Google Shape;100;p2"/>
          <p:cNvSpPr txBox="1"/>
          <p:nvPr/>
        </p:nvSpPr>
        <p:spPr>
          <a:xfrm>
            <a:off x="3900630" y="3789757"/>
            <a:ext cx="6794436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</a:t>
            </a:r>
            <a:r>
              <a:rPr b="1" dirty="0" sz="2400" lang="uk-UA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аселення громади</a:t>
            </a:r>
            <a:endParaRPr b="1" dirty="0" sz="240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5" name="Группа 22"/>
          <p:cNvGrpSpPr/>
          <p:nvPr/>
        </p:nvGrpSpPr>
        <p:grpSpPr>
          <a:xfrm>
            <a:off x="1341001" y="5193517"/>
            <a:ext cx="2346721" cy="868135"/>
            <a:chOff x="1642349" y="1880882"/>
            <a:chExt cx="2346721" cy="868135"/>
          </a:xfrm>
        </p:grpSpPr>
        <p:sp>
          <p:nvSpPr>
            <p:cNvPr id="1048603" name="Скругленный прямоугольник 23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04" name="TextBox 24"/>
            <p:cNvSpPr txBox="1"/>
            <p:nvPr/>
          </p:nvSpPr>
          <p:spPr>
            <a:xfrm>
              <a:off x="2098890" y="1952125"/>
              <a:ext cx="1300480" cy="6883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1400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05" name="Google Shape;100;p2"/>
          <p:cNvSpPr txBox="1"/>
          <p:nvPr/>
        </p:nvSpPr>
        <p:spPr>
          <a:xfrm>
            <a:off x="3900630" y="5396772"/>
            <a:ext cx="8209107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</a:t>
            </a:r>
            <a:r>
              <a:rPr b="1" dirty="0" sz="2400" lang="uk-UA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ареєстровано внутрішньо переміщених осіб</a:t>
            </a:r>
            <a:endParaRPr b="1" dirty="0" sz="240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58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10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11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612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59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/>
        </p:spPr>
      </p:pic>
      <p:pic>
        <p:nvPicPr>
          <p:cNvPr id="2097160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66118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13" name="Скругленный прямоугольник 10"/>
          <p:cNvSpPr/>
          <p:nvPr/>
        </p:nvSpPr>
        <p:spPr>
          <a:xfrm>
            <a:off x="1602679" y="526652"/>
            <a:ext cx="5577409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14" name="TextBox 11"/>
          <p:cNvSpPr txBox="1"/>
          <p:nvPr/>
        </p:nvSpPr>
        <p:spPr>
          <a:xfrm>
            <a:off x="1866564" y="621898"/>
            <a:ext cx="448674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ВИКЛИКИ ТА МАТЕРІАЛИ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61" name="Google Shape;140;p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p:blipFill>
        <p:spPr>
          <a:xfrm>
            <a:off x="2332663" y="2096609"/>
            <a:ext cx="1027637" cy="1027637"/>
          </a:xfrm>
          <a:prstGeom prst="rect"/>
          <a:noFill/>
          <a:ln>
            <a:noFill/>
          </a:ln>
        </p:spPr>
      </p:pic>
      <p:pic>
        <p:nvPicPr>
          <p:cNvPr id="2097162" name="Google Shape;141;p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/>
          <a:stretch>
            <a:fillRect/>
          </a:stretch>
        </p:blipFill>
        <p:spPr>
          <a:xfrm>
            <a:off x="8766120" y="2066962"/>
            <a:ext cx="1027637" cy="1027637"/>
          </a:xfrm>
          <a:prstGeom prst="rect"/>
          <a:noFill/>
          <a:ln>
            <a:noFill/>
          </a:ln>
        </p:spPr>
      </p:pic>
      <p:sp>
        <p:nvSpPr>
          <p:cNvPr id="1048615" name="Google Shape;142;p5"/>
          <p:cNvSpPr txBox="1"/>
          <p:nvPr/>
        </p:nvSpPr>
        <p:spPr>
          <a:xfrm>
            <a:off x="942724" y="3278451"/>
            <a:ext cx="3954929" cy="5232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800" lang="uk-UA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Обслугували викликів</a:t>
            </a:r>
            <a:endParaRPr dirty="0" sz="2800">
              <a:solidFill>
                <a:srgbClr val="18294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16" name="Google Shape;143;p5"/>
          <p:cNvSpPr txBox="1"/>
          <p:nvPr/>
        </p:nvSpPr>
        <p:spPr>
          <a:xfrm>
            <a:off x="7274421" y="3293869"/>
            <a:ext cx="4011034" cy="5232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800" lang="uk-UA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Розглянули матеріалів</a:t>
            </a:r>
            <a:endParaRPr dirty="0" sz="2800">
              <a:solidFill>
                <a:srgbClr val="18294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1746827" y="4385011"/>
            <a:ext cx="2346721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617" name="Скругленный прямоугольник 19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18" name="TextBox 20"/>
            <p:cNvSpPr txBox="1"/>
            <p:nvPr/>
          </p:nvSpPr>
          <p:spPr>
            <a:xfrm>
              <a:off x="2098890" y="1952125"/>
              <a:ext cx="1021080" cy="688340"/>
            </a:xfrm>
            <a:prstGeom prst="rect"/>
            <a:grpFill/>
            <a:ln>
              <a:solidFill>
                <a:srgbClr val="182947"/>
              </a:solidFill>
            </a:ln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200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40" name="Группа 21"/>
          <p:cNvGrpSpPr/>
          <p:nvPr/>
        </p:nvGrpSpPr>
        <p:grpSpPr>
          <a:xfrm>
            <a:off x="8106577" y="4418722"/>
            <a:ext cx="2346721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619" name="Скругленный прямоугольник 22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20" name="TextBox 23"/>
            <p:cNvSpPr txBox="1"/>
            <p:nvPr/>
          </p:nvSpPr>
          <p:spPr>
            <a:xfrm>
              <a:off x="2098890" y="1952125"/>
              <a:ext cx="1021080" cy="688340"/>
            </a:xfrm>
            <a:prstGeom prst="rect"/>
            <a:grpFill/>
            <a:ln>
              <a:solidFill>
                <a:srgbClr val="182947"/>
              </a:solidFill>
            </a:ln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552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63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25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26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627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6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/>
        </p:spPr>
      </p:pic>
      <p:pic>
        <p:nvPicPr>
          <p:cNvPr id="2097165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28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29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grpSp>
        <p:nvGrpSpPr>
          <p:cNvPr id="44" name="Группа 34"/>
          <p:cNvGrpSpPr/>
          <p:nvPr/>
        </p:nvGrpSpPr>
        <p:grpSpPr>
          <a:xfrm>
            <a:off x="525885" y="1808674"/>
            <a:ext cx="1916224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630" name="Скругленный прямоугольник 35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31" name="TextBox 36"/>
            <p:cNvSpPr txBox="1"/>
            <p:nvPr/>
          </p:nvSpPr>
          <p:spPr>
            <a:xfrm>
              <a:off x="2133072" y="1970216"/>
              <a:ext cx="908306" cy="688340"/>
            </a:xfrm>
            <a:prstGeom prst="rect"/>
            <a:grpFill/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24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32" name="Скругленный прямоугольник 42"/>
          <p:cNvSpPr/>
          <p:nvPr/>
        </p:nvSpPr>
        <p:spPr>
          <a:xfrm>
            <a:off x="6096001" y="526651"/>
            <a:ext cx="4876799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33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ДОМАШНЄ НАСИЛЬСТВО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34" name="Прямоугольник 2"/>
          <p:cNvSpPr/>
          <p:nvPr/>
        </p:nvSpPr>
        <p:spPr>
          <a:xfrm>
            <a:off x="2552386" y="1683460"/>
            <a:ext cx="3477385" cy="1043940"/>
          </a:xfrm>
          <a:prstGeom prst="rect"/>
        </p:spPr>
        <p:txBody>
          <a:bodyPr wrap="square">
            <a:spAutoFit/>
          </a:bodyPr>
          <a:p>
            <a:pPr lvl="0"/>
            <a:r>
              <a:rPr dirty="0" sz="2200" lang="ru-RU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Кількість</a:t>
            </a:r>
            <a:r>
              <a:rPr dirty="0" sz="2200" lang="ru-RU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dirty="0" sz="2200" lang="ru-RU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кривдників</a:t>
            </a:r>
            <a:r>
              <a:rPr dirty="0" sz="2200" lang="ru-RU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dirty="0" sz="2200" lang="ru-RU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що</a:t>
            </a:r>
            <a:r>
              <a:rPr dirty="0" sz="2200" lang="ru-RU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dirty="0" sz="2200" lang="ru-RU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перебувають</a:t>
            </a:r>
            <a:r>
              <a:rPr dirty="0" sz="2200" lang="ru-RU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на </a:t>
            </a:r>
            <a:r>
              <a:rPr dirty="0" sz="2200" lang="ru-RU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обліку</a:t>
            </a:r>
            <a:endParaRPr dirty="0" sz="2200" lang="ru-RU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25885" y="3007882"/>
            <a:ext cx="1916224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635" name="Скругленный прямоугольник 45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36" name="TextBox 46"/>
            <p:cNvSpPr txBox="1"/>
            <p:nvPr/>
          </p:nvSpPr>
          <p:spPr>
            <a:xfrm>
              <a:off x="2133072" y="1970216"/>
              <a:ext cx="566136" cy="688340"/>
            </a:xfrm>
            <a:prstGeom prst="rect"/>
            <a:grpFill/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6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37" name="Google Shape;161;p6"/>
          <p:cNvSpPr txBox="1"/>
          <p:nvPr/>
        </p:nvSpPr>
        <p:spPr>
          <a:xfrm>
            <a:off x="2552386" y="3093433"/>
            <a:ext cx="3363451" cy="7264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Кількість кривдників взято </a:t>
            </a:r>
            <a:r>
              <a:rPr dirty="0" sz="2200" lang="uk-UA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на </a:t>
            </a: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облік за рік</a:t>
            </a:r>
            <a:endParaRPr dirty="0" sz="220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6" name="Группа 49"/>
          <p:cNvGrpSpPr/>
          <p:nvPr/>
        </p:nvGrpSpPr>
        <p:grpSpPr>
          <a:xfrm>
            <a:off x="528223" y="4241941"/>
            <a:ext cx="1916224" cy="868135"/>
            <a:chOff x="1642349" y="1880882"/>
            <a:chExt cx="2346721" cy="868135"/>
          </a:xfrm>
          <a:solidFill>
            <a:srgbClr val="182947"/>
          </a:solidFill>
        </p:grpSpPr>
        <p:sp>
          <p:nvSpPr>
            <p:cNvPr id="1048638" name="Скругленный прямоугольник 50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39" name="TextBox 51"/>
            <p:cNvSpPr txBox="1"/>
            <p:nvPr/>
          </p:nvSpPr>
          <p:spPr>
            <a:xfrm>
              <a:off x="2133072" y="1970216"/>
              <a:ext cx="566136" cy="688340"/>
            </a:xfrm>
            <a:prstGeom prst="rect"/>
            <a:grpFill/>
          </p:spPr>
          <p:txBody>
            <a:bodyPr rtlCol="0" wrap="none">
              <a:spAutoFit/>
            </a:bodyPr>
            <a:p>
              <a:r>
                <a:rPr dirty="0" sz="4000" lang="uk-UA">
                  <a:solidFill>
                    <a:schemeClr val="bg1"/>
                  </a:solidFill>
                  <a:latin typeface="Montserrat ExtraBold" pitchFamily="2" charset="-52"/>
                </a:rPr>
                <a:t>6</a:t>
              </a:r>
            </a:p>
          </p:txBody>
        </p:sp>
      </p:grpSp>
      <p:sp>
        <p:nvSpPr>
          <p:cNvPr id="1048640" name="Google Shape;158;p6"/>
          <p:cNvSpPr txBox="1"/>
          <p:nvPr/>
        </p:nvSpPr>
        <p:spPr>
          <a:xfrm>
            <a:off x="2552386" y="4160393"/>
            <a:ext cx="3590890" cy="10439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200" lang="uk-UA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Винесено термінових заборонних</a:t>
            </a:r>
            <a:endParaRPr dirty="0" sz="2200">
              <a:latin typeface="Montserrat Light" pitchFamily="2" charset="-52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приписів</a:t>
            </a:r>
            <a:endParaRPr dirty="0" sz="220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7" name="Группа 53"/>
          <p:cNvGrpSpPr/>
          <p:nvPr/>
        </p:nvGrpSpPr>
        <p:grpSpPr>
          <a:xfrm>
            <a:off x="525885" y="5476000"/>
            <a:ext cx="1916224" cy="868135"/>
            <a:chOff x="1507297" y="2151417"/>
            <a:chExt cx="2346721" cy="868135"/>
          </a:xfrm>
          <a:solidFill>
            <a:srgbClr val="182947"/>
          </a:solidFill>
        </p:grpSpPr>
        <p:sp>
          <p:nvSpPr>
            <p:cNvPr id="1048641" name="Скругленный прямоугольник 54"/>
            <p:cNvSpPr/>
            <p:nvPr/>
          </p:nvSpPr>
          <p:spPr>
            <a:xfrm>
              <a:off x="1507297" y="2151417"/>
              <a:ext cx="2346721" cy="86813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42" name="TextBox 55"/>
            <p:cNvSpPr txBox="1"/>
            <p:nvPr/>
          </p:nvSpPr>
          <p:spPr>
            <a:xfrm>
              <a:off x="1988902" y="2240445"/>
              <a:ext cx="566136" cy="688340"/>
            </a:xfrm>
            <a:prstGeom prst="rect"/>
            <a:grpFill/>
            <a:ln>
              <a:solidFill>
                <a:srgbClr val="182947"/>
              </a:solidFill>
            </a:ln>
          </p:spPr>
          <p:txBody>
            <a:bodyPr rtlCol="0" wrap="none">
              <a:spAutoFit/>
            </a:bodyPr>
            <a:p>
              <a:r>
                <a:rPr dirty="0" sz="4000" lang="uk-UA" smtClean="0">
                  <a:solidFill>
                    <a:schemeClr val="bg1"/>
                  </a:solidFill>
                  <a:latin typeface="Montserrat ExtraBold" pitchFamily="2" charset="-52"/>
                </a:rPr>
                <a:t>8</a:t>
              </a:r>
              <a:endParaRPr dirty="0" sz="40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43" name="Google Shape;158;p6"/>
          <p:cNvSpPr txBox="1"/>
          <p:nvPr/>
        </p:nvSpPr>
        <p:spPr>
          <a:xfrm>
            <a:off x="2552386" y="5403468"/>
            <a:ext cx="4072938" cy="10439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Взято участь у профілактичних заходах,</a:t>
            </a: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 </a:t>
            </a:r>
            <a:r>
              <a:rPr dirty="0" sz="2200" lang="uk-UA" err="1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т.ч</a:t>
            </a:r>
            <a:r>
              <a:rPr dirty="0" sz="2200" lang="uk-UA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. виступи</a:t>
            </a:r>
            <a:endParaRPr dirty="0" sz="220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44" name="Скругленный прямоугольник 12"/>
          <p:cNvSpPr/>
          <p:nvPr/>
        </p:nvSpPr>
        <p:spPr>
          <a:xfrm>
            <a:off x="6399040" y="1717050"/>
            <a:ext cx="5310183" cy="4676391"/>
          </a:xfrm>
          <a:prstGeom prst="roundRect"/>
          <a:solidFill>
            <a:srgbClr val="182947"/>
          </a:solidFill>
          <a:ln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/>
          </a:p>
        </p:txBody>
      </p:sp>
      <p:grpSp>
        <p:nvGrpSpPr>
          <p:cNvPr id="48" name="Группа 13"/>
          <p:cNvGrpSpPr/>
          <p:nvPr/>
        </p:nvGrpSpPr>
        <p:grpSpPr>
          <a:xfrm>
            <a:off x="8160686" y="1925542"/>
            <a:ext cx="1916224" cy="725839"/>
            <a:chOff x="7620086" y="1958538"/>
            <a:chExt cx="1916224" cy="725839"/>
          </a:xfrm>
        </p:grpSpPr>
        <p:sp>
          <p:nvSpPr>
            <p:cNvPr id="1048645" name="Скругленный прямоугольник 59"/>
            <p:cNvSpPr/>
            <p:nvPr/>
          </p:nvSpPr>
          <p:spPr>
            <a:xfrm>
              <a:off x="7620086" y="1958538"/>
              <a:ext cx="1916224" cy="7258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</a:endParaRPr>
            </a:p>
          </p:txBody>
        </p:sp>
        <p:sp>
          <p:nvSpPr>
            <p:cNvPr id="1048646" name="TextBox 66"/>
            <p:cNvSpPr txBox="1"/>
            <p:nvPr/>
          </p:nvSpPr>
          <p:spPr>
            <a:xfrm>
              <a:off x="8018644" y="1994859"/>
              <a:ext cx="741679" cy="6883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4000" lang="en-US" smtClean="0">
                  <a:solidFill>
                    <a:srgbClr val="182947"/>
                  </a:solidFill>
                  <a:latin typeface="Montserrat ExtraBold" pitchFamily="2" charset="-52"/>
                </a:rPr>
                <a:t>1</a:t>
              </a:r>
              <a:r>
                <a:rPr dirty="0" sz="4000" lang="uk-UA" smtClean="0">
                  <a:solidFill>
                    <a:srgbClr val="182947"/>
                  </a:solidFill>
                  <a:latin typeface="Montserrat ExtraBold" pitchFamily="2" charset="-52"/>
                </a:rPr>
                <a:t>5</a:t>
              </a:r>
              <a:endParaRPr dirty="0" sz="4000" lang="uk-UA">
                <a:solidFill>
                  <a:srgbClr val="182947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47" name="Google Shape;162;p6"/>
          <p:cNvSpPr txBox="1"/>
          <p:nvPr/>
        </p:nvSpPr>
        <p:spPr>
          <a:xfrm>
            <a:off x="6540921" y="2791456"/>
            <a:ext cx="5026419" cy="1005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000" lang="uk-UA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Складено адміністративних протоколів</a:t>
            </a:r>
            <a:endParaRPr dirty="0" sz="2000">
              <a:solidFill>
                <a:schemeClr val="bg1"/>
              </a:solidFill>
              <a:latin typeface="Montserrat Light" panose="00000400000000000000" pitchFamily="2" charset="-52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000" lang="uk-UA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 порушення </a:t>
            </a:r>
            <a:r>
              <a:rPr b="1" dirty="0" sz="2000" lang="uk-UA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ст. 173-2 КУпАП</a:t>
            </a:r>
            <a:endParaRPr b="1" dirty="0" sz="2000">
              <a:solidFill>
                <a:schemeClr val="bg1"/>
              </a:solidFill>
              <a:latin typeface="Montserrat Light" panose="00000400000000000000" pitchFamily="2" charset="-52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2000" lang="uk-UA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«Вчинення домашнього насильства</a:t>
            </a:r>
            <a:r>
              <a:rPr dirty="0" sz="2000" lang="uk-UA" smtClean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» </a:t>
            </a:r>
            <a:endParaRPr dirty="0" sz="2000">
              <a:solidFill>
                <a:schemeClr val="bg1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48" name="TextBox 69"/>
          <p:cNvSpPr txBox="1"/>
          <p:nvPr/>
        </p:nvSpPr>
        <p:spPr>
          <a:xfrm>
            <a:off x="8746741" y="4631003"/>
            <a:ext cx="744114" cy="707886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 smtClean="0">
                <a:solidFill>
                  <a:srgbClr val="182947"/>
                </a:solidFill>
                <a:latin typeface="Montserrat ExtraBold" pitchFamily="2" charset="-52"/>
              </a:rPr>
              <a:t>10</a:t>
            </a:r>
            <a:endParaRPr dirty="0" sz="4000" lang="uk-UA">
              <a:solidFill>
                <a:srgbClr val="182947"/>
              </a:solidFill>
              <a:latin typeface="Montserrat ExtraBold" pitchFamily="2" charset="-52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67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52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653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68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54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55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656" name="Скругленный прямоугольник 42"/>
          <p:cNvSpPr/>
          <p:nvPr/>
        </p:nvSpPr>
        <p:spPr>
          <a:xfrm>
            <a:off x="6096002" y="526651"/>
            <a:ext cx="2291570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57" name="Google Shape;100;p2"/>
          <p:cNvSpPr txBox="1"/>
          <p:nvPr/>
        </p:nvSpPr>
        <p:spPr>
          <a:xfrm>
            <a:off x="6312166" y="658759"/>
            <a:ext cx="1971864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ФОТОЗВІТ</a:t>
            </a:r>
            <a:endParaRPr b="1" dirty="0" sz="2400" lang="uk-UA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7169" name="Picture 2" descr="photo_2024-12-23_15-21-3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t="4877" b="4877"/>
          <a:stretch>
            <a:fillRect/>
          </a:stretch>
        </p:blipFill>
        <p:spPr bwMode="auto">
          <a:xfrm>
            <a:off x="942723" y="2161308"/>
            <a:ext cx="2223557" cy="2683647"/>
          </a:xfrm>
          <a:prstGeom prst="rect"/>
          <a:noFill/>
          <a:ln>
            <a:noFill/>
          </a:ln>
        </p:spPr>
      </p:pic>
      <p:pic>
        <p:nvPicPr>
          <p:cNvPr id="2097170" name="Picture 3" descr="photo_2024-12-23_15-21-3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 t="151" b="151"/>
          <a:stretch>
            <a:fillRect/>
          </a:stretch>
        </p:blipFill>
        <p:spPr bwMode="auto">
          <a:xfrm>
            <a:off x="3546494" y="2138898"/>
            <a:ext cx="2035439" cy="2713919"/>
          </a:xfrm>
          <a:prstGeom prst="rect"/>
          <a:noFill/>
          <a:ln>
            <a:noFill/>
          </a:ln>
        </p:spPr>
      </p:pic>
      <p:pic>
        <p:nvPicPr>
          <p:cNvPr id="2097171" name="Picture 4" descr="photo_2024-12-23_15-21-3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 t="91" b="91"/>
          <a:stretch>
            <a:fillRect/>
          </a:stretch>
        </p:blipFill>
        <p:spPr bwMode="auto">
          <a:xfrm>
            <a:off x="5923128" y="2143766"/>
            <a:ext cx="1990725" cy="2657475"/>
          </a:xfrm>
          <a:prstGeom prst="rect"/>
          <a:noFill/>
          <a:ln>
            <a:noFill/>
          </a:ln>
        </p:spPr>
      </p:pic>
      <p:pic>
        <p:nvPicPr>
          <p:cNvPr id="2097172" name="Picture 5" descr="photo_2024-11-26_13-45-4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8488907" y="2143766"/>
            <a:ext cx="1990501" cy="26574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73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62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63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664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7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34146"/>
            <a:ext cx="12192000" cy="6858000"/>
          </a:xfrm>
          <a:prstGeom prst="rect"/>
        </p:spPr>
      </p:pic>
      <p:pic>
        <p:nvPicPr>
          <p:cNvPr id="2097175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65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66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667" name="Скругленный прямоугольник 42"/>
          <p:cNvSpPr/>
          <p:nvPr/>
        </p:nvSpPr>
        <p:spPr>
          <a:xfrm>
            <a:off x="6096001" y="526651"/>
            <a:ext cx="3980909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048668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ЗАХИСТ ПРАВ ДІТЕЙ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69" name="Скругленный прямоугольник 38"/>
          <p:cNvSpPr/>
          <p:nvPr/>
        </p:nvSpPr>
        <p:spPr>
          <a:xfrm>
            <a:off x="668690" y="2002971"/>
            <a:ext cx="10854620" cy="139837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70" name="Google Shape;179;p7"/>
          <p:cNvSpPr txBox="1"/>
          <p:nvPr/>
        </p:nvSpPr>
        <p:spPr>
          <a:xfrm>
            <a:off x="2140922" y="2245059"/>
            <a:ext cx="4123663" cy="6248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На обліку сімей</a:t>
            </a:r>
            <a:r>
              <a:rPr dirty="0" sz="1800" lang="uk-UA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, що опинилися</a:t>
            </a:r>
            <a:endParaRPr dirty="0">
              <a:latin typeface="Montserrat Medium" pitchFamily="2" charset="-52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uk-UA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у складних життєвих обставинах</a:t>
            </a:r>
            <a:endParaRPr dirty="0" sz="1800">
              <a:solidFill>
                <a:srgbClr val="182947"/>
              </a:solidFill>
              <a:latin typeface="Montserrat Medium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671" name="TextBox 61"/>
          <p:cNvSpPr txBox="1"/>
          <p:nvPr/>
        </p:nvSpPr>
        <p:spPr>
          <a:xfrm>
            <a:off x="1043964" y="2346670"/>
            <a:ext cx="4622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rgbClr val="182947"/>
                </a:solidFill>
                <a:latin typeface="Montserrat ExtraBold" pitchFamily="2" charset="-52"/>
              </a:rPr>
              <a:t>4</a:t>
            </a:r>
            <a:endParaRPr dirty="0" sz="4000" lang="uk-UA">
              <a:solidFill>
                <a:srgbClr val="182947"/>
              </a:solidFill>
              <a:latin typeface="Montserrat ExtraBold" pitchFamily="2" charset="-52"/>
            </a:endParaRPr>
          </a:p>
        </p:txBody>
      </p:sp>
      <p:sp>
        <p:nvSpPr>
          <p:cNvPr id="1048672" name="TextBox 63"/>
          <p:cNvSpPr txBox="1"/>
          <p:nvPr/>
        </p:nvSpPr>
        <p:spPr>
          <a:xfrm>
            <a:off x="1575262" y="4036217"/>
            <a:ext cx="4603463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800" lang="uk-UA" u="sng" smtClean="0">
                <a:solidFill>
                  <a:srgbClr val="182947"/>
                </a:solidFill>
                <a:latin typeface="Montserrat SemiBold" pitchFamily="2" charset="-52"/>
              </a:rPr>
              <a:t>Застосували такі профілактичні</a:t>
            </a:r>
          </a:p>
          <a:p>
            <a:r>
              <a:rPr b="1" dirty="0" sz="1800" lang="uk-UA" u="sng" smtClean="0">
                <a:solidFill>
                  <a:srgbClr val="182947"/>
                </a:solidFill>
                <a:latin typeface="Montserrat SemiBold" pitchFamily="2" charset="-52"/>
              </a:rPr>
              <a:t>заходи:</a:t>
            </a:r>
            <a:endParaRPr b="1" dirty="0" sz="1800" lang="uk-UA" u="sng">
              <a:solidFill>
                <a:srgbClr val="182947"/>
              </a:solidFill>
              <a:latin typeface="Montserrat SemiBold" pitchFamily="2" charset="-52"/>
            </a:endParaRPr>
          </a:p>
        </p:txBody>
      </p:sp>
      <p:sp>
        <p:nvSpPr>
          <p:cNvPr id="1048673" name="TextBox 64"/>
          <p:cNvSpPr txBox="1"/>
          <p:nvPr/>
        </p:nvSpPr>
        <p:spPr>
          <a:xfrm>
            <a:off x="6812802" y="4847683"/>
            <a:ext cx="4909809" cy="115824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Службою у справах дітей </a:t>
            </a: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Центром соціально-психологічної допомоги</a:t>
            </a: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Ювенальними поліцейськими</a:t>
            </a:r>
          </a:p>
        </p:txBody>
      </p:sp>
      <p:sp>
        <p:nvSpPr>
          <p:cNvPr id="1048674" name="TextBox 70"/>
          <p:cNvSpPr txBox="1"/>
          <p:nvPr/>
        </p:nvSpPr>
        <p:spPr>
          <a:xfrm>
            <a:off x="668690" y="4812232"/>
            <a:ext cx="4595110" cy="1158240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Візити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Профілактичні бесіди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Консультації з психологами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Обстеження побутових умов</a:t>
            </a:r>
          </a:p>
        </p:txBody>
      </p:sp>
      <p:pic>
        <p:nvPicPr>
          <p:cNvPr id="2097176" name="Google Shape;178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p:blipFill>
        <p:spPr>
          <a:xfrm>
            <a:off x="587841" y="3772012"/>
            <a:ext cx="919941" cy="963117"/>
          </a:xfrm>
          <a:prstGeom prst="rect"/>
          <a:noFill/>
          <a:ln>
            <a:noFill/>
          </a:ln>
        </p:spPr>
      </p:pic>
      <p:pic>
        <p:nvPicPr>
          <p:cNvPr id="2097177" name="Google Shape;160;p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/>
          <a:stretch>
            <a:fillRect/>
          </a:stretch>
        </p:blipFill>
        <p:spPr>
          <a:xfrm>
            <a:off x="6812802" y="3824992"/>
            <a:ext cx="659254" cy="705246"/>
          </a:xfrm>
          <a:prstGeom prst="rect"/>
          <a:noFill/>
          <a:ln>
            <a:noFill/>
          </a:ln>
        </p:spPr>
      </p:pic>
      <p:sp>
        <p:nvSpPr>
          <p:cNvPr id="1048675" name="Прямоугольник 7"/>
          <p:cNvSpPr/>
          <p:nvPr/>
        </p:nvSpPr>
        <p:spPr>
          <a:xfrm>
            <a:off x="7487050" y="3977560"/>
            <a:ext cx="3333969" cy="396240"/>
          </a:xfrm>
          <a:prstGeom prst="rect"/>
        </p:spPr>
        <p:txBody>
          <a:bodyPr wrap="none">
            <a:spAutoFit/>
          </a:bodyPr>
          <a:p>
            <a:r>
              <a:rPr b="1" dirty="0" sz="2000" lang="uk-UA" u="sng">
                <a:solidFill>
                  <a:srgbClr val="182947"/>
                </a:solidFill>
                <a:latin typeface="Montserrat Medium" pitchFamily="2" charset="-52"/>
              </a:rPr>
              <a:t>Співпраця по напрямку із:</a:t>
            </a: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78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80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81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682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79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382137" y="34146"/>
            <a:ext cx="12192000" cy="6858000"/>
          </a:xfrm>
          <a:prstGeom prst="rect"/>
        </p:spPr>
      </p:pic>
      <p:pic>
        <p:nvPicPr>
          <p:cNvPr id="2097180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683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84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685" name="Скругленный прямоугольник 42"/>
          <p:cNvSpPr/>
          <p:nvPr/>
        </p:nvSpPr>
        <p:spPr>
          <a:xfrm>
            <a:off x="6096001" y="526651"/>
            <a:ext cx="3980909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686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ЗАХИСТ ПРАВ ДІТЕЙ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8" name="Группа 2"/>
          <p:cNvGrpSpPr/>
          <p:nvPr/>
        </p:nvGrpSpPr>
        <p:grpSpPr>
          <a:xfrm>
            <a:off x="1363843" y="1827147"/>
            <a:ext cx="9107677" cy="1601852"/>
            <a:chOff x="1211443" y="1807534"/>
            <a:chExt cx="9107677" cy="1916466"/>
          </a:xfrm>
        </p:grpSpPr>
        <p:pic>
          <p:nvPicPr>
            <p:cNvPr id="2097181" name="Рисунок 2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1840361" y="1847917"/>
              <a:ext cx="658389" cy="658389"/>
            </a:xfrm>
            <a:prstGeom prst="rect"/>
          </p:spPr>
        </p:pic>
        <p:sp>
          <p:nvSpPr>
            <p:cNvPr id="1048687" name="Google Shape;188;p7"/>
            <p:cNvSpPr txBox="1"/>
            <p:nvPr/>
          </p:nvSpPr>
          <p:spPr>
            <a:xfrm>
              <a:off x="1292294" y="2530534"/>
              <a:ext cx="1928482" cy="428433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Дошкільні НЗ</a:t>
              </a:r>
              <a:endParaRPr dirty="0" sz="180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8688" name="Google Shape;189;p7"/>
            <p:cNvSpPr/>
            <p:nvPr/>
          </p:nvSpPr>
          <p:spPr>
            <a:xfrm>
              <a:off x="4810332" y="2537780"/>
              <a:ext cx="2584346" cy="428433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Загальноосвітні НЗ</a:t>
              </a:r>
              <a:endParaRPr dirty="0" sz="180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097182" name="Рисунок 2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5700104" y="1807534"/>
              <a:ext cx="658389" cy="658389"/>
            </a:xfrm>
            <a:prstGeom prst="rect"/>
          </p:spPr>
        </p:pic>
        <p:sp>
          <p:nvSpPr>
            <p:cNvPr id="1048689" name="Google Shape;189;p7"/>
            <p:cNvSpPr/>
            <p:nvPr/>
          </p:nvSpPr>
          <p:spPr>
            <a:xfrm>
              <a:off x="9458965" y="2497736"/>
              <a:ext cx="860155" cy="441822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 sz="180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59" name="Группа 30"/>
            <p:cNvGrpSpPr/>
            <p:nvPr/>
          </p:nvGrpSpPr>
          <p:grpSpPr>
            <a:xfrm>
              <a:off x="1211443" y="2938935"/>
              <a:ext cx="1916224" cy="765438"/>
              <a:chOff x="7432589" y="1918939"/>
              <a:chExt cx="1916224" cy="765438"/>
            </a:xfrm>
          </p:grpSpPr>
          <p:sp>
            <p:nvSpPr>
              <p:cNvPr id="1048690" name="Скругленный прямоугольник 31"/>
              <p:cNvSpPr/>
              <p:nvPr/>
            </p:nvSpPr>
            <p:spPr>
              <a:xfrm>
                <a:off x="7432589" y="1958538"/>
                <a:ext cx="1916224" cy="725839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691" name="TextBox 32"/>
              <p:cNvSpPr txBox="1"/>
              <p:nvPr/>
            </p:nvSpPr>
            <p:spPr>
              <a:xfrm>
                <a:off x="8031887" y="1918939"/>
                <a:ext cx="436881" cy="747564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60" name="Группа 33"/>
            <p:cNvGrpSpPr/>
            <p:nvPr/>
          </p:nvGrpSpPr>
          <p:grpSpPr>
            <a:xfrm>
              <a:off x="5071187" y="2950726"/>
              <a:ext cx="1916224" cy="754907"/>
              <a:chOff x="7432589" y="1929470"/>
              <a:chExt cx="1916224" cy="754907"/>
            </a:xfrm>
          </p:grpSpPr>
          <p:sp>
            <p:nvSpPr>
              <p:cNvPr id="1048692" name="Скругленный прямоугольник 34"/>
              <p:cNvSpPr/>
              <p:nvPr/>
            </p:nvSpPr>
            <p:spPr>
              <a:xfrm>
                <a:off x="7432589" y="1958538"/>
                <a:ext cx="1916224" cy="725839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693" name="TextBox 35"/>
              <p:cNvSpPr txBox="1"/>
              <p:nvPr/>
            </p:nvSpPr>
            <p:spPr>
              <a:xfrm>
                <a:off x="8018644" y="1929470"/>
                <a:ext cx="436881" cy="747564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4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sp>
          <p:nvSpPr>
            <p:cNvPr id="1048694" name="TextBox 39"/>
            <p:cNvSpPr txBox="1"/>
            <p:nvPr/>
          </p:nvSpPr>
          <p:spPr>
            <a:xfrm>
              <a:off x="9545037" y="2950725"/>
              <a:ext cx="688009" cy="773275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dirty="0" sz="3600" lang="en-US" smtClean="0">
                  <a:solidFill>
                    <a:schemeClr val="bg1"/>
                  </a:solidFill>
                  <a:latin typeface="Montserrat ExtraBold" pitchFamily="2" charset="-52"/>
                </a:rPr>
                <a:t>10</a:t>
              </a:r>
              <a:endParaRPr dirty="0" sz="36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695" name="TextBox 41"/>
          <p:cNvSpPr txBox="1"/>
          <p:nvPr/>
        </p:nvSpPr>
        <p:spPr>
          <a:xfrm>
            <a:off x="894125" y="4587715"/>
            <a:ext cx="5229755" cy="1158240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Безпека дорожнього руху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Правила поводження на водоймищах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err="1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Інтернетбезпека</a:t>
            </a:r>
            <a:endParaRPr b="1" dirty="0" sz="1800" lang="uk-UA" smtClean="0">
              <a:solidFill>
                <a:schemeClr val="tx2">
                  <a:lumMod val="10000"/>
                </a:schemeClr>
              </a:solidFill>
              <a:latin typeface="Montserrat Light" panose="00000400000000000000" pitchFamily="2" charset="-52"/>
            </a:endParaRP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err="1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Булінг</a:t>
            </a:r>
            <a:endParaRPr b="1" dirty="0" sz="1800" lang="uk-UA" smtClean="0">
              <a:solidFill>
                <a:schemeClr val="tx2">
                  <a:lumMod val="1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1048696" name="Прямоугольник 6"/>
          <p:cNvSpPr/>
          <p:nvPr/>
        </p:nvSpPr>
        <p:spPr>
          <a:xfrm>
            <a:off x="6616189" y="4535373"/>
            <a:ext cx="5290457" cy="891541"/>
          </a:xfrm>
          <a:prstGeom prst="rect"/>
        </p:spPr>
        <p:txBody>
          <a:bodyPr wrap="square">
            <a:spAutoFit/>
          </a:bodyPr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Попередження домашнього насильства</a:t>
            </a:r>
          </a:p>
          <a:p>
            <a:pPr indent="-342900" marL="342900">
              <a:buFont typeface="Wingdings" panose="05000000000000000000" pitchFamily="2" charset="2"/>
              <a:buChar char="§"/>
            </a:pPr>
            <a:r>
              <a:rPr b="1" dirty="0" sz="1800" lang="uk-UA" smtClean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Правила </a:t>
            </a:r>
            <a:r>
              <a:rPr b="1" dirty="0" sz="1800" lang="uk-UA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-52"/>
              </a:rPr>
              <a:t>поводження із мінно-вибуховими об’єктами</a:t>
            </a:r>
          </a:p>
        </p:txBody>
      </p:sp>
      <p:sp>
        <p:nvSpPr>
          <p:cNvPr id="1048697" name="TextBox 38"/>
          <p:cNvSpPr txBox="1"/>
          <p:nvPr/>
        </p:nvSpPr>
        <p:spPr>
          <a:xfrm>
            <a:off x="4303088" y="3703949"/>
            <a:ext cx="3468014" cy="4470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400" lang="uk-UA" u="sng" smtClean="0">
                <a:solidFill>
                  <a:srgbClr val="182947"/>
                </a:solidFill>
                <a:latin typeface="Montserrat Medium" pitchFamily="2" charset="-52"/>
              </a:rPr>
              <a:t>Говорили на такі теми:</a:t>
            </a:r>
            <a:endParaRPr b="1" dirty="0" sz="2400" lang="uk-UA" u="sng">
              <a:solidFill>
                <a:srgbClr val="182947"/>
              </a:solidFill>
              <a:latin typeface="Montserrat Medium" pitchFamily="2" charset="-52"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84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01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2097185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02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03" name="TextBox 11"/>
          <p:cNvSpPr txBox="1"/>
          <p:nvPr/>
        </p:nvSpPr>
        <p:spPr>
          <a:xfrm>
            <a:off x="1989764" y="540847"/>
            <a:ext cx="1895545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86" name="Picture 2" descr="photo_2024-06-26_10-41-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t="235" b="235"/>
          <a:stretch>
            <a:fillRect/>
          </a:stretch>
        </p:blipFill>
        <p:spPr bwMode="auto">
          <a:xfrm>
            <a:off x="873363" y="2124543"/>
            <a:ext cx="1992495" cy="2652173"/>
          </a:xfrm>
          <a:prstGeom prst="rect"/>
          <a:noFill/>
          <a:ln>
            <a:noFill/>
          </a:ln>
        </p:spPr>
      </p:pic>
      <p:pic>
        <p:nvPicPr>
          <p:cNvPr id="2097187" name="Picture 3" descr="photo_2024-12-23_15-19-5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 t="293" b="293"/>
          <a:stretch>
            <a:fillRect/>
          </a:stretch>
        </p:blipFill>
        <p:spPr bwMode="auto">
          <a:xfrm>
            <a:off x="2988860" y="2115749"/>
            <a:ext cx="3512008" cy="2626502"/>
          </a:xfrm>
          <a:prstGeom prst="rect"/>
          <a:noFill/>
          <a:ln>
            <a:noFill/>
          </a:ln>
        </p:spPr>
      </p:pic>
      <p:pic>
        <p:nvPicPr>
          <p:cNvPr id="2097188" name="Picture 4" descr="photo_2024-12-23_15-45-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6646459" y="2112683"/>
            <a:ext cx="2825087" cy="2626502"/>
          </a:xfrm>
          <a:prstGeom prst="rect"/>
          <a:noFill/>
          <a:ln>
            <a:noFill/>
          </a:ln>
        </p:spPr>
      </p:pic>
      <p:pic>
        <p:nvPicPr>
          <p:cNvPr id="2097189" name="Picture 5" descr="photo_2024-12-23_15-19-1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9662614" y="2112683"/>
            <a:ext cx="1977609" cy="262956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uk-UA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b="0" cap="none" dirty="0" sz="4000" i="0" lang="uk-UA" strike="noStrike" u="none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dirty="0" sz="2000">
              <a:latin typeface="Montserrat SemiBold" panose="00000700000000000000" pitchFamily="2" charset="-52"/>
            </a:endParaRPr>
          </a:p>
        </p:txBody>
      </p:sp>
      <p:pic>
        <p:nvPicPr>
          <p:cNvPr id="2097190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61034" y="-154205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08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/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09" name="TextBox 4"/>
          <p:cNvSpPr txBox="1"/>
          <p:nvPr/>
        </p:nvSpPr>
        <p:spPr>
          <a:xfrm>
            <a:off x="5386510" y="3463146"/>
            <a:ext cx="1242487" cy="6883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uk-UA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dirty="0" sz="40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710" name="TextBox 5"/>
          <p:cNvSpPr txBox="1"/>
          <p:nvPr/>
        </p:nvSpPr>
        <p:spPr>
          <a:xfrm>
            <a:off x="1642349" y="642157"/>
            <a:ext cx="410093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097191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92" name="Google Shape;93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984617" y="-132362"/>
            <a:ext cx="3807516" cy="3195118"/>
          </a:xfrm>
          <a:prstGeom prst="rect"/>
          <a:noFill/>
          <a:ln>
            <a:noFill/>
          </a:ln>
        </p:spPr>
      </p:pic>
      <p:sp>
        <p:nvSpPr>
          <p:cNvPr id="10487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12" name="TextBox 11"/>
          <p:cNvSpPr txBox="1"/>
          <p:nvPr/>
        </p:nvSpPr>
        <p:spPr>
          <a:xfrm>
            <a:off x="2059406" y="614506"/>
            <a:ext cx="2932182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uk-UA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dirty="0" sz="2800" lang="uk-UA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48713" name="Скругленный прямоугольник 42"/>
          <p:cNvSpPr/>
          <p:nvPr/>
        </p:nvSpPr>
        <p:spPr>
          <a:xfrm>
            <a:off x="6096000" y="526651"/>
            <a:ext cx="4452257" cy="725840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</a:gradFill>
            </a:endParaRPr>
          </a:p>
        </p:txBody>
      </p:sp>
      <p:sp>
        <p:nvSpPr>
          <p:cNvPr id="1048714" name="Google Shape;100;p2"/>
          <p:cNvSpPr txBox="1"/>
          <p:nvPr/>
        </p:nvSpPr>
        <p:spPr>
          <a:xfrm>
            <a:off x="6234909" y="658759"/>
            <a:ext cx="4313348" cy="46162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400" lang="uk-UA" smtClean="0">
                <a:solidFill>
                  <a:schemeClr val="bg1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ГРОМАДСЬКА БЕЗПЕКА</a:t>
            </a:r>
            <a:endParaRPr b="1" dirty="0" sz="2400">
              <a:solidFill>
                <a:schemeClr val="bg1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7" name="Группа 7"/>
          <p:cNvGrpSpPr/>
          <p:nvPr/>
        </p:nvGrpSpPr>
        <p:grpSpPr>
          <a:xfrm>
            <a:off x="681831" y="1867628"/>
            <a:ext cx="11552951" cy="4371619"/>
            <a:chOff x="248801" y="1985610"/>
            <a:chExt cx="12070029" cy="4371619"/>
          </a:xfrm>
        </p:grpSpPr>
        <p:sp>
          <p:nvSpPr>
            <p:cNvPr id="1048715" name="Google Shape;204;p8"/>
            <p:cNvSpPr txBox="1"/>
            <p:nvPr/>
          </p:nvSpPr>
          <p:spPr>
            <a:xfrm>
              <a:off x="2207978" y="1985610"/>
              <a:ext cx="9456484" cy="861734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just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sz="1800" lang="uk-UA">
                  <a:solidFill>
                    <a:srgbClr val="182947"/>
                  </a:solidFill>
                  <a:latin typeface="Montserrat Medium" panose="00000600000000000000" pitchFamily="2" charset="-52"/>
                  <a:ea typeface="Proxima Nova"/>
                  <a:cs typeface="Proxima Nova"/>
                  <a:sym typeface="Proxima Nova"/>
                </a:rPr>
                <a:t>СТ. 44 КУпАП </a:t>
              </a:r>
              <a:endParaRPr dirty="0">
                <a:latin typeface="Montserrat Medium" panose="00000600000000000000" pitchFamily="2" charset="-52"/>
              </a:endParaRPr>
            </a:p>
            <a:p>
              <a:pPr algn="just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Незаконні виробництво, придбання, зберігання, перевезення, пересилання</a:t>
              </a:r>
              <a:endParaRPr dirty="0" sz="1600">
                <a:latin typeface="Montserrat Light" panose="00000400000000000000" pitchFamily="2" charset="-52"/>
              </a:endParaRPr>
            </a:p>
            <a:p>
              <a:pPr algn="just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наркотичних засобів без мети збуту в невеликих розмірів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8716" name="Google Shape;210;p8"/>
            <p:cNvSpPr txBox="1"/>
            <p:nvPr/>
          </p:nvSpPr>
          <p:spPr>
            <a:xfrm>
              <a:off x="2209689" y="3031369"/>
              <a:ext cx="9456485" cy="599400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152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державних стандартів, норм і </a:t>
              </a:r>
              <a:r>
                <a:rPr dirty="0" sz="1600" lang="uk-UA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правил</a:t>
              </a:r>
              <a:r>
                <a:rPr dirty="0" sz="1600" lang="uk-UA">
                  <a:latin typeface="Montserrat Light" panose="00000400000000000000" pitchFamily="2" charset="-52"/>
                  <a:ea typeface="Proxima Nova"/>
                </a:rPr>
                <a:t> </a:t>
              </a:r>
              <a:r>
                <a:rPr dirty="0" sz="1600" lang="uk-UA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у </a:t>
              </a: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сфері благоустрою населених пунктів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8717" name="Google Shape;221;p9"/>
            <p:cNvSpPr txBox="1"/>
            <p:nvPr/>
          </p:nvSpPr>
          <p:spPr>
            <a:xfrm>
              <a:off x="2209689" y="4109038"/>
              <a:ext cx="10109141" cy="861734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sz="1800" lang="uk-UA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156 КУпАП </a:t>
              </a:r>
              <a:endParaRPr dirty="0">
                <a:latin typeface="Montserrat SemiBold" panose="00000700000000000000" pitchFamily="2" charset="-52"/>
              </a:endParaRP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правил торгівлі пивом, </a:t>
              </a:r>
              <a:r>
                <a:rPr dirty="0" sz="1600" lang="uk-UA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алкогольними,</a:t>
              </a:r>
              <a:r>
                <a:rPr dirty="0" sz="1600" lang="uk-UA">
                  <a:latin typeface="Montserrat Light" panose="00000400000000000000" pitchFamily="2" charset="-52"/>
                  <a:ea typeface="Proxima Nova"/>
                </a:rPr>
                <a:t> </a:t>
              </a:r>
              <a:r>
                <a:rPr dirty="0" sz="1600" lang="uk-UA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слабоалкогольними </a:t>
              </a:r>
              <a:r>
                <a:rPr dirty="0" sz="1600" lang="uk-UA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напоями і тютюновими </a:t>
              </a:r>
              <a:r>
                <a:rPr dirty="0" sz="1600" lang="uk-UA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виробами</a:t>
              </a:r>
              <a:endParaRPr dirty="0" sz="160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68" name="Группа 6"/>
            <p:cNvGrpSpPr/>
            <p:nvPr/>
          </p:nvGrpSpPr>
          <p:grpSpPr>
            <a:xfrm>
              <a:off x="248807" y="2113135"/>
              <a:ext cx="1916224" cy="624840"/>
              <a:chOff x="248807" y="2113135"/>
              <a:chExt cx="1916224" cy="624840"/>
            </a:xfrm>
          </p:grpSpPr>
          <p:sp>
            <p:nvSpPr>
              <p:cNvPr id="1048718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19" name="TextBox 30"/>
              <p:cNvSpPr txBox="1"/>
              <p:nvPr/>
            </p:nvSpPr>
            <p:spPr>
              <a:xfrm>
                <a:off x="862914" y="2113135"/>
                <a:ext cx="721802" cy="624840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en-US" smtClean="0">
                    <a:solidFill>
                      <a:schemeClr val="bg1"/>
                    </a:solidFill>
                    <a:latin typeface="Montserrat ExtraBold" pitchFamily="2" charset="-52"/>
                  </a:rPr>
                  <a:t>10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69" name="Группа 37"/>
            <p:cNvGrpSpPr/>
            <p:nvPr/>
          </p:nvGrpSpPr>
          <p:grpSpPr>
            <a:xfrm>
              <a:off x="248803" y="3158895"/>
              <a:ext cx="1916224" cy="631041"/>
              <a:chOff x="248805" y="1318330"/>
              <a:chExt cx="1916224" cy="631041"/>
            </a:xfrm>
          </p:grpSpPr>
          <p:sp>
            <p:nvSpPr>
              <p:cNvPr id="1048720" name="Скругленный прямоугольник 38"/>
              <p:cNvSpPr/>
              <p:nvPr/>
            </p:nvSpPr>
            <p:spPr>
              <a:xfrm>
                <a:off x="248805" y="1318330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21" name="TextBox 40"/>
              <p:cNvSpPr txBox="1"/>
              <p:nvPr/>
            </p:nvSpPr>
            <p:spPr>
              <a:xfrm>
                <a:off x="941300" y="1324531"/>
                <a:ext cx="456434" cy="624840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4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70" name="Группа 44"/>
            <p:cNvGrpSpPr/>
            <p:nvPr/>
          </p:nvGrpSpPr>
          <p:grpSpPr>
            <a:xfrm>
              <a:off x="248801" y="4162026"/>
              <a:ext cx="1916224" cy="626135"/>
              <a:chOff x="248804" y="1384866"/>
              <a:chExt cx="1916224" cy="626135"/>
            </a:xfrm>
          </p:grpSpPr>
          <p:sp>
            <p:nvSpPr>
              <p:cNvPr id="1048722" name="Скругленный прямоугольник 45"/>
              <p:cNvSpPr/>
              <p:nvPr/>
            </p:nvSpPr>
            <p:spPr>
              <a:xfrm>
                <a:off x="248804" y="1384866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</a:gradFill>
                </a:endParaRPr>
              </a:p>
            </p:txBody>
          </p:sp>
          <p:sp>
            <p:nvSpPr>
              <p:cNvPr id="1048723" name="TextBox 46"/>
              <p:cNvSpPr txBox="1"/>
              <p:nvPr/>
            </p:nvSpPr>
            <p:spPr>
              <a:xfrm>
                <a:off x="773506" y="1386161"/>
                <a:ext cx="721803" cy="624840"/>
              </a:xfrm>
              <a:prstGeom prst="rect"/>
              <a:noFill/>
              <a:ln>
                <a:noFill/>
              </a:ln>
            </p:spPr>
            <p:txBody>
              <a:bodyPr rtlCol="0" wrap="none">
                <a:spAutoFit/>
              </a:bodyPr>
              <a:p>
                <a:r>
                  <a:rPr dirty="0" sz="3600" lang="uk-UA" smtClean="0">
                    <a:solidFill>
                      <a:schemeClr val="bg1"/>
                    </a:solidFill>
                    <a:latin typeface="Montserrat ExtraBold" pitchFamily="2" charset="-52"/>
                  </a:rPr>
                  <a:t>35</a:t>
                </a:r>
                <a:endParaRPr dirty="0" sz="3600" lang="uk-UA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sp>
          <p:nvSpPr>
            <p:cNvPr id="1048724" name="TextBox 49"/>
            <p:cNvSpPr txBox="1"/>
            <p:nvPr/>
          </p:nvSpPr>
          <p:spPr>
            <a:xfrm>
              <a:off x="862912" y="5732389"/>
              <a:ext cx="721802" cy="624840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dirty="0" sz="3600" lang="en-US" smtClean="0">
                  <a:solidFill>
                    <a:schemeClr val="bg1"/>
                  </a:solidFill>
                  <a:latin typeface="Montserrat ExtraBold" pitchFamily="2" charset="-52"/>
                </a:rPr>
                <a:t>10</a:t>
              </a:r>
              <a:endParaRPr dirty="0" sz="3600" lang="uk-UA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048725" name="Скругленный прямоугольник 26"/>
          <p:cNvSpPr/>
          <p:nvPr/>
        </p:nvSpPr>
        <p:spPr>
          <a:xfrm>
            <a:off x="681830" y="5007724"/>
            <a:ext cx="1834133" cy="606683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uk-UA" smtClean="0">
                <a:solidFill>
                  <a:schemeClr val="bg1"/>
                </a:solidFill>
                <a:latin typeface="Montserrat ExtraBold" pitchFamily="2" charset="-52"/>
              </a:rPr>
              <a:t>21</a:t>
            </a:r>
            <a:endParaRPr dirty="0" sz="3600" lang="uk-UA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048726" name="Прямоугольник 2"/>
          <p:cNvSpPr/>
          <p:nvPr/>
        </p:nvSpPr>
        <p:spPr>
          <a:xfrm>
            <a:off x="2558715" y="5007724"/>
            <a:ext cx="6096000" cy="861774"/>
          </a:xfrm>
          <a:prstGeom prst="rect"/>
        </p:spPr>
        <p:txBody>
          <a:bodyPr>
            <a:spAutoFit/>
          </a:bodyPr>
          <a:p>
            <a:pPr lvl="0"/>
            <a:r>
              <a:rPr b="1" dirty="0" sz="1800" lang="ru-RU" err="1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Інші</a:t>
            </a:r>
            <a:r>
              <a:rPr b="1" dirty="0" sz="1800" lang="ru-RU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b="1" dirty="0" sz="1800" lang="ru-RU" err="1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порушення</a:t>
            </a:r>
            <a:r>
              <a:rPr b="1" dirty="0" sz="1800" lang="ru-RU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b="1" dirty="0" sz="1800" lang="ru-RU" err="1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громадської</a:t>
            </a:r>
            <a:r>
              <a:rPr b="1" dirty="0" sz="1800" lang="ru-RU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b="1" dirty="0" sz="1800" lang="ru-RU" err="1" smtClean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безпеки</a:t>
            </a:r>
            <a:endParaRPr dirty="0" lang="ru-RU">
              <a:latin typeface="Montserrat SemiBold" panose="00000700000000000000" pitchFamily="2" charset="-52"/>
            </a:endParaRPr>
          </a:p>
          <a:p>
            <a:pPr lvl="0"/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Ст. 184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; Ст. 183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; Ст. 164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; Ст. 106-1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; Ст. 109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; Ст. 192 </a:t>
            </a:r>
            <a:r>
              <a:rPr dirty="0" sz="1600" lang="ru-RU" err="1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КУпАП</a:t>
            </a:r>
            <a:r>
              <a:rPr dirty="0" sz="1600" lang="ru-RU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.</a:t>
            </a:r>
            <a:endParaRPr dirty="0" sz="1600" lang="ru-RU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TCPO</dc:creator>
  <cp:lastModifiedBy>USER</cp:lastModifiedBy>
  <dcterms:created xsi:type="dcterms:W3CDTF">2020-12-03T05:33:15Z</dcterms:created>
  <dcterms:modified xsi:type="dcterms:W3CDTF">2024-12-24T17:00:54Z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0451dd5c7d3e4e0697cca33de8263dfb</vt:lpwstr>
  </property>
</Properties>
</file>