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60" r:id="rId5"/>
    <p:sldId id="261" r:id="rId6"/>
    <p:sldId id="262" r:id="rId7"/>
    <p:sldId id="263" r:id="rId8"/>
    <p:sldId id="264" r:id="rId9"/>
    <p:sldId id="265" r:id="rId10"/>
    <p:sldId id="27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A8C"/>
    <a:srgbClr val="2D1510"/>
    <a:srgbClr val="836160"/>
    <a:srgbClr val="7C5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276"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ru-RU" sz="4400" b="0" strike="noStrike" spc="-1">
                <a:solidFill>
                  <a:srgbClr val="000000"/>
                </a:solidFill>
                <a:latin typeface="Arial"/>
              </a:rPr>
              <a:t>Для перемещения страницы щёлкните мышью</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ru-RU" sz="2000" b="0" strike="noStrike" spc="-1">
                <a:solidFill>
                  <a:srgbClr val="000000"/>
                </a:solidFill>
                <a:latin typeface="Arial"/>
              </a:rPr>
              <a:t>Для правки формата примечаний щёлкните мышью</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u-RU" sz="1400" b="0" strike="noStrike" spc="-1">
                <a:solidFill>
                  <a:srgbClr val="000000"/>
                </a:solidFill>
                <a:latin typeface="Times New Roman"/>
              </a:rPr>
              <a:t>&lt;верхний колонтитул&gt;</a:t>
            </a:r>
          </a:p>
        </p:txBody>
      </p:sp>
      <p:sp>
        <p:nvSpPr>
          <p:cNvPr id="44"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indent="0" algn="r">
              <a:buNone/>
              <a:defRPr lang="ru-RU" sz="1400" b="0" strike="noStrike" spc="-1">
                <a:solidFill>
                  <a:srgbClr val="000000"/>
                </a:solidFill>
                <a:latin typeface="Times New Roman"/>
              </a:defRPr>
            </a:lvl1pPr>
          </a:lstStyle>
          <a:p>
            <a:pPr indent="0" algn="r">
              <a:buNone/>
            </a:pPr>
            <a:r>
              <a:rPr lang="ru-RU" sz="1400" b="0" strike="noStrike" spc="-1">
                <a:solidFill>
                  <a:srgbClr val="000000"/>
                </a:solidFill>
                <a:latin typeface="Times New Roman"/>
              </a:rPr>
              <a:t>&lt;дата/время&gt;</a:t>
            </a: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&lt;нижний колонтитул&gt;</a:t>
            </a: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indent="0" algn="r">
              <a:buNone/>
              <a:defRPr lang="ru-RU" sz="1400" b="0" strike="noStrike" spc="-1">
                <a:solidFill>
                  <a:srgbClr val="000000"/>
                </a:solidFill>
                <a:latin typeface="Times New Roman"/>
              </a:defRPr>
            </a:lvl1pPr>
          </a:lstStyle>
          <a:p>
            <a:pPr indent="0" algn="r">
              <a:buNone/>
            </a:pPr>
            <a:fld id="{7E3BE94B-99AD-4D5D-B1AB-06D2EC177955}" type="slidenum">
              <a:rPr lang="ru-RU" sz="1400" b="0" strike="noStrike" spc="-1">
                <a:solidFill>
                  <a:srgbClr val="000000"/>
                </a:solidFill>
                <a:latin typeface="Times New Roman"/>
              </a:rPr>
              <a:t>‹#›</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358438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685800" y="1143000"/>
            <a:ext cx="5484813" cy="3084513"/>
          </a:xfrm>
          <a:prstGeom prst="rect">
            <a:avLst/>
          </a:prstGeom>
          <a:ln w="0">
            <a:noFill/>
          </a:ln>
        </p:spPr>
      </p:sp>
      <p:sp>
        <p:nvSpPr>
          <p:cNvPr id="250"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uk-UA" sz="1200" b="1" u="sng" strike="noStrike" spc="-1">
                <a:solidFill>
                  <a:srgbClr val="FF0000"/>
                </a:solidFill>
                <a:uFillTx/>
                <a:latin typeface="Calibri"/>
                <a:ea typeface="Calibri"/>
              </a:rPr>
              <a:t>УВАГА! ПЕРЕД РЕДАГУВАННЯМ ПРЕЗЕНТАЦІЇ ОЗНАЙОМТЕСЬ ТА ДОТРИМУЙТЕСЬ ВИМОГ І СТИЛІСТИКИ!</a:t>
            </a:r>
            <a:br>
              <a:rPr sz="1200"/>
            </a:br>
            <a:br>
              <a:rPr sz="1200"/>
            </a:br>
            <a:r>
              <a:rPr lang="uk-UA" sz="1200" b="0" strike="noStrike" spc="-1">
                <a:solidFill>
                  <a:srgbClr val="FF0000"/>
                </a:solidFill>
                <a:latin typeface="Calibri"/>
                <a:ea typeface="Calibri"/>
              </a:rPr>
              <a:t>1) Встановіть шрифт Proxima Nova. Цей шрифт обраний і затверджений як корпоративний. Використовуйте тільки його.</a:t>
            </a:r>
            <a:endParaRPr lang="ru-RU" sz="1200" b="0" strike="noStrike" spc="-1">
              <a:solidFill>
                <a:srgbClr val="000000"/>
              </a:solidFill>
              <a:latin typeface="Arial"/>
            </a:endParaRPr>
          </a:p>
          <a:p>
            <a:pPr marL="216000" indent="0">
              <a:lnSpc>
                <a:spcPct val="100000"/>
              </a:lnSpc>
              <a:buNone/>
              <a:tabLst>
                <a:tab pos="0" algn="l"/>
              </a:tabLst>
            </a:pPr>
            <a:r>
              <a:rPr lang="uk-UA" sz="1200" b="0" strike="noStrike" spc="-1">
                <a:solidFill>
                  <a:srgbClr val="FF0000"/>
                </a:solidFill>
                <a:latin typeface="Calibri"/>
                <a:ea typeface="Calibri"/>
              </a:rPr>
              <a:t>2) Кольори не змінюйте. Презентація виконана в єдиному стилі із використанням фірмових кольорів. </a:t>
            </a:r>
            <a:br>
              <a:rPr sz="1200"/>
            </a:br>
            <a:r>
              <a:rPr lang="uk-UA" sz="1200" b="0" strike="noStrike" spc="-1">
                <a:solidFill>
                  <a:srgbClr val="FF0000"/>
                </a:solidFill>
                <a:latin typeface="Calibri"/>
                <a:ea typeface="Calibri"/>
              </a:rPr>
              <a:t>3) Умовне число «100», «1000» змінюєте на значення притаманне саме вашій ОТГ. Розмір встановлений за умовчуванням – його також не змінюємо. Просто у віконці для редагування вводимо необхідне значення.</a:t>
            </a:r>
            <a:endParaRPr lang="ru-RU" sz="1200" b="0" strike="noStrike" spc="-1">
              <a:solidFill>
                <a:srgbClr val="000000"/>
              </a:solidFill>
              <a:latin typeface="Arial"/>
            </a:endParaRPr>
          </a:p>
          <a:p>
            <a:pPr marL="216000" indent="0">
              <a:lnSpc>
                <a:spcPct val="100000"/>
              </a:lnSpc>
              <a:buNone/>
              <a:tabLst>
                <a:tab pos="0" algn="l"/>
              </a:tabLst>
            </a:pPr>
            <a:r>
              <a:rPr lang="uk-UA" sz="1200" b="0" strike="noStrike" spc="-1">
                <a:solidFill>
                  <a:srgbClr val="FF0000"/>
                </a:solidFill>
                <a:latin typeface="Calibri"/>
                <a:ea typeface="Calibri"/>
              </a:rPr>
              <a:t>4) Елементи не переміщуйте. Єдиний випадок коли можна видалити елемент це не відповідність позиції вашій ОТГ. Наприклад, за 2020 рік на території ОТГ не відбулось жодного вбивства, відповідно розкриття немає. Ця позиція не відповідає вашій ОТГ. Отже, видаляєте цю графу. А стовпчик вирівнюєте. Елементи не повинні бути хаотично розкидані по слайду. Нулів «О» чи «-» бути не повинно.</a:t>
            </a:r>
            <a:br>
              <a:rPr sz="1200"/>
            </a:br>
            <a:r>
              <a:rPr lang="uk-UA" sz="1200" b="0" strike="noStrike" spc="-1">
                <a:solidFill>
                  <a:srgbClr val="FF0000"/>
                </a:solidFill>
                <a:latin typeface="Calibri"/>
                <a:ea typeface="Calibri"/>
              </a:rPr>
              <a:t>5) Ваша презентація – це лише опорний конспект, це підказка для вас і зручний візуал для слухачів. Просто брати і просто називати цифри з презентації – це не звітування. Основні поняття повинні проговорюватись усно у промові.</a:t>
            </a:r>
            <a:br>
              <a:rPr sz="1200"/>
            </a:br>
            <a:br>
              <a:rPr sz="1200"/>
            </a:br>
            <a:r>
              <a:rPr lang="uk-UA" sz="1200" b="0" strike="noStrike" spc="-1">
                <a:solidFill>
                  <a:srgbClr val="FF0000"/>
                </a:solidFill>
                <a:latin typeface="Calibri"/>
                <a:ea typeface="Calibri"/>
              </a:rPr>
              <a:t>За додатковою інформацією чи питаннями щодо оформлення презентації не соромтесь телефонуйте: 067 284 72 00 Ярослава Крамаренко</a:t>
            </a:r>
            <a:endParaRPr lang="ru-RU" sz="1200" b="0" strike="noStrike" spc="-1">
              <a:solidFill>
                <a:srgbClr val="000000"/>
              </a:solidFill>
              <a:latin typeface="Arial"/>
            </a:endParaRPr>
          </a:p>
          <a:p>
            <a:pPr marL="216000" indent="0">
              <a:lnSpc>
                <a:spcPct val="100000"/>
              </a:lnSpc>
              <a:buNone/>
              <a:tabLst>
                <a:tab pos="0" algn="l"/>
              </a:tabLst>
            </a:pPr>
            <a:endParaRPr lang="ru-RU" sz="1200" b="0" strike="noStrike" spc="-1">
              <a:solidFill>
                <a:srgbClr val="000000"/>
              </a:solidFill>
              <a:latin typeface="Arial"/>
            </a:endParaRPr>
          </a:p>
        </p:txBody>
      </p:sp>
      <p:sp>
        <p:nvSpPr>
          <p:cNvPr id="251" name="PlaceHolder 3"/>
          <p:cNvSpPr>
            <a:spLocks noGrp="1"/>
          </p:cNvSpPr>
          <p:nvPr>
            <p:ph type="sldNum" idx="7"/>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uk-UA" sz="1400" b="0" strike="noStrike" spc="-1">
                <a:solidFill>
                  <a:srgbClr val="000000"/>
                </a:solidFill>
                <a:latin typeface="Times New Roman"/>
              </a:defRPr>
            </a:lvl1pPr>
          </a:lstStyle>
          <a:p>
            <a:pPr indent="0" algn="r">
              <a:lnSpc>
                <a:spcPct val="100000"/>
              </a:lnSpc>
              <a:buNone/>
              <a:tabLst>
                <a:tab pos="0" algn="l"/>
              </a:tabLst>
            </a:pPr>
            <a:fld id="{A51E119F-B1CE-438D-B491-FC70E64F5C38}" type="slidenum">
              <a:rPr lang="uk-UA" sz="1400" b="0" strike="noStrike" spc="-1">
                <a:solidFill>
                  <a:srgbClr val="000000"/>
                </a:solidFill>
                <a:latin typeface="Times New Roman"/>
              </a:rPr>
              <a:t>1</a:t>
            </a:fld>
            <a:endParaRPr lang="ru-RU"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685800" y="1143000"/>
            <a:ext cx="5484813" cy="3084513"/>
          </a:xfrm>
          <a:prstGeom prst="rect">
            <a:avLst/>
          </a:prstGeom>
          <a:ln w="0">
            <a:noFill/>
          </a:ln>
        </p:spPr>
      </p:sp>
      <p:sp>
        <p:nvSpPr>
          <p:cNvPr id="253"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uk-UA" sz="1200" b="0" strike="noStrike" spc="-1">
                <a:solidFill>
                  <a:schemeClr val="dk1"/>
                </a:solidFill>
                <a:latin typeface="Calibri"/>
                <a:ea typeface="Calibri"/>
              </a:rPr>
              <a:t>Розглянути матеріалів. Це документи, які прийнятті з ВП + розглянуті самостійно.  </a:t>
            </a:r>
            <a:endParaRPr lang="ru-RU" sz="1200" b="0" strike="noStrike" spc="-1">
              <a:solidFill>
                <a:srgbClr val="000000"/>
              </a:solidFill>
              <a:latin typeface="Arial"/>
            </a:endParaRPr>
          </a:p>
          <a:p>
            <a:pPr marL="216000" indent="0">
              <a:lnSpc>
                <a:spcPct val="100000"/>
              </a:lnSpc>
              <a:buNone/>
              <a:tabLst>
                <a:tab pos="0" algn="l"/>
              </a:tabLst>
            </a:pPr>
            <a:r>
              <a:rPr lang="uk-UA" sz="1200" b="0" strike="noStrike" spc="-1">
                <a:solidFill>
                  <a:schemeClr val="dk1"/>
                </a:solidFill>
                <a:latin typeface="Calibri"/>
                <a:ea typeface="Calibri"/>
              </a:rPr>
              <a:t>Значення вказуються за минулий рік та поточний: 2022(кількість викликів)/2023(кількість викликів), 2022(кількість розглянутих матеріалів)/2023(кількість розглянутих матеріалів)</a:t>
            </a:r>
            <a:endParaRPr lang="ru-RU" sz="1200" b="0" strike="noStrike" spc="-1">
              <a:solidFill>
                <a:srgbClr val="000000"/>
              </a:solidFill>
              <a:latin typeface="Arial"/>
            </a:endParaRPr>
          </a:p>
        </p:txBody>
      </p:sp>
      <p:sp>
        <p:nvSpPr>
          <p:cNvPr id="254" name="PlaceHolder 3"/>
          <p:cNvSpPr>
            <a:spLocks noGrp="1"/>
          </p:cNvSpPr>
          <p:nvPr>
            <p:ph type="sldNum" idx="8"/>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uk-UA" sz="1400" b="0" strike="noStrike" spc="-1">
                <a:solidFill>
                  <a:srgbClr val="000000"/>
                </a:solidFill>
                <a:latin typeface="Times New Roman"/>
              </a:defRPr>
            </a:lvl1pPr>
          </a:lstStyle>
          <a:p>
            <a:pPr indent="0" algn="r">
              <a:lnSpc>
                <a:spcPct val="100000"/>
              </a:lnSpc>
              <a:buNone/>
              <a:tabLst>
                <a:tab pos="0" algn="l"/>
              </a:tabLst>
            </a:pPr>
            <a:fld id="{0C77D097-83DE-4322-8128-BBAF63CE6019}" type="slidenum">
              <a:rPr lang="uk-UA" sz="1400" b="0" strike="noStrike" spc="-1">
                <a:solidFill>
                  <a:srgbClr val="000000"/>
                </a:solidFill>
                <a:latin typeface="Times New Roman"/>
              </a:rPr>
              <a:t>3</a:t>
            </a:fld>
            <a:endParaRPr lang="ru-RU"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E24E269A-C064-4EF3-B09B-2C177EB5F99F}"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B8DDE1C-A8CE-4CBC-9C2A-6C3757358A8B}"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C5EDA323-5510-45A1-A811-22D4E76375F8}"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D2E4E40B-E0CB-461A-B7E0-A4DFB0F5E264}"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77EDC8CB-C193-41A4-8271-C20E3BD61F62}"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1C3FEA6-3441-44EA-9D3D-26941F1DD880}"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89CB40C-E014-47D9-8863-0EA4EB7EFC3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4F34085-E623-45BD-AB53-3DD293148F54}"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0E2C0D2-C82D-4D93-80CA-27540106D0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AB53273-2B70-4B7A-8ED2-A34C93D6A5B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2984A9B-0061-4592-9E69-69E5E2FEE87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1282D29-D49B-4966-BCC7-C9CEAEF5E8A9}"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defRPr>
            </a:lvl1pPr>
          </a:lstStyle>
          <a:p>
            <a:pPr indent="0" algn="ctr">
              <a:lnSpc>
                <a:spcPct val="100000"/>
              </a:lnSpc>
              <a:buNone/>
              <a:tabLst>
                <a:tab pos="0" algn="l"/>
              </a:tabLst>
            </a:pPr>
            <a:r>
              <a:rPr lang="ru-RU" sz="1400" b="0" strike="noStrike" spc="-1">
                <a:solidFill>
                  <a:srgbClr val="000000"/>
                </a:solidFill>
                <a:latin typeface="Times New Roman"/>
              </a:rPr>
              <a:t> </a:t>
            </a:r>
          </a:p>
        </p:txBody>
      </p:sp>
      <p:sp>
        <p:nvSpPr>
          <p:cNvPr id="6" name="PlaceHolder 2"/>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uk-UA" sz="1200" b="0" strike="noStrike" spc="-1">
                <a:solidFill>
                  <a:srgbClr val="888888"/>
                </a:solidFill>
                <a:latin typeface="Calibri"/>
                <a:ea typeface="Calibri"/>
              </a:defRPr>
            </a:lvl1pPr>
          </a:lstStyle>
          <a:p>
            <a:pPr indent="0" algn="r">
              <a:lnSpc>
                <a:spcPct val="100000"/>
              </a:lnSpc>
              <a:buNone/>
              <a:tabLst>
                <a:tab pos="0" algn="l"/>
              </a:tabLst>
            </a:pPr>
            <a:fld id="{30C25F51-EFB8-464B-AB2B-07CCC1607153}" type="slidenum">
              <a:rPr lang="uk-UA" sz="1200" b="0" strike="noStrike" spc="-1">
                <a:solidFill>
                  <a:srgbClr val="888888"/>
                </a:solidFill>
                <a:latin typeface="Calibri"/>
                <a:ea typeface="Calibri"/>
              </a:rPr>
              <a:t>‹#›</a:t>
            </a:fld>
            <a:endParaRPr lang="ru-RU" sz="1200" b="0" strike="noStrike" spc="-1">
              <a:solidFill>
                <a:srgbClr val="000000"/>
              </a:solidFill>
              <a:latin typeface="Times New Roman"/>
            </a:endParaRPr>
          </a:p>
        </p:txBody>
      </p:sp>
      <p:sp>
        <p:nvSpPr>
          <p:cNvPr id="2" name="PlaceHolder 3"/>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 </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89;p1"/>
          <p:cNvSpPr/>
          <p:nvPr/>
        </p:nvSpPr>
        <p:spPr>
          <a:xfrm>
            <a:off x="0" y="0"/>
            <a:ext cx="12191040" cy="1715760"/>
          </a:xfrm>
          <a:prstGeom prst="rect">
            <a:avLst/>
          </a:prstGeom>
          <a:solidFill>
            <a:srgbClr val="0070C0"/>
          </a:solidFill>
          <a:ln w="12700">
            <a:solidFill>
              <a:srgbClr val="00B0F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ru-RU" sz="1800" b="0" strike="noStrike" spc="-1">
              <a:solidFill>
                <a:schemeClr val="lt1"/>
              </a:solidFill>
              <a:latin typeface="Calibri"/>
              <a:ea typeface="Calibri"/>
            </a:endParaRPr>
          </a:p>
        </p:txBody>
      </p:sp>
      <p:sp>
        <p:nvSpPr>
          <p:cNvPr id="48" name="Google Shape;90;p1"/>
          <p:cNvSpPr/>
          <p:nvPr/>
        </p:nvSpPr>
        <p:spPr>
          <a:xfrm>
            <a:off x="605160" y="3125880"/>
            <a:ext cx="10919520" cy="31686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4000" b="1" strike="noStrike" spc="-1" dirty="0">
                <a:solidFill>
                  <a:srgbClr val="182947"/>
                </a:solidFill>
                <a:latin typeface="Montserrat SemiBold"/>
                <a:ea typeface="Arial"/>
              </a:rPr>
              <a:t>ЗВІТ</a:t>
            </a:r>
            <a:endParaRPr lang="ru-RU" sz="4000" b="0" strike="noStrike" spc="-1" dirty="0">
              <a:solidFill>
                <a:srgbClr val="000000"/>
              </a:solidFill>
              <a:latin typeface="Arial"/>
            </a:endParaRPr>
          </a:p>
          <a:p>
            <a:pPr algn="ctr">
              <a:lnSpc>
                <a:spcPct val="100000"/>
              </a:lnSpc>
              <a:tabLst>
                <a:tab pos="0" algn="l"/>
              </a:tabLst>
            </a:pPr>
            <a:r>
              <a:rPr lang="uk-UA" sz="4000" b="0" strike="noStrike" spc="-1" dirty="0">
                <a:solidFill>
                  <a:srgbClr val="182947"/>
                </a:solidFill>
                <a:latin typeface="Montserrat SemiBold"/>
                <a:ea typeface="Arial"/>
              </a:rPr>
              <a:t>За І півріччя </a:t>
            </a:r>
            <a:r>
              <a:rPr lang="uk-UA" sz="4000" b="0" strike="noStrike" spc="-1">
                <a:solidFill>
                  <a:srgbClr val="182947"/>
                </a:solidFill>
                <a:latin typeface="Montserrat SemiBold"/>
                <a:ea typeface="Arial"/>
              </a:rPr>
              <a:t>2024 року</a:t>
            </a:r>
            <a:endParaRPr lang="ru-RU" sz="4000" b="0" strike="noStrike" spc="-1" dirty="0">
              <a:solidFill>
                <a:srgbClr val="000000"/>
              </a:solidFill>
              <a:latin typeface="Arial"/>
            </a:endParaRPr>
          </a:p>
          <a:p>
            <a:pPr algn="ctr">
              <a:lnSpc>
                <a:spcPct val="100000"/>
              </a:lnSpc>
              <a:tabLst>
                <a:tab pos="0" algn="l"/>
              </a:tabLst>
            </a:pPr>
            <a:r>
              <a:rPr lang="uk-UA" sz="4000" b="0" strike="noStrike" spc="-1" dirty="0">
                <a:solidFill>
                  <a:srgbClr val="182947"/>
                </a:solidFill>
                <a:latin typeface="Montserrat SemiBold"/>
                <a:ea typeface="Arial"/>
              </a:rPr>
              <a:t>поліцейських офіцерів громади </a:t>
            </a:r>
            <a:r>
              <a:rPr lang="uk-UA" sz="4000" b="0" strike="noStrike" spc="-1" dirty="0" err="1">
                <a:solidFill>
                  <a:srgbClr val="182947"/>
                </a:solidFill>
                <a:latin typeface="Montserrat SemiBold"/>
                <a:ea typeface="Arial"/>
              </a:rPr>
              <a:t>Комишуваської</a:t>
            </a:r>
            <a:r>
              <a:rPr lang="uk-UA" sz="4000" b="0" strike="noStrike" spc="-1" dirty="0">
                <a:solidFill>
                  <a:srgbClr val="182947"/>
                </a:solidFill>
                <a:latin typeface="Montserrat SemiBold"/>
                <a:ea typeface="Arial"/>
              </a:rPr>
              <a:t> територіальної</a:t>
            </a:r>
            <a:endParaRPr lang="ru-RU" sz="4000" b="0" strike="noStrike" spc="-1" dirty="0">
              <a:solidFill>
                <a:srgbClr val="000000"/>
              </a:solidFill>
              <a:latin typeface="Arial"/>
            </a:endParaRPr>
          </a:p>
          <a:p>
            <a:pPr algn="ctr">
              <a:lnSpc>
                <a:spcPct val="100000"/>
              </a:lnSpc>
              <a:tabLst>
                <a:tab pos="0" algn="l"/>
              </a:tabLst>
            </a:pPr>
            <a:r>
              <a:rPr lang="uk-UA" sz="4000" b="0" strike="noStrike" spc="-1" dirty="0">
                <a:solidFill>
                  <a:srgbClr val="FF0000"/>
                </a:solidFill>
                <a:latin typeface="Montserrat SemiBold"/>
                <a:ea typeface="Arial"/>
              </a:rPr>
              <a:t> </a:t>
            </a:r>
            <a:r>
              <a:rPr lang="uk-UA" sz="4000" b="0" strike="noStrike" spc="-1" dirty="0">
                <a:solidFill>
                  <a:srgbClr val="182947"/>
                </a:solidFill>
                <a:latin typeface="Montserrat SemiBold"/>
                <a:ea typeface="Arial"/>
              </a:rPr>
              <a:t>громади</a:t>
            </a:r>
            <a:endParaRPr lang="ru-RU" sz="4000" b="0" strike="noStrike" spc="-1" dirty="0">
              <a:solidFill>
                <a:srgbClr val="000000"/>
              </a:solidFill>
              <a:latin typeface="Arial"/>
            </a:endParaRPr>
          </a:p>
        </p:txBody>
      </p:sp>
      <p:cxnSp>
        <p:nvCxnSpPr>
          <p:cNvPr id="49" name="Google Shape;91;p1"/>
          <p:cNvCxnSpPr/>
          <p:nvPr/>
        </p:nvCxnSpPr>
        <p:spPr>
          <a:xfrm>
            <a:off x="0" y="1927800"/>
            <a:ext cx="4974120" cy="1080"/>
          </a:xfrm>
          <a:prstGeom prst="straightConnector1">
            <a:avLst/>
          </a:prstGeom>
          <a:ln w="57150">
            <a:solidFill>
              <a:srgbClr val="FFC000"/>
            </a:solidFill>
            <a:miter/>
          </a:ln>
        </p:spPr>
      </p:cxnSp>
      <p:cxnSp>
        <p:nvCxnSpPr>
          <p:cNvPr id="50" name="Google Shape;92;p1"/>
          <p:cNvCxnSpPr/>
          <p:nvPr/>
        </p:nvCxnSpPr>
        <p:spPr>
          <a:xfrm>
            <a:off x="6935760" y="1927800"/>
            <a:ext cx="5246280" cy="1080"/>
          </a:xfrm>
          <a:prstGeom prst="straightConnector1">
            <a:avLst/>
          </a:prstGeom>
          <a:ln w="57150">
            <a:solidFill>
              <a:srgbClr val="FFC000"/>
            </a:solidFill>
            <a:miter/>
          </a:ln>
        </p:spPr>
      </p:cxnSp>
      <p:pic>
        <p:nvPicPr>
          <p:cNvPr id="51" name="Google Shape;93;p1"/>
          <p:cNvPicPr/>
          <p:nvPr/>
        </p:nvPicPr>
        <p:blipFill>
          <a:blip r:embed="rId3"/>
          <a:stretch/>
        </p:blipFill>
        <p:spPr>
          <a:xfrm>
            <a:off x="3069000" y="400320"/>
            <a:ext cx="5992200" cy="50281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4" name="Google Shape;217;p9"/>
          <p:cNvPicPr/>
          <p:nvPr/>
        </p:nvPicPr>
        <p:blipFill>
          <a:blip r:embed="rId2"/>
          <a:stretch/>
        </p:blipFill>
        <p:spPr>
          <a:xfrm>
            <a:off x="31337" y="-25437"/>
            <a:ext cx="12257640" cy="6856920"/>
          </a:xfrm>
          <a:prstGeom prst="rect">
            <a:avLst/>
          </a:prstGeom>
          <a:ln w="0">
            <a:noFill/>
          </a:ln>
        </p:spPr>
      </p:pic>
      <p:pic>
        <p:nvPicPr>
          <p:cNvPr id="5" name="Google Shape;212;p8"/>
          <p:cNvPicPr/>
          <p:nvPr/>
        </p:nvPicPr>
        <p:blipFill>
          <a:blip r:embed="rId3"/>
          <a:stretch/>
        </p:blipFill>
        <p:spPr>
          <a:xfrm>
            <a:off x="260280" y="1833480"/>
            <a:ext cx="577440" cy="633240"/>
          </a:xfrm>
          <a:prstGeom prst="rect">
            <a:avLst/>
          </a:prstGeom>
          <a:ln w="0">
            <a:noFill/>
          </a:ln>
        </p:spPr>
      </p:pic>
      <p:sp>
        <p:nvSpPr>
          <p:cNvPr id="6" name="Прямоугольник 5"/>
          <p:cNvSpPr/>
          <p:nvPr/>
        </p:nvSpPr>
        <p:spPr>
          <a:xfrm>
            <a:off x="1055440" y="1965434"/>
            <a:ext cx="4980518" cy="523220"/>
          </a:xfrm>
          <a:prstGeom prst="rect">
            <a:avLst/>
          </a:prstGeom>
        </p:spPr>
        <p:txBody>
          <a:bodyPr wrap="square">
            <a:spAutoFit/>
          </a:bodyPr>
          <a:lstStyle/>
          <a:p>
            <a:pPr>
              <a:lnSpc>
                <a:spcPct val="100000"/>
              </a:lnSpc>
              <a:tabLst>
                <a:tab pos="0" algn="l"/>
              </a:tabLst>
            </a:pPr>
            <a:r>
              <a:rPr lang="uk-UA" sz="2800" b="0" strike="noStrike" spc="-1" dirty="0">
                <a:solidFill>
                  <a:srgbClr val="182947"/>
                </a:solidFill>
                <a:latin typeface="Montserrat SemiBold"/>
                <a:ea typeface="Proxima Nova"/>
              </a:rPr>
              <a:t>у сфері громадської безпеки</a:t>
            </a:r>
            <a:endParaRPr lang="ru-RU" sz="2800" spc="-1" dirty="0">
              <a:solidFill>
                <a:srgbClr val="000000"/>
              </a:solidFill>
            </a:endParaRPr>
          </a:p>
        </p:txBody>
      </p:sp>
      <p:sp>
        <p:nvSpPr>
          <p:cNvPr id="7" name="Прямоугольник 6"/>
          <p:cNvSpPr/>
          <p:nvPr/>
        </p:nvSpPr>
        <p:spPr>
          <a:xfrm>
            <a:off x="767408" y="476672"/>
            <a:ext cx="4786247" cy="523220"/>
          </a:xfrm>
          <a:prstGeom prst="rect">
            <a:avLst/>
          </a:prstGeom>
        </p:spPr>
        <p:txBody>
          <a:bodyPr wrap="none">
            <a:spAutoFit/>
          </a:bodyPr>
          <a:lstStyle/>
          <a:p>
            <a:pPr>
              <a:lnSpc>
                <a:spcPct val="100000"/>
              </a:lnSpc>
              <a:tabLst>
                <a:tab pos="0" algn="l"/>
              </a:tabLst>
            </a:pPr>
            <a:r>
              <a:rPr lang="uk-UA" sz="2800" b="0" strike="noStrike" spc="-1" dirty="0">
                <a:solidFill>
                  <a:schemeClr val="lt1"/>
                </a:solidFill>
                <a:latin typeface="Proxima Nova"/>
                <a:ea typeface="Proxima Nova"/>
              </a:rPr>
              <a:t>ПРОФІЛАКТИЧНА РОБОТА</a:t>
            </a:r>
            <a:endParaRPr lang="ru-RU" sz="2800" spc="-1" dirty="0">
              <a:solidFill>
                <a:srgbClr val="000000"/>
              </a:solidFill>
            </a:endParaRPr>
          </a:p>
        </p:txBody>
      </p:sp>
      <p:sp>
        <p:nvSpPr>
          <p:cNvPr id="8" name="Прямоугольник 7"/>
          <p:cNvSpPr/>
          <p:nvPr/>
        </p:nvSpPr>
        <p:spPr>
          <a:xfrm>
            <a:off x="497699" y="2708920"/>
            <a:ext cx="6096000" cy="923330"/>
          </a:xfrm>
          <a:prstGeom prst="rect">
            <a:avLst/>
          </a:prstGeom>
        </p:spPr>
        <p:txBody>
          <a:bodyPr>
            <a:spAutoFit/>
          </a:bodyPr>
          <a:lstStyle/>
          <a:p>
            <a:pPr>
              <a:lnSpc>
                <a:spcPct val="100000"/>
              </a:lnSpc>
            </a:pPr>
            <a:r>
              <a:rPr lang="uk-UA" b="1" spc="-1" dirty="0">
                <a:solidFill>
                  <a:srgbClr val="182947"/>
                </a:solidFill>
                <a:latin typeface="Proxima Nova Rg"/>
              </a:rPr>
              <a:t>СТ. 164 </a:t>
            </a:r>
            <a:r>
              <a:rPr lang="uk-UA" b="1" spc="-1" dirty="0" err="1">
                <a:solidFill>
                  <a:srgbClr val="182947"/>
                </a:solidFill>
                <a:latin typeface="Proxima Nova Rg"/>
              </a:rPr>
              <a:t>КУпАП</a:t>
            </a:r>
            <a:r>
              <a:rPr lang="uk-UA" b="1" spc="-1" dirty="0">
                <a:solidFill>
                  <a:srgbClr val="182947"/>
                </a:solidFill>
                <a:latin typeface="Proxima Nova Rg"/>
              </a:rPr>
              <a:t> </a:t>
            </a:r>
            <a:endParaRPr lang="ru-RU" spc="-1" dirty="0">
              <a:solidFill>
                <a:srgbClr val="000000"/>
              </a:solidFill>
            </a:endParaRPr>
          </a:p>
          <a:p>
            <a:pPr algn="just">
              <a:lnSpc>
                <a:spcPct val="100000"/>
              </a:lnSpc>
            </a:pPr>
            <a:r>
              <a:rPr lang="ru-RU" spc="-1" dirty="0" err="1">
                <a:solidFill>
                  <a:srgbClr val="182947"/>
                </a:solidFill>
                <a:latin typeface="Proxima Nova Lt"/>
              </a:rPr>
              <a:t>Порушення</a:t>
            </a:r>
            <a:r>
              <a:rPr lang="ru-RU" spc="-1" dirty="0">
                <a:solidFill>
                  <a:srgbClr val="182947"/>
                </a:solidFill>
                <a:latin typeface="Proxima Nova Lt"/>
              </a:rPr>
              <a:t> порядку </a:t>
            </a:r>
            <a:r>
              <a:rPr lang="ru-RU" spc="-1" dirty="0" err="1">
                <a:solidFill>
                  <a:srgbClr val="182947"/>
                </a:solidFill>
                <a:latin typeface="Proxima Nova Lt"/>
              </a:rPr>
              <a:t>провадження</a:t>
            </a:r>
            <a:r>
              <a:rPr lang="ru-RU" spc="-1" dirty="0">
                <a:solidFill>
                  <a:srgbClr val="182947"/>
                </a:solidFill>
                <a:latin typeface="Proxima Nova Lt"/>
              </a:rPr>
              <a:t> </a:t>
            </a:r>
            <a:r>
              <a:rPr lang="ru-RU" spc="-1" dirty="0" err="1">
                <a:solidFill>
                  <a:srgbClr val="182947"/>
                </a:solidFill>
                <a:latin typeface="Proxima Nova Lt"/>
              </a:rPr>
              <a:t>господарської</a:t>
            </a:r>
            <a:r>
              <a:rPr lang="ru-RU" spc="-1" dirty="0">
                <a:solidFill>
                  <a:srgbClr val="182947"/>
                </a:solidFill>
                <a:latin typeface="Proxima Nova Lt"/>
              </a:rPr>
              <a:t> </a:t>
            </a:r>
            <a:r>
              <a:rPr lang="ru-RU" spc="-1" dirty="0" err="1">
                <a:solidFill>
                  <a:srgbClr val="182947"/>
                </a:solidFill>
                <a:latin typeface="Proxima Nova Lt"/>
              </a:rPr>
              <a:t>діяльості</a:t>
            </a:r>
            <a:r>
              <a:rPr lang="ru-RU" spc="-1" dirty="0">
                <a:solidFill>
                  <a:srgbClr val="182947"/>
                </a:solidFill>
                <a:latin typeface="Proxima Nova Lt"/>
              </a:rPr>
              <a:t>.</a:t>
            </a:r>
            <a:endParaRPr lang="ru-RU" spc="-1" dirty="0">
              <a:solidFill>
                <a:srgbClr val="000000"/>
              </a:solidFill>
            </a:endParaRPr>
          </a:p>
        </p:txBody>
      </p:sp>
      <p:sp>
        <p:nvSpPr>
          <p:cNvPr id="10" name="Прямоугольник 9"/>
          <p:cNvSpPr/>
          <p:nvPr/>
        </p:nvSpPr>
        <p:spPr>
          <a:xfrm>
            <a:off x="10752953" y="3124291"/>
            <a:ext cx="384914" cy="523220"/>
          </a:xfrm>
          <a:prstGeom prst="rect">
            <a:avLst/>
          </a:prstGeom>
        </p:spPr>
        <p:txBody>
          <a:bodyPr wrap="none">
            <a:spAutoFit/>
          </a:bodyPr>
          <a:lstStyle/>
          <a:p>
            <a:pPr>
              <a:lnSpc>
                <a:spcPct val="100000"/>
              </a:lnSpc>
              <a:tabLst>
                <a:tab pos="0" algn="l"/>
              </a:tabLst>
            </a:pPr>
            <a:r>
              <a:rPr lang="uk-UA" sz="2800" spc="-1" dirty="0">
                <a:solidFill>
                  <a:srgbClr val="000000"/>
                </a:solidFill>
              </a:rPr>
              <a:t>4</a:t>
            </a:r>
            <a:endParaRPr lang="ru-RU" sz="2800" spc="-1" dirty="0">
              <a:solidFill>
                <a:srgbClr val="000000"/>
              </a:solidFill>
            </a:endParaRPr>
          </a:p>
        </p:txBody>
      </p:sp>
      <p:sp>
        <p:nvSpPr>
          <p:cNvPr id="11" name="Прямоугольник 10"/>
          <p:cNvSpPr/>
          <p:nvPr/>
        </p:nvSpPr>
        <p:spPr>
          <a:xfrm>
            <a:off x="528449" y="3890665"/>
            <a:ext cx="6096000" cy="1477328"/>
          </a:xfrm>
          <a:prstGeom prst="rect">
            <a:avLst/>
          </a:prstGeom>
        </p:spPr>
        <p:txBody>
          <a:bodyPr>
            <a:spAutoFit/>
          </a:bodyPr>
          <a:lstStyle/>
          <a:p>
            <a:pPr>
              <a:lnSpc>
                <a:spcPct val="100000"/>
              </a:lnSpc>
            </a:pPr>
            <a:r>
              <a:rPr lang="uk-UA" b="1" spc="-1" dirty="0">
                <a:solidFill>
                  <a:srgbClr val="182947"/>
                </a:solidFill>
                <a:latin typeface="Proxima Nova Rg"/>
              </a:rPr>
              <a:t>СТ. 44 </a:t>
            </a:r>
            <a:r>
              <a:rPr lang="uk-UA" b="1" spc="-1" dirty="0" err="1">
                <a:solidFill>
                  <a:srgbClr val="182947"/>
                </a:solidFill>
                <a:latin typeface="Proxima Nova Rg"/>
              </a:rPr>
              <a:t>КУпАП</a:t>
            </a:r>
            <a:r>
              <a:rPr lang="uk-UA" b="1" spc="-1" dirty="0">
                <a:solidFill>
                  <a:srgbClr val="182947"/>
                </a:solidFill>
                <a:latin typeface="Proxima Nova Rg"/>
              </a:rPr>
              <a:t> </a:t>
            </a:r>
            <a:endParaRPr lang="ru-RU" spc="-1" dirty="0">
              <a:solidFill>
                <a:srgbClr val="000000"/>
              </a:solidFill>
            </a:endParaRPr>
          </a:p>
          <a:p>
            <a:pPr algn="just">
              <a:lnSpc>
                <a:spcPct val="100000"/>
              </a:lnSpc>
            </a:pPr>
            <a:r>
              <a:rPr lang="ru-RU" spc="-1" dirty="0" err="1">
                <a:solidFill>
                  <a:srgbClr val="182947"/>
                </a:solidFill>
                <a:latin typeface="Proxima Nova Lt"/>
              </a:rPr>
              <a:t>Незаконні</a:t>
            </a:r>
            <a:r>
              <a:rPr lang="ru-RU" spc="-1" dirty="0">
                <a:solidFill>
                  <a:srgbClr val="182947"/>
                </a:solidFill>
                <a:latin typeface="Proxima Nova Lt"/>
              </a:rPr>
              <a:t> </a:t>
            </a:r>
            <a:r>
              <a:rPr lang="ru-RU" spc="-1" dirty="0" err="1">
                <a:solidFill>
                  <a:srgbClr val="182947"/>
                </a:solidFill>
                <a:latin typeface="Proxima Nova Lt"/>
              </a:rPr>
              <a:t>виробництво</a:t>
            </a:r>
            <a:r>
              <a:rPr lang="ru-RU" spc="-1" dirty="0">
                <a:solidFill>
                  <a:srgbClr val="182947"/>
                </a:solidFill>
                <a:latin typeface="Proxima Nova Lt"/>
              </a:rPr>
              <a:t>, </a:t>
            </a:r>
            <a:r>
              <a:rPr lang="ru-RU" spc="-1" dirty="0" err="1">
                <a:solidFill>
                  <a:srgbClr val="182947"/>
                </a:solidFill>
                <a:latin typeface="Proxima Nova Lt"/>
              </a:rPr>
              <a:t>придбання</a:t>
            </a:r>
            <a:r>
              <a:rPr lang="ru-RU" spc="-1" dirty="0">
                <a:solidFill>
                  <a:srgbClr val="182947"/>
                </a:solidFill>
                <a:latin typeface="Proxima Nova Lt"/>
              </a:rPr>
              <a:t>, </a:t>
            </a:r>
            <a:r>
              <a:rPr lang="ru-RU" spc="-1" dirty="0" err="1">
                <a:solidFill>
                  <a:srgbClr val="182947"/>
                </a:solidFill>
                <a:latin typeface="Proxima Nova Lt"/>
              </a:rPr>
              <a:t>зберігання</a:t>
            </a:r>
            <a:r>
              <a:rPr lang="ru-RU" spc="-1" dirty="0">
                <a:solidFill>
                  <a:srgbClr val="182947"/>
                </a:solidFill>
                <a:latin typeface="Proxima Nova Lt"/>
              </a:rPr>
              <a:t>, </a:t>
            </a:r>
            <a:r>
              <a:rPr lang="ru-RU" spc="-1" dirty="0" err="1">
                <a:solidFill>
                  <a:srgbClr val="182947"/>
                </a:solidFill>
                <a:latin typeface="Proxima Nova Lt"/>
              </a:rPr>
              <a:t>перевезення</a:t>
            </a:r>
            <a:r>
              <a:rPr lang="ru-RU" spc="-1" dirty="0">
                <a:solidFill>
                  <a:srgbClr val="182947"/>
                </a:solidFill>
                <a:latin typeface="Proxima Nova Lt"/>
              </a:rPr>
              <a:t>, </a:t>
            </a:r>
            <a:r>
              <a:rPr lang="ru-RU" spc="-1" dirty="0" err="1">
                <a:solidFill>
                  <a:srgbClr val="182947"/>
                </a:solidFill>
                <a:latin typeface="Proxima Nova Lt"/>
              </a:rPr>
              <a:t>пересилання</a:t>
            </a:r>
            <a:r>
              <a:rPr lang="ru-RU" spc="-1" dirty="0">
                <a:solidFill>
                  <a:srgbClr val="182947"/>
                </a:solidFill>
                <a:latin typeface="Proxima Nova Lt"/>
              </a:rPr>
              <a:t> </a:t>
            </a:r>
            <a:r>
              <a:rPr lang="ru-RU" spc="-1" dirty="0" err="1">
                <a:solidFill>
                  <a:srgbClr val="182947"/>
                </a:solidFill>
                <a:latin typeface="Proxima Nova Lt"/>
              </a:rPr>
              <a:t>наркотичних</a:t>
            </a:r>
            <a:r>
              <a:rPr lang="ru-RU" spc="-1" dirty="0">
                <a:solidFill>
                  <a:srgbClr val="182947"/>
                </a:solidFill>
                <a:latin typeface="Proxima Nova Lt"/>
              </a:rPr>
              <a:t> </a:t>
            </a:r>
            <a:r>
              <a:rPr lang="ru-RU" spc="-1" dirty="0" err="1">
                <a:solidFill>
                  <a:srgbClr val="182947"/>
                </a:solidFill>
                <a:latin typeface="Proxima Nova Lt"/>
              </a:rPr>
              <a:t>засобів</a:t>
            </a:r>
            <a:r>
              <a:rPr lang="ru-RU" spc="-1" dirty="0">
                <a:solidFill>
                  <a:srgbClr val="182947"/>
                </a:solidFill>
                <a:latin typeface="Proxima Nova Lt"/>
              </a:rPr>
              <a:t> </a:t>
            </a:r>
            <a:r>
              <a:rPr lang="ru-RU" spc="-1" dirty="0" err="1">
                <a:solidFill>
                  <a:srgbClr val="182947"/>
                </a:solidFill>
                <a:latin typeface="Proxima Nova Lt"/>
              </a:rPr>
              <a:t>або</a:t>
            </a:r>
            <a:r>
              <a:rPr lang="ru-RU" spc="-1" dirty="0">
                <a:solidFill>
                  <a:srgbClr val="182947"/>
                </a:solidFill>
                <a:latin typeface="Proxima Nova Lt"/>
              </a:rPr>
              <a:t> </a:t>
            </a:r>
            <a:r>
              <a:rPr lang="ru-RU" spc="-1" dirty="0" err="1">
                <a:solidFill>
                  <a:srgbClr val="182947"/>
                </a:solidFill>
                <a:latin typeface="Proxima Nova Lt"/>
              </a:rPr>
              <a:t>психотропних</a:t>
            </a:r>
            <a:r>
              <a:rPr lang="ru-RU" spc="-1" dirty="0">
                <a:solidFill>
                  <a:srgbClr val="182947"/>
                </a:solidFill>
                <a:latin typeface="Proxima Nova Lt"/>
              </a:rPr>
              <a:t> </a:t>
            </a:r>
            <a:r>
              <a:rPr lang="ru-RU" spc="-1" dirty="0" err="1">
                <a:solidFill>
                  <a:srgbClr val="182947"/>
                </a:solidFill>
                <a:latin typeface="Proxima Nova Lt"/>
              </a:rPr>
              <a:t>речовин</a:t>
            </a:r>
            <a:r>
              <a:rPr lang="ru-RU" spc="-1" dirty="0">
                <a:solidFill>
                  <a:srgbClr val="182947"/>
                </a:solidFill>
                <a:latin typeface="Proxima Nova Lt"/>
              </a:rPr>
              <a:t> без мети </a:t>
            </a:r>
            <a:r>
              <a:rPr lang="ru-RU" spc="-1" dirty="0" err="1">
                <a:solidFill>
                  <a:srgbClr val="182947"/>
                </a:solidFill>
                <a:latin typeface="Proxima Nova Lt"/>
              </a:rPr>
              <a:t>збуту</a:t>
            </a:r>
            <a:r>
              <a:rPr lang="ru-RU" spc="-1" dirty="0">
                <a:solidFill>
                  <a:srgbClr val="182947"/>
                </a:solidFill>
                <a:latin typeface="Proxima Nova Lt"/>
              </a:rPr>
              <a:t> в невеликих </a:t>
            </a:r>
            <a:r>
              <a:rPr lang="ru-RU" spc="-1" dirty="0" err="1">
                <a:solidFill>
                  <a:srgbClr val="182947"/>
                </a:solidFill>
                <a:latin typeface="Proxima Nova Lt"/>
              </a:rPr>
              <a:t>розмірах</a:t>
            </a:r>
            <a:r>
              <a:rPr lang="ru-RU" spc="-1" dirty="0">
                <a:solidFill>
                  <a:srgbClr val="182947"/>
                </a:solidFill>
                <a:latin typeface="Proxima Nova Lt"/>
              </a:rPr>
              <a:t>.</a:t>
            </a:r>
            <a:endParaRPr lang="ru-RU" dirty="0"/>
          </a:p>
        </p:txBody>
      </p:sp>
      <p:sp>
        <p:nvSpPr>
          <p:cNvPr id="12" name="Прямоугольник 11"/>
          <p:cNvSpPr/>
          <p:nvPr/>
        </p:nvSpPr>
        <p:spPr>
          <a:xfrm>
            <a:off x="10596564" y="4444663"/>
            <a:ext cx="384914" cy="523220"/>
          </a:xfrm>
          <a:prstGeom prst="rect">
            <a:avLst/>
          </a:prstGeom>
        </p:spPr>
        <p:txBody>
          <a:bodyPr wrap="none">
            <a:spAutoFit/>
          </a:bodyPr>
          <a:lstStyle/>
          <a:p>
            <a:pPr>
              <a:lnSpc>
                <a:spcPct val="100000"/>
              </a:lnSpc>
              <a:tabLst>
                <a:tab pos="0" algn="l"/>
              </a:tabLst>
            </a:pPr>
            <a:r>
              <a:rPr lang="uk-UA" sz="2800" spc="-1" dirty="0">
                <a:solidFill>
                  <a:srgbClr val="000000"/>
                </a:solidFill>
              </a:rPr>
              <a:t>8</a:t>
            </a:r>
            <a:endParaRPr lang="ru-RU" sz="2800" spc="-1" dirty="0">
              <a:solidFill>
                <a:srgbClr val="000000"/>
              </a:solidFill>
            </a:endParaRPr>
          </a:p>
        </p:txBody>
      </p:sp>
    </p:spTree>
    <p:extLst>
      <p:ext uri="{BB962C8B-B14F-4D97-AF65-F5344CB8AC3E}">
        <p14:creationId xmlns:p14="http://schemas.microsoft.com/office/powerpoint/2010/main" val="25163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Google Shape;247;p11"/>
          <p:cNvPicPr/>
          <p:nvPr/>
        </p:nvPicPr>
        <p:blipFill>
          <a:blip r:embed="rId2"/>
          <a:stretch/>
        </p:blipFill>
        <p:spPr>
          <a:xfrm>
            <a:off x="-66600" y="-1080"/>
            <a:ext cx="12257640" cy="6856920"/>
          </a:xfrm>
          <a:prstGeom prst="rect">
            <a:avLst/>
          </a:prstGeom>
          <a:ln w="0">
            <a:noFill/>
          </a:ln>
        </p:spPr>
      </p:pic>
      <p:sp>
        <p:nvSpPr>
          <p:cNvPr id="190" name="Google Shape;248;p11"/>
          <p:cNvSpPr/>
          <p:nvPr/>
        </p:nvSpPr>
        <p:spPr>
          <a:xfrm>
            <a:off x="260280" y="579600"/>
            <a:ext cx="56674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91" name="Google Shape;249;p11"/>
          <p:cNvSpPr/>
          <p:nvPr/>
        </p:nvSpPr>
        <p:spPr>
          <a:xfrm>
            <a:off x="3732120" y="2096640"/>
            <a:ext cx="68014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безпеки дорожнього руху</a:t>
            </a:r>
            <a:endParaRPr lang="ru-RU" sz="2800" b="0" strike="noStrike" spc="-1">
              <a:solidFill>
                <a:srgbClr val="000000"/>
              </a:solidFill>
              <a:latin typeface="Arial"/>
            </a:endParaRPr>
          </a:p>
        </p:txBody>
      </p:sp>
      <p:cxnSp>
        <p:nvCxnSpPr>
          <p:cNvPr id="192" name="Google Shape;250;p11"/>
          <p:cNvCxnSpPr/>
          <p:nvPr/>
        </p:nvCxnSpPr>
        <p:spPr>
          <a:xfrm>
            <a:off x="3815640" y="2739600"/>
            <a:ext cx="6492240" cy="1080"/>
          </a:xfrm>
          <a:prstGeom prst="straightConnector1">
            <a:avLst/>
          </a:prstGeom>
          <a:ln w="28575">
            <a:solidFill>
              <a:srgbClr val="FFC000"/>
            </a:solidFill>
            <a:miter/>
          </a:ln>
        </p:spPr>
      </p:cxnSp>
      <p:sp>
        <p:nvSpPr>
          <p:cNvPr id="193" name="Google Shape;251;p11"/>
          <p:cNvSpPr/>
          <p:nvPr/>
        </p:nvSpPr>
        <p:spPr>
          <a:xfrm>
            <a:off x="260280" y="3016080"/>
            <a:ext cx="94453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121 КУпАП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Порушення правил керування або експлуатації транспортного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засобу,  правил користування ременями безпеки або мотошоломами</a:t>
            </a:r>
            <a:endParaRPr lang="ru-RU" sz="1800" b="0" strike="noStrike" spc="-1">
              <a:solidFill>
                <a:srgbClr val="000000"/>
              </a:solidFill>
              <a:latin typeface="Arial"/>
            </a:endParaRPr>
          </a:p>
        </p:txBody>
      </p:sp>
      <p:sp>
        <p:nvSpPr>
          <p:cNvPr id="194" name="Google Shape;253;p11"/>
          <p:cNvSpPr/>
          <p:nvPr/>
        </p:nvSpPr>
        <p:spPr>
          <a:xfrm>
            <a:off x="260280" y="4274280"/>
            <a:ext cx="972684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126 КУпАП</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Керування транспортним засобом особою, яка не має відповідних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документів на право керування таким транспортним засобом або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не пред’явила їх для перевірки, або стосовно якої встановлено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тимчасове обмеження у праві керування транспортними засобами</a:t>
            </a:r>
            <a:endParaRPr lang="ru-RU" sz="1800" b="0" strike="noStrike" spc="-1">
              <a:solidFill>
                <a:srgbClr val="000000"/>
              </a:solidFill>
              <a:latin typeface="Arial"/>
            </a:endParaRPr>
          </a:p>
        </p:txBody>
      </p:sp>
      <p:sp>
        <p:nvSpPr>
          <p:cNvPr id="195" name="Google Shape;255;p11"/>
          <p:cNvSpPr/>
          <p:nvPr/>
        </p:nvSpPr>
        <p:spPr>
          <a:xfrm>
            <a:off x="260280" y="5547600"/>
            <a:ext cx="65113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pic>
        <p:nvPicPr>
          <p:cNvPr id="196" name="Google Shape;257;p11"/>
          <p:cNvPicPr/>
          <p:nvPr/>
        </p:nvPicPr>
        <p:blipFill>
          <a:blip r:embed="rId3"/>
          <a:stretch/>
        </p:blipFill>
        <p:spPr>
          <a:xfrm>
            <a:off x="10492920" y="1938600"/>
            <a:ext cx="869400" cy="888480"/>
          </a:xfrm>
          <a:prstGeom prst="rect">
            <a:avLst/>
          </a:prstGeom>
          <a:ln w="0">
            <a:noFill/>
          </a:ln>
        </p:spPr>
      </p:pic>
      <p:sp>
        <p:nvSpPr>
          <p:cNvPr id="197" name="Google Shape;185;p7"/>
          <p:cNvSpPr/>
          <p:nvPr/>
        </p:nvSpPr>
        <p:spPr>
          <a:xfrm>
            <a:off x="10593720" y="3269520"/>
            <a:ext cx="99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dirty="0">
                <a:solidFill>
                  <a:srgbClr val="000000"/>
                </a:solidFill>
                <a:latin typeface="Arial"/>
              </a:rPr>
              <a:t>4</a:t>
            </a:r>
            <a:endParaRPr lang="ru-RU" sz="3200" b="0" strike="noStrike" spc="-1" dirty="0">
              <a:solidFill>
                <a:srgbClr val="000000"/>
              </a:solidFill>
              <a:latin typeface="Arial"/>
            </a:endParaRPr>
          </a:p>
        </p:txBody>
      </p:sp>
      <p:sp>
        <p:nvSpPr>
          <p:cNvPr id="198" name="Google Shape;185;p7"/>
          <p:cNvSpPr/>
          <p:nvPr/>
        </p:nvSpPr>
        <p:spPr>
          <a:xfrm>
            <a:off x="10618560" y="4367880"/>
            <a:ext cx="99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spc="-1" dirty="0">
                <a:solidFill>
                  <a:srgbClr val="182947"/>
                </a:solidFill>
                <a:latin typeface="Montserrat SemiBold"/>
              </a:rPr>
              <a:t>9</a:t>
            </a:r>
            <a:endParaRPr lang="ru-RU" sz="3200" b="0" strike="noStrike" spc="-1" dirty="0">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Google Shape;247;p 1"/>
          <p:cNvPicPr/>
          <p:nvPr/>
        </p:nvPicPr>
        <p:blipFill>
          <a:blip r:embed="rId2"/>
          <a:stretch/>
        </p:blipFill>
        <p:spPr>
          <a:xfrm>
            <a:off x="-66240" y="-720"/>
            <a:ext cx="12549240" cy="7020000"/>
          </a:xfrm>
          <a:prstGeom prst="rect">
            <a:avLst/>
          </a:prstGeom>
          <a:ln w="0">
            <a:noFill/>
          </a:ln>
        </p:spPr>
      </p:pic>
      <p:sp>
        <p:nvSpPr>
          <p:cNvPr id="200" name="Прямоугольник 199"/>
          <p:cNvSpPr/>
          <p:nvPr/>
        </p:nvSpPr>
        <p:spPr>
          <a:xfrm>
            <a:off x="623520" y="540000"/>
            <a:ext cx="549576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201" name="Google Shape;249;p 1"/>
          <p:cNvSpPr/>
          <p:nvPr/>
        </p:nvSpPr>
        <p:spPr>
          <a:xfrm>
            <a:off x="3732120" y="2096640"/>
            <a:ext cx="68014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безпеки дорожнього руху</a:t>
            </a:r>
            <a:endParaRPr lang="ru-RU" sz="2800" b="0" strike="noStrike" spc="-1">
              <a:solidFill>
                <a:srgbClr val="000000"/>
              </a:solidFill>
              <a:latin typeface="Arial"/>
            </a:endParaRPr>
          </a:p>
        </p:txBody>
      </p:sp>
      <p:pic>
        <p:nvPicPr>
          <p:cNvPr id="202" name="Google Shape;257;p 1"/>
          <p:cNvPicPr/>
          <p:nvPr/>
        </p:nvPicPr>
        <p:blipFill>
          <a:blip r:embed="rId3"/>
          <a:stretch/>
        </p:blipFill>
        <p:spPr>
          <a:xfrm>
            <a:off x="10493280" y="1938600"/>
            <a:ext cx="869400" cy="888480"/>
          </a:xfrm>
          <a:prstGeom prst="rect">
            <a:avLst/>
          </a:prstGeom>
          <a:ln w="0">
            <a:noFill/>
          </a:ln>
        </p:spPr>
      </p:pic>
      <p:sp>
        <p:nvSpPr>
          <p:cNvPr id="203" name="Прямоугольник 202"/>
          <p:cNvSpPr/>
          <p:nvPr/>
        </p:nvSpPr>
        <p:spPr>
          <a:xfrm>
            <a:off x="407880" y="3240000"/>
            <a:ext cx="8591400" cy="12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800" b="1" strike="noStrike" spc="-1">
                <a:solidFill>
                  <a:srgbClr val="182947"/>
                </a:solidFill>
                <a:latin typeface="Proxima Nova Rg"/>
                <a:ea typeface="DejaVu Sans"/>
              </a:rPr>
              <a:t>СТ. 122 КУпАП </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Перевищення встановлених обмежень швидкості руху, проїзд на заборонний сигнал регулювання дорожнього руху та порушення інших правил дорожнього руху.</a:t>
            </a:r>
            <a:endParaRPr lang="ru-RU" sz="1800" b="0" strike="noStrike" spc="-1">
              <a:solidFill>
                <a:srgbClr val="000000"/>
              </a:solidFill>
              <a:latin typeface="Arial"/>
            </a:endParaRPr>
          </a:p>
        </p:txBody>
      </p:sp>
      <p:sp>
        <p:nvSpPr>
          <p:cNvPr id="204" name="Прямоугольник 203"/>
          <p:cNvSpPr/>
          <p:nvPr/>
        </p:nvSpPr>
        <p:spPr>
          <a:xfrm>
            <a:off x="9900000" y="3600000"/>
            <a:ext cx="33408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400" b="1" strike="noStrike" spc="-1">
                <a:solidFill>
                  <a:srgbClr val="44546A"/>
                </a:solidFill>
                <a:latin typeface="Calibri"/>
                <a:ea typeface="DejaVu Sans"/>
              </a:rPr>
              <a:t>1</a:t>
            </a:r>
            <a:endParaRPr lang="ru-RU" sz="2400" b="0" strike="noStrike" spc="-1">
              <a:solidFill>
                <a:srgbClr val="000000"/>
              </a:solidFill>
              <a:latin typeface="Arial"/>
            </a:endParaRPr>
          </a:p>
        </p:txBody>
      </p:sp>
      <p:sp>
        <p:nvSpPr>
          <p:cNvPr id="205" name="Прямоугольник 204"/>
          <p:cNvSpPr/>
          <p:nvPr/>
        </p:nvSpPr>
        <p:spPr>
          <a:xfrm>
            <a:off x="386640" y="4500000"/>
            <a:ext cx="8252640" cy="12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800" b="1" strike="noStrike" spc="-1">
                <a:solidFill>
                  <a:srgbClr val="182947"/>
                </a:solidFill>
                <a:latin typeface="Proxima Nova Rg"/>
                <a:ea typeface="DejaVu Sans"/>
              </a:rPr>
              <a:t>СТ. 127 КУпАП</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Порушення правил дорожнього руху пішоходами, </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велосипедистами та особами, які керують гужовим транспортом, </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і погоничами тварин.</a:t>
            </a:r>
            <a:endParaRPr lang="ru-RU" sz="1800" b="0" strike="noStrike" spc="-1">
              <a:solidFill>
                <a:srgbClr val="000000"/>
              </a:solidFill>
              <a:latin typeface="Arial"/>
            </a:endParaRPr>
          </a:p>
        </p:txBody>
      </p:sp>
      <p:sp>
        <p:nvSpPr>
          <p:cNvPr id="206" name="Прямоугольник 205"/>
          <p:cNvSpPr/>
          <p:nvPr/>
        </p:nvSpPr>
        <p:spPr>
          <a:xfrm>
            <a:off x="9925200" y="5040360"/>
            <a:ext cx="33408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400" b="1" strike="noStrike" spc="-1" dirty="0">
                <a:solidFill>
                  <a:srgbClr val="44546A"/>
                </a:solidFill>
                <a:latin typeface="Calibri"/>
                <a:ea typeface="DejaVu Sans"/>
              </a:rPr>
              <a:t>3</a:t>
            </a:r>
            <a:endParaRPr lang="ru-RU" sz="2400" b="0" strike="noStrike" spc="-1" dirty="0">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Google Shape;395;p20"/>
          <p:cNvPicPr/>
          <p:nvPr/>
        </p:nvPicPr>
        <p:blipFill>
          <a:blip r:embed="rId2"/>
          <a:stretch/>
        </p:blipFill>
        <p:spPr>
          <a:xfrm>
            <a:off x="360" y="360"/>
            <a:ext cx="12191040" cy="6856920"/>
          </a:xfrm>
          <a:prstGeom prst="rect">
            <a:avLst/>
          </a:prstGeom>
          <a:ln w="0">
            <a:noFill/>
          </a:ln>
        </p:spPr>
      </p:pic>
      <p:sp>
        <p:nvSpPr>
          <p:cNvPr id="208" name="Google Shape;396;p20"/>
          <p:cNvSpPr/>
          <p:nvPr/>
        </p:nvSpPr>
        <p:spPr>
          <a:xfrm>
            <a:off x="304920" y="539280"/>
            <a:ext cx="60948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10" name="Прямоугольник 209"/>
          <p:cNvSpPr/>
          <p:nvPr/>
        </p:nvSpPr>
        <p:spPr>
          <a:xfrm>
            <a:off x="0" y="1980000"/>
            <a:ext cx="1199268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dirty="0" err="1">
                <a:solidFill>
                  <a:srgbClr val="000000"/>
                </a:solidFill>
                <a:latin typeface="Arial"/>
                <a:ea typeface="DejaVu Sans"/>
              </a:rPr>
              <a:t>Перевірені</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вихованці</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повернуті</a:t>
            </a:r>
            <a:r>
              <a:rPr lang="ru-RU" sz="1800" b="0" strike="noStrike" spc="-1" dirty="0">
                <a:solidFill>
                  <a:srgbClr val="000000"/>
                </a:solidFill>
                <a:latin typeface="Arial"/>
                <a:ea typeface="DejaVu Sans"/>
              </a:rPr>
              <a:t> з </a:t>
            </a:r>
            <a:r>
              <a:rPr lang="ru-RU" sz="1800" b="0" strike="noStrike" spc="-1" dirty="0" err="1">
                <a:solidFill>
                  <a:srgbClr val="000000"/>
                </a:solidFill>
                <a:latin typeface="Arial"/>
                <a:ea typeface="DejaVu Sans"/>
              </a:rPr>
              <a:t>інституційних</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закладів</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під</a:t>
            </a:r>
            <a:r>
              <a:rPr lang="ru-RU" sz="1800" b="0" strike="noStrike" spc="-1" dirty="0">
                <a:solidFill>
                  <a:srgbClr val="000000"/>
                </a:solidFill>
                <a:latin typeface="Arial"/>
                <a:ea typeface="DejaVu Sans"/>
              </a:rPr>
              <a:t> час </a:t>
            </a:r>
            <a:r>
              <a:rPr lang="ru-RU" sz="1800" b="0" strike="noStrike" spc="-1" dirty="0" err="1">
                <a:solidFill>
                  <a:srgbClr val="000000"/>
                </a:solidFill>
                <a:latin typeface="Arial"/>
                <a:ea typeface="DejaVu Sans"/>
              </a:rPr>
              <a:t>перевірки</a:t>
            </a:r>
            <a:r>
              <a:rPr lang="ru-RU" sz="1800" b="0" strike="noStrike" spc="-1" dirty="0">
                <a:solidFill>
                  <a:srgbClr val="000000"/>
                </a:solidFill>
                <a:latin typeface="Arial"/>
                <a:ea typeface="DejaVu Sans"/>
              </a:rPr>
              <a:t> з </a:t>
            </a:r>
            <a:r>
              <a:rPr lang="ru-RU" sz="1800" b="0" strike="noStrike" spc="-1" dirty="0" err="1">
                <a:solidFill>
                  <a:srgbClr val="000000"/>
                </a:solidFill>
                <a:latin typeface="Arial"/>
                <a:ea typeface="DejaVu Sans"/>
              </a:rPr>
              <a:t>дітьми</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проведені</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просвітницькі</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бесіди</a:t>
            </a:r>
            <a:r>
              <a:rPr lang="ru-RU" sz="1800" b="0" strike="noStrike" spc="-1" dirty="0">
                <a:solidFill>
                  <a:srgbClr val="000000"/>
                </a:solidFill>
                <a:latin typeface="Arial"/>
                <a:ea typeface="DejaVu Sans"/>
              </a:rPr>
              <a:t> з </a:t>
            </a:r>
            <a:r>
              <a:rPr lang="ru-RU" sz="1800" b="0" strike="noStrike" spc="-1" dirty="0" err="1">
                <a:solidFill>
                  <a:srgbClr val="000000"/>
                </a:solidFill>
                <a:latin typeface="Arial"/>
                <a:ea typeface="DejaVu Sans"/>
              </a:rPr>
              <a:t>питань</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недопущення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втягнення</a:t>
            </a:r>
            <a:r>
              <a:rPr lang="ru-RU" sz="1800" b="0" strike="noStrike" spc="-1" dirty="0">
                <a:solidFill>
                  <a:srgbClr val="000000"/>
                </a:solidFill>
                <a:latin typeface="Arial"/>
                <a:ea typeface="DejaVu Sans"/>
              </a:rPr>
              <a:t> в </a:t>
            </a:r>
            <a:r>
              <a:rPr lang="ru-RU" sz="1800" b="0" strike="noStrike" spc="-1" dirty="0" err="1">
                <a:solidFill>
                  <a:srgbClr val="000000"/>
                </a:solidFill>
                <a:latin typeface="Arial"/>
                <a:ea typeface="DejaVu Sans"/>
              </a:rPr>
              <a:t>злочину</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діяльність</a:t>
            </a:r>
            <a:r>
              <a:rPr lang="ru-RU" sz="1800" b="0" strike="noStrike" spc="-1" dirty="0">
                <a:solidFill>
                  <a:srgbClr val="000000"/>
                </a:solidFill>
                <a:latin typeface="Arial"/>
                <a:ea typeface="DejaVu Sans"/>
              </a:rPr>
              <a:t> «Скажи НІ наркотикам».</a:t>
            </a:r>
            <a:endParaRPr lang="ru-RU" sz="1800" b="0" strike="noStrike" spc="-1" dirty="0">
              <a:solidFill>
                <a:srgbClr val="000000"/>
              </a:solidFill>
              <a:latin typeface="Arial"/>
            </a:endParaRPr>
          </a:p>
        </p:txBody>
      </p:sp>
      <p:pic>
        <p:nvPicPr>
          <p:cNvPr id="2050" name="Picture 2" descr="29105c28-bf26-4961-812c-5d2f9f458f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3356992"/>
            <a:ext cx="2728928" cy="3629609"/>
          </a:xfrm>
          <a:prstGeom prst="rect">
            <a:avLst/>
          </a:prstGeom>
          <a:gradFill flip="none" rotWithShape="1">
            <a:gsLst>
              <a:gs pos="0">
                <a:srgbClr val="2D1510">
                  <a:tint val="66000"/>
                  <a:satMod val="160000"/>
                </a:srgbClr>
              </a:gs>
              <a:gs pos="50000">
                <a:srgbClr val="2D1510">
                  <a:tint val="44500"/>
                  <a:satMod val="160000"/>
                </a:srgbClr>
              </a:gs>
              <a:gs pos="100000">
                <a:srgbClr val="2D1510">
                  <a:tint val="23500"/>
                  <a:satMod val="160000"/>
                </a:srgbClr>
              </a:gs>
            </a:gsLst>
            <a:lin ang="2700000" scaled="1"/>
            <a:tileRect/>
          </a:gradFill>
          <a:ln w="9525">
            <a:solidFill>
              <a:srgbClr val="000000"/>
            </a:solidFill>
            <a:miter lim="800000"/>
            <a:headEnd/>
            <a:tailEnd/>
          </a:ln>
        </p:spPr>
      </p:pic>
      <p:pic>
        <p:nvPicPr>
          <p:cNvPr id="2051" name="Picture 3" descr="6352deec-3784-4120-88b1-5af22cc965a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744" y="3239999"/>
            <a:ext cx="2607976" cy="34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5f4788a5-6bec-4dd5-b8ab-ba2c6ff41c3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0176" y="3239999"/>
            <a:ext cx="2664296" cy="35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вал 4">
            <a:extLst>
              <a:ext uri="{FF2B5EF4-FFF2-40B4-BE49-F238E27FC236}">
                <a16:creationId xmlns:a16="http://schemas.microsoft.com/office/drawing/2014/main" id="{6D256B5F-61FB-4245-B5BC-C81EE8C7E623}"/>
              </a:ext>
            </a:extLst>
          </p:cNvPr>
          <p:cNvSpPr/>
          <p:nvPr/>
        </p:nvSpPr>
        <p:spPr>
          <a:xfrm>
            <a:off x="1991544" y="4276081"/>
            <a:ext cx="216024" cy="285479"/>
          </a:xfrm>
          <a:prstGeom prst="ellipse">
            <a:avLst/>
          </a:prstGeom>
          <a:solidFill>
            <a:srgbClr val="A49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a:extLst>
              <a:ext uri="{FF2B5EF4-FFF2-40B4-BE49-F238E27FC236}">
                <a16:creationId xmlns:a16="http://schemas.microsoft.com/office/drawing/2014/main" id="{9538DBEA-2138-46B3-B00B-75BFD4DB3BA7}"/>
              </a:ext>
            </a:extLst>
          </p:cNvPr>
          <p:cNvSpPr/>
          <p:nvPr/>
        </p:nvSpPr>
        <p:spPr>
          <a:xfrm>
            <a:off x="4655840" y="4005064"/>
            <a:ext cx="144016" cy="21602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Овал 11">
            <a:extLst>
              <a:ext uri="{FF2B5EF4-FFF2-40B4-BE49-F238E27FC236}">
                <a16:creationId xmlns:a16="http://schemas.microsoft.com/office/drawing/2014/main" id="{AD02DB1A-5957-47C1-A9DF-56D1CC5FA851}"/>
              </a:ext>
            </a:extLst>
          </p:cNvPr>
          <p:cNvSpPr/>
          <p:nvPr/>
        </p:nvSpPr>
        <p:spPr>
          <a:xfrm>
            <a:off x="4943872" y="3861048"/>
            <a:ext cx="216024" cy="21602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Овал 12">
            <a:extLst>
              <a:ext uri="{FF2B5EF4-FFF2-40B4-BE49-F238E27FC236}">
                <a16:creationId xmlns:a16="http://schemas.microsoft.com/office/drawing/2014/main" id="{B86CAC25-83A6-497D-B4CA-46D1F3B02F01}"/>
              </a:ext>
            </a:extLst>
          </p:cNvPr>
          <p:cNvSpPr/>
          <p:nvPr/>
        </p:nvSpPr>
        <p:spPr>
          <a:xfrm>
            <a:off x="8112224" y="4437112"/>
            <a:ext cx="216024" cy="14401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Овал 13">
            <a:extLst>
              <a:ext uri="{FF2B5EF4-FFF2-40B4-BE49-F238E27FC236}">
                <a16:creationId xmlns:a16="http://schemas.microsoft.com/office/drawing/2014/main" id="{E61130A3-5144-4EF8-9FF8-91F79666C86A}"/>
              </a:ext>
            </a:extLst>
          </p:cNvPr>
          <p:cNvSpPr/>
          <p:nvPr/>
        </p:nvSpPr>
        <p:spPr>
          <a:xfrm>
            <a:off x="8544272" y="4221088"/>
            <a:ext cx="144016"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Овал 14">
            <a:extLst>
              <a:ext uri="{FF2B5EF4-FFF2-40B4-BE49-F238E27FC236}">
                <a16:creationId xmlns:a16="http://schemas.microsoft.com/office/drawing/2014/main" id="{BE706564-2309-4C32-B5E5-665DEFB6699C}"/>
              </a:ext>
            </a:extLst>
          </p:cNvPr>
          <p:cNvSpPr/>
          <p:nvPr/>
        </p:nvSpPr>
        <p:spPr>
          <a:xfrm>
            <a:off x="8832304" y="4293096"/>
            <a:ext cx="144016"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Google Shape;395;p 1"/>
          <p:cNvPicPr/>
          <p:nvPr/>
        </p:nvPicPr>
        <p:blipFill>
          <a:blip r:embed="rId2"/>
          <a:stretch/>
        </p:blipFill>
        <p:spPr>
          <a:xfrm>
            <a:off x="0" y="720"/>
            <a:ext cx="12191040" cy="6856920"/>
          </a:xfrm>
          <a:prstGeom prst="rect">
            <a:avLst/>
          </a:prstGeom>
          <a:ln w="0">
            <a:noFill/>
          </a:ln>
        </p:spPr>
      </p:pic>
      <p:sp>
        <p:nvSpPr>
          <p:cNvPr id="214" name="Прямоугольник 213"/>
          <p:cNvSpPr/>
          <p:nvPr/>
        </p:nvSpPr>
        <p:spPr>
          <a:xfrm>
            <a:off x="60984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15" name="Прямоугольник 214"/>
          <p:cNvSpPr/>
          <p:nvPr/>
        </p:nvSpPr>
        <p:spPr>
          <a:xfrm>
            <a:off x="360000" y="1800000"/>
            <a:ext cx="1053720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800" b="0" strike="noStrike" spc="-1" dirty="0">
              <a:solidFill>
                <a:srgbClr val="000000"/>
              </a:solidFill>
              <a:latin typeface="Arial"/>
            </a:endParaRPr>
          </a:p>
        </p:txBody>
      </p:sp>
      <p:pic>
        <p:nvPicPr>
          <p:cNvPr id="3074" name="Picture 2" descr="a794a868-22c9-492c-8a6e-a27c3957fb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98" y="3068960"/>
            <a:ext cx="3575761" cy="301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ba782b5-1bdd-4e14-a50e-360cdc83191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816" y="3068959"/>
            <a:ext cx="3528392" cy="301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e40dc6-6641-43b4-8905-2a4ad2ff8aa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6239" y="3068960"/>
            <a:ext cx="4005973" cy="301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0000" y="1868631"/>
            <a:ext cx="11136600" cy="646331"/>
          </a:xfrm>
          <a:prstGeom prst="rect">
            <a:avLst/>
          </a:prstGeom>
        </p:spPr>
        <p:txBody>
          <a:bodyPr wrap="square">
            <a:spAutoFit/>
          </a:bodyPr>
          <a:lstStyle/>
          <a:p>
            <a:r>
              <a:rPr lang="ru-RU" dirty="0" err="1"/>
              <a:t>Спільно</a:t>
            </a:r>
            <a:r>
              <a:rPr lang="ru-RU" dirty="0"/>
              <a:t> з </a:t>
            </a:r>
            <a:r>
              <a:rPr lang="ru-RU" dirty="0" err="1"/>
              <a:t>інспекторами</a:t>
            </a:r>
            <a:r>
              <a:rPr lang="ru-RU" dirty="0"/>
              <a:t> СЮП ЗРУП </a:t>
            </a:r>
            <a:r>
              <a:rPr lang="ru-RU" dirty="0" err="1"/>
              <a:t>перевірені</a:t>
            </a:r>
            <a:r>
              <a:rPr lang="ru-RU" dirty="0"/>
              <a:t> </a:t>
            </a:r>
            <a:r>
              <a:rPr lang="ru-RU" dirty="0" err="1"/>
              <a:t>родини</a:t>
            </a:r>
            <a:r>
              <a:rPr lang="ru-RU" dirty="0"/>
              <a:t> СЖО. </a:t>
            </a:r>
            <a:r>
              <a:rPr lang="ru-RU" dirty="0" err="1"/>
              <a:t>Під</a:t>
            </a:r>
            <a:r>
              <a:rPr lang="ru-RU" dirty="0"/>
              <a:t> час </a:t>
            </a:r>
            <a:r>
              <a:rPr lang="ru-RU" dirty="0" err="1"/>
              <a:t>перевірки</a:t>
            </a:r>
            <a:r>
              <a:rPr lang="ru-RU" dirty="0"/>
              <a:t> з </a:t>
            </a:r>
            <a:r>
              <a:rPr lang="ru-RU" dirty="0" err="1"/>
              <a:t>дітьми</a:t>
            </a:r>
            <a:r>
              <a:rPr lang="ru-RU" dirty="0"/>
              <a:t> </a:t>
            </a:r>
            <a:r>
              <a:rPr lang="ru-RU" dirty="0" err="1"/>
              <a:t>проведені</a:t>
            </a:r>
            <a:r>
              <a:rPr lang="ru-RU" dirty="0"/>
              <a:t> </a:t>
            </a:r>
            <a:r>
              <a:rPr lang="ru-RU" dirty="0" err="1"/>
              <a:t>розʼяснювальні</a:t>
            </a:r>
            <a:r>
              <a:rPr lang="ru-RU" dirty="0"/>
              <a:t> заходи </a:t>
            </a:r>
            <a:r>
              <a:rPr lang="ru-RU" dirty="0" err="1"/>
              <a:t>щодо</a:t>
            </a:r>
            <a:r>
              <a:rPr lang="ru-RU" dirty="0"/>
              <a:t> </a:t>
            </a:r>
            <a:r>
              <a:rPr lang="ru-RU" dirty="0" err="1"/>
              <a:t>мінної</a:t>
            </a:r>
            <a:r>
              <a:rPr lang="ru-RU" dirty="0"/>
              <a:t> </a:t>
            </a:r>
            <a:r>
              <a:rPr lang="ru-RU" dirty="0" err="1"/>
              <a:t>безпеки</a:t>
            </a:r>
            <a:r>
              <a:rPr lang="ru-RU" dirty="0"/>
              <a:t> та </a:t>
            </a:r>
            <a:r>
              <a:rPr lang="ru-RU" dirty="0" err="1"/>
              <a:t>надані</a:t>
            </a:r>
            <a:r>
              <a:rPr lang="ru-RU" dirty="0"/>
              <a:t> </a:t>
            </a:r>
            <a:r>
              <a:rPr lang="ru-RU" dirty="0" err="1"/>
              <a:t>памʼятки</a:t>
            </a:r>
            <a:r>
              <a:rPr lang="ru-RU" dirty="0"/>
              <a:t> з </a:t>
            </a:r>
            <a:r>
              <a:rPr lang="ru-RU" dirty="0" err="1"/>
              <a:t>даної</a:t>
            </a:r>
            <a:r>
              <a:rPr lang="ru-RU" dirty="0"/>
              <a:t> тематики.</a:t>
            </a:r>
          </a:p>
        </p:txBody>
      </p:sp>
      <p:sp>
        <p:nvSpPr>
          <p:cNvPr id="3" name="Овал 2">
            <a:extLst>
              <a:ext uri="{FF2B5EF4-FFF2-40B4-BE49-F238E27FC236}">
                <a16:creationId xmlns:a16="http://schemas.microsoft.com/office/drawing/2014/main" id="{B26E925C-1118-479F-BC57-102792EC3EC8}"/>
              </a:ext>
            </a:extLst>
          </p:cNvPr>
          <p:cNvSpPr/>
          <p:nvPr/>
        </p:nvSpPr>
        <p:spPr>
          <a:xfrm>
            <a:off x="2207568" y="4005064"/>
            <a:ext cx="216024" cy="2647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Овал 3">
            <a:extLst>
              <a:ext uri="{FF2B5EF4-FFF2-40B4-BE49-F238E27FC236}">
                <a16:creationId xmlns:a16="http://schemas.microsoft.com/office/drawing/2014/main" id="{BDC77B64-CAFC-4A9A-80B2-AAB5FFA7EFD4}"/>
              </a:ext>
            </a:extLst>
          </p:cNvPr>
          <p:cNvSpPr/>
          <p:nvPr/>
        </p:nvSpPr>
        <p:spPr>
          <a:xfrm>
            <a:off x="2639616" y="4005064"/>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Овал 4">
            <a:extLst>
              <a:ext uri="{FF2B5EF4-FFF2-40B4-BE49-F238E27FC236}">
                <a16:creationId xmlns:a16="http://schemas.microsoft.com/office/drawing/2014/main" id="{9204D265-09BB-44DE-B2A5-18B469B0A721}"/>
              </a:ext>
            </a:extLst>
          </p:cNvPr>
          <p:cNvSpPr/>
          <p:nvPr/>
        </p:nvSpPr>
        <p:spPr>
          <a:xfrm>
            <a:off x="2207568" y="4437112"/>
            <a:ext cx="144016"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Овал 5">
            <a:extLst>
              <a:ext uri="{FF2B5EF4-FFF2-40B4-BE49-F238E27FC236}">
                <a16:creationId xmlns:a16="http://schemas.microsoft.com/office/drawing/2014/main" id="{5738F7E7-29D1-4ECD-BD75-4EE7F62CD62B}"/>
              </a:ext>
            </a:extLst>
          </p:cNvPr>
          <p:cNvSpPr/>
          <p:nvPr/>
        </p:nvSpPr>
        <p:spPr>
          <a:xfrm>
            <a:off x="6312024" y="4149080"/>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Овал 6">
            <a:extLst>
              <a:ext uri="{FF2B5EF4-FFF2-40B4-BE49-F238E27FC236}">
                <a16:creationId xmlns:a16="http://schemas.microsoft.com/office/drawing/2014/main" id="{7A0B494E-59E4-46C2-B1D7-EEB79ACF2404}"/>
              </a:ext>
            </a:extLst>
          </p:cNvPr>
          <p:cNvSpPr/>
          <p:nvPr/>
        </p:nvSpPr>
        <p:spPr>
          <a:xfrm>
            <a:off x="6672064" y="4201200"/>
            <a:ext cx="191344" cy="1816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Овал 7">
            <a:extLst>
              <a:ext uri="{FF2B5EF4-FFF2-40B4-BE49-F238E27FC236}">
                <a16:creationId xmlns:a16="http://schemas.microsoft.com/office/drawing/2014/main" id="{EF713C4C-2D19-408C-A6B1-2952A721B2E2}"/>
              </a:ext>
            </a:extLst>
          </p:cNvPr>
          <p:cNvSpPr/>
          <p:nvPr/>
        </p:nvSpPr>
        <p:spPr>
          <a:xfrm>
            <a:off x="10704512" y="4077072"/>
            <a:ext cx="192688" cy="1927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Google Shape;395;p 2"/>
          <p:cNvPicPr/>
          <p:nvPr/>
        </p:nvPicPr>
        <p:blipFill>
          <a:blip r:embed="rId2"/>
          <a:stretch/>
        </p:blipFill>
        <p:spPr>
          <a:xfrm>
            <a:off x="0" y="1080"/>
            <a:ext cx="12191040" cy="6856920"/>
          </a:xfrm>
          <a:prstGeom prst="rect">
            <a:avLst/>
          </a:prstGeom>
          <a:ln w="0">
            <a:noFill/>
          </a:ln>
        </p:spPr>
      </p:pic>
      <p:pic>
        <p:nvPicPr>
          <p:cNvPr id="221" name="Google Shape;395;p 3"/>
          <p:cNvPicPr/>
          <p:nvPr/>
        </p:nvPicPr>
        <p:blipFill>
          <a:blip r:embed="rId2"/>
          <a:stretch/>
        </p:blipFill>
        <p:spPr>
          <a:xfrm>
            <a:off x="0" y="1080"/>
            <a:ext cx="12191040" cy="6856920"/>
          </a:xfrm>
          <a:prstGeom prst="rect">
            <a:avLst/>
          </a:prstGeom>
          <a:ln w="0">
            <a:noFill/>
          </a:ln>
        </p:spPr>
      </p:pic>
      <p:sp>
        <p:nvSpPr>
          <p:cNvPr id="222" name="Прямоугольник 221"/>
          <p:cNvSpPr/>
          <p:nvPr/>
        </p:nvSpPr>
        <p:spPr>
          <a:xfrm>
            <a:off x="54000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23" name="Прямоугольник 222"/>
          <p:cNvSpPr/>
          <p:nvPr/>
        </p:nvSpPr>
        <p:spPr>
          <a:xfrm>
            <a:off x="139680" y="1917360"/>
            <a:ext cx="1173960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Проведення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бесід</a:t>
            </a:r>
            <a:r>
              <a:rPr lang="ru-RU" sz="1800" b="0" strike="noStrike" spc="-1" dirty="0">
                <a:solidFill>
                  <a:srgbClr val="000000"/>
                </a:solidFill>
                <a:latin typeface="Arial"/>
                <a:ea typeface="DejaVu Sans"/>
              </a:rPr>
              <a:t> на тему : </a:t>
            </a:r>
            <a:r>
              <a:rPr lang="ru-RU" sz="1800" b="0" strike="noStrike" spc="-1" dirty="0" err="1">
                <a:solidFill>
                  <a:srgbClr val="000000"/>
                </a:solidFill>
                <a:latin typeface="Arial"/>
                <a:ea typeface="DejaVu Sans"/>
              </a:rPr>
              <a:t>Збереження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навколишнього</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середовища</a:t>
            </a:r>
            <a:r>
              <a:rPr lang="ru-RU" sz="1800" b="0" strike="noStrike" spc="-1" dirty="0">
                <a:solidFill>
                  <a:srgbClr val="000000"/>
                </a:solidFill>
                <a:latin typeface="Arial"/>
                <a:ea typeface="DejaVu Sans"/>
              </a:rPr>
              <a:t>.</a:t>
            </a:r>
            <a:endParaRPr lang="ru-RU" sz="1800" b="0" strike="noStrike" spc="-1" dirty="0">
              <a:solidFill>
                <a:srgbClr val="000000"/>
              </a:solidFill>
              <a:latin typeface="Arial"/>
            </a:endParaRPr>
          </a:p>
        </p:txBody>
      </p:sp>
      <p:pic>
        <p:nvPicPr>
          <p:cNvPr id="1026" name="Picture 2" descr="113291c3-b95c-4aba-a0cf-1f0cff1544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99" y="2805166"/>
            <a:ext cx="2358343" cy="313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06b529a-c755-411a-aadd-e894f098c02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688" y="2859661"/>
            <a:ext cx="4176464" cy="31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afabc38-fe28-4299-9502-baf7975fa1f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00" y="2881978"/>
            <a:ext cx="4088050" cy="305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вал 1">
            <a:extLst>
              <a:ext uri="{FF2B5EF4-FFF2-40B4-BE49-F238E27FC236}">
                <a16:creationId xmlns:a16="http://schemas.microsoft.com/office/drawing/2014/main" id="{BBC53698-7D92-4D2D-86D6-7DDAE5256BB1}"/>
              </a:ext>
            </a:extLst>
          </p:cNvPr>
          <p:cNvSpPr/>
          <p:nvPr/>
        </p:nvSpPr>
        <p:spPr>
          <a:xfrm>
            <a:off x="1919536" y="3933056"/>
            <a:ext cx="360040" cy="3600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вал 2">
            <a:extLst>
              <a:ext uri="{FF2B5EF4-FFF2-40B4-BE49-F238E27FC236}">
                <a16:creationId xmlns:a16="http://schemas.microsoft.com/office/drawing/2014/main" id="{12EF1280-3D64-4097-9836-C20809DCFF71}"/>
              </a:ext>
            </a:extLst>
          </p:cNvPr>
          <p:cNvSpPr/>
          <p:nvPr/>
        </p:nvSpPr>
        <p:spPr>
          <a:xfrm>
            <a:off x="4655840" y="3573016"/>
            <a:ext cx="504056" cy="504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Google Shape;395;p 4"/>
          <p:cNvPicPr/>
          <p:nvPr/>
        </p:nvPicPr>
        <p:blipFill>
          <a:blip r:embed="rId2"/>
          <a:stretch/>
        </p:blipFill>
        <p:spPr>
          <a:xfrm>
            <a:off x="0" y="1440"/>
            <a:ext cx="12191040" cy="6856920"/>
          </a:xfrm>
          <a:prstGeom prst="rect">
            <a:avLst/>
          </a:prstGeom>
          <a:ln w="0">
            <a:noFill/>
          </a:ln>
        </p:spPr>
      </p:pic>
      <p:sp>
        <p:nvSpPr>
          <p:cNvPr id="229" name="Прямоугольник 228"/>
          <p:cNvSpPr/>
          <p:nvPr/>
        </p:nvSpPr>
        <p:spPr>
          <a:xfrm>
            <a:off x="78984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30" name="Прямоугольник 229"/>
          <p:cNvSpPr/>
          <p:nvPr/>
        </p:nvSpPr>
        <p:spPr>
          <a:xfrm>
            <a:off x="360000" y="1800000"/>
            <a:ext cx="11496640" cy="90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dirty="0"/>
              <a:t>На </a:t>
            </a:r>
            <a:r>
              <a:rPr lang="ru-RU" dirty="0" err="1"/>
              <a:t>території</a:t>
            </a:r>
            <a:r>
              <a:rPr lang="ru-RU" dirty="0"/>
              <a:t> </a:t>
            </a:r>
            <a:r>
              <a:rPr lang="ru-RU" dirty="0" err="1"/>
              <a:t>Комишуваськоі</a:t>
            </a:r>
            <a:r>
              <a:rPr lang="ru-RU" dirty="0"/>
              <a:t> ОТГ проведено </a:t>
            </a:r>
            <a:r>
              <a:rPr lang="ru-RU" dirty="0" err="1"/>
              <a:t>профілактичні</a:t>
            </a:r>
            <a:r>
              <a:rPr lang="ru-RU" dirty="0"/>
              <a:t> заходи в </a:t>
            </a:r>
            <a:r>
              <a:rPr lang="ru-RU" dirty="0" err="1"/>
              <a:t>торгівельних</a:t>
            </a:r>
            <a:r>
              <a:rPr lang="ru-RU" dirty="0"/>
              <a:t> закладах, де </a:t>
            </a:r>
            <a:r>
              <a:rPr lang="ru-RU" dirty="0" err="1"/>
              <a:t>представників</a:t>
            </a:r>
            <a:r>
              <a:rPr lang="ru-RU" dirty="0"/>
              <a:t> </a:t>
            </a:r>
            <a:r>
              <a:rPr lang="ru-RU" dirty="0" err="1"/>
              <a:t>торгівлі</a:t>
            </a:r>
            <a:r>
              <a:rPr lang="ru-RU" dirty="0"/>
              <a:t> </a:t>
            </a:r>
            <a:r>
              <a:rPr lang="ru-RU" dirty="0" err="1"/>
              <a:t>під</a:t>
            </a:r>
            <a:r>
              <a:rPr lang="ru-RU" dirty="0"/>
              <a:t> </a:t>
            </a:r>
            <a:r>
              <a:rPr lang="ru-RU" dirty="0" err="1"/>
              <a:t>особистий</a:t>
            </a:r>
            <a:r>
              <a:rPr lang="ru-RU" dirty="0"/>
              <a:t> </a:t>
            </a:r>
            <a:r>
              <a:rPr lang="ru-RU" dirty="0" err="1"/>
              <a:t>підпис</a:t>
            </a:r>
            <a:r>
              <a:rPr lang="ru-RU" dirty="0"/>
              <a:t> </a:t>
            </a:r>
            <a:r>
              <a:rPr lang="ru-RU" dirty="0" err="1"/>
              <a:t>ознайомили</a:t>
            </a:r>
            <a:r>
              <a:rPr lang="ru-RU" dirty="0"/>
              <a:t> з </a:t>
            </a:r>
            <a:r>
              <a:rPr lang="ru-RU" dirty="0" err="1"/>
              <a:t>вимогами</a:t>
            </a:r>
            <a:r>
              <a:rPr lang="ru-RU" dirty="0"/>
              <a:t> чинного </a:t>
            </a:r>
            <a:r>
              <a:rPr lang="ru-RU" dirty="0" err="1"/>
              <a:t>законодавства</a:t>
            </a:r>
            <a:r>
              <a:rPr lang="ru-RU" dirty="0"/>
              <a:t> </a:t>
            </a:r>
            <a:r>
              <a:rPr lang="ru-RU" dirty="0" err="1"/>
              <a:t>щодо</a:t>
            </a:r>
            <a:r>
              <a:rPr lang="ru-RU" dirty="0"/>
              <a:t> </a:t>
            </a:r>
            <a:r>
              <a:rPr lang="ru-RU" dirty="0" err="1"/>
              <a:t>недопущення</a:t>
            </a:r>
            <a:r>
              <a:rPr lang="ru-RU" dirty="0"/>
              <a:t> продажу </a:t>
            </a:r>
            <a:r>
              <a:rPr lang="ru-RU" dirty="0" err="1"/>
              <a:t>неповнолітніми</a:t>
            </a:r>
            <a:r>
              <a:rPr lang="ru-RU" dirty="0"/>
              <a:t> </a:t>
            </a:r>
            <a:r>
              <a:rPr lang="ru-RU" dirty="0" err="1"/>
              <a:t>заборонених</a:t>
            </a:r>
            <a:r>
              <a:rPr lang="ru-RU" dirty="0"/>
              <a:t> </a:t>
            </a:r>
            <a:r>
              <a:rPr lang="ru-RU" dirty="0" err="1"/>
              <a:t>товарів</a:t>
            </a:r>
            <a:r>
              <a:rPr lang="ru-RU" dirty="0"/>
              <a:t>.</a:t>
            </a:r>
            <a:endParaRPr lang="ru-RU" sz="1800" b="0" strike="noStrike" spc="-1" dirty="0">
              <a:solidFill>
                <a:srgbClr val="000000"/>
              </a:solidFill>
              <a:latin typeface="Arial"/>
            </a:endParaRPr>
          </a:p>
        </p:txBody>
      </p:sp>
      <p:pic>
        <p:nvPicPr>
          <p:cNvPr id="4098" name="Picture 2" descr="9035b761-b269-4fa9-89a5-3b7fb44fb9d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6" y="2966769"/>
            <a:ext cx="2579904" cy="3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29dc41ba-12f7-4d07-b96b-af3ccba67c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703" y="2981325"/>
            <a:ext cx="2569239" cy="34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bab12ffb-6e0e-40fa-b57a-757d2e1ad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85" y="3003183"/>
            <a:ext cx="2563773" cy="341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00ac28bc-e8d5-410c-9aa1-06d3ffa3a39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5" y="3014406"/>
            <a:ext cx="2545963" cy="34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вал 1">
            <a:extLst>
              <a:ext uri="{FF2B5EF4-FFF2-40B4-BE49-F238E27FC236}">
                <a16:creationId xmlns:a16="http://schemas.microsoft.com/office/drawing/2014/main" id="{186AC3BC-38EA-4628-8758-CCE9CF1FDC0A}"/>
              </a:ext>
            </a:extLst>
          </p:cNvPr>
          <p:cNvSpPr/>
          <p:nvPr/>
        </p:nvSpPr>
        <p:spPr>
          <a:xfrm>
            <a:off x="1775520" y="4077072"/>
            <a:ext cx="144016"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вал 2">
            <a:extLst>
              <a:ext uri="{FF2B5EF4-FFF2-40B4-BE49-F238E27FC236}">
                <a16:creationId xmlns:a16="http://schemas.microsoft.com/office/drawing/2014/main" id="{8DC92E01-9C58-460F-B276-53403658D2C4}"/>
              </a:ext>
            </a:extLst>
          </p:cNvPr>
          <p:cNvSpPr/>
          <p:nvPr/>
        </p:nvSpPr>
        <p:spPr>
          <a:xfrm>
            <a:off x="4439816" y="4149080"/>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Овал 3">
            <a:extLst>
              <a:ext uri="{FF2B5EF4-FFF2-40B4-BE49-F238E27FC236}">
                <a16:creationId xmlns:a16="http://schemas.microsoft.com/office/drawing/2014/main" id="{0BF54AC6-29B9-411B-9B48-9630DD55F834}"/>
              </a:ext>
            </a:extLst>
          </p:cNvPr>
          <p:cNvSpPr/>
          <p:nvPr/>
        </p:nvSpPr>
        <p:spPr>
          <a:xfrm>
            <a:off x="7536160" y="4437112"/>
            <a:ext cx="144016" cy="14401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Овал 4">
            <a:extLst>
              <a:ext uri="{FF2B5EF4-FFF2-40B4-BE49-F238E27FC236}">
                <a16:creationId xmlns:a16="http://schemas.microsoft.com/office/drawing/2014/main" id="{C076600C-B30E-455A-93C3-53A36D666B1A}"/>
              </a:ext>
            </a:extLst>
          </p:cNvPr>
          <p:cNvSpPr/>
          <p:nvPr/>
        </p:nvSpPr>
        <p:spPr>
          <a:xfrm>
            <a:off x="9840416" y="4653136"/>
            <a:ext cx="216024" cy="21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Google Shape;395;p 5"/>
          <p:cNvPicPr/>
          <p:nvPr/>
        </p:nvPicPr>
        <p:blipFill>
          <a:blip r:embed="rId2"/>
          <a:stretch/>
        </p:blipFill>
        <p:spPr>
          <a:xfrm>
            <a:off x="0" y="1800"/>
            <a:ext cx="12191040" cy="6856920"/>
          </a:xfrm>
          <a:prstGeom prst="rect">
            <a:avLst/>
          </a:prstGeom>
          <a:ln w="0">
            <a:noFill/>
          </a:ln>
        </p:spPr>
      </p:pic>
      <p:sp>
        <p:nvSpPr>
          <p:cNvPr id="235" name="Прямоугольник 234"/>
          <p:cNvSpPr/>
          <p:nvPr/>
        </p:nvSpPr>
        <p:spPr>
          <a:xfrm>
            <a:off x="60984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36" name="Прямоугольник 235"/>
          <p:cNvSpPr/>
          <p:nvPr/>
        </p:nvSpPr>
        <p:spPr>
          <a:xfrm>
            <a:off x="180000" y="1800000"/>
            <a:ext cx="1119384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dirty="0" err="1">
                <a:solidFill>
                  <a:srgbClr val="000000"/>
                </a:solidFill>
                <a:latin typeface="Arial"/>
                <a:ea typeface="DejaVu Sans"/>
              </a:rPr>
              <a:t>Виїзд</a:t>
            </a:r>
            <a:r>
              <a:rPr lang="ru-RU" sz="1800" b="0" strike="noStrike" spc="-1" dirty="0">
                <a:solidFill>
                  <a:srgbClr val="000000"/>
                </a:solidFill>
                <a:latin typeface="Arial"/>
                <a:ea typeface="DejaVu Sans"/>
              </a:rPr>
              <a:t> до села </a:t>
            </a:r>
            <a:r>
              <a:rPr lang="ru-RU" sz="1800" b="0" strike="noStrike" spc="-1" dirty="0" err="1">
                <a:solidFill>
                  <a:srgbClr val="000000"/>
                </a:solidFill>
                <a:latin typeface="Arial"/>
                <a:ea typeface="DejaVu Sans"/>
              </a:rPr>
              <a:t>Новояковлівка</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котре</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знаходиться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під</a:t>
            </a:r>
            <a:r>
              <a:rPr lang="ru-RU" sz="1800" b="0" strike="noStrike" spc="-1" dirty="0">
                <a:solidFill>
                  <a:srgbClr val="000000"/>
                </a:solidFill>
                <a:latin typeface="Arial"/>
                <a:ea typeface="DejaVu Sans"/>
              </a:rPr>
              <a:t> ворожим вогнем з метою </a:t>
            </a:r>
            <a:r>
              <a:rPr lang="ru-RU" sz="1800" b="0" strike="noStrike" spc="-1" dirty="0" err="1">
                <a:solidFill>
                  <a:srgbClr val="000000"/>
                </a:solidFill>
                <a:latin typeface="Arial"/>
                <a:ea typeface="DejaVu Sans"/>
              </a:rPr>
              <a:t>виявлення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постраждалих</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осіб</a:t>
            </a:r>
            <a:r>
              <a:rPr lang="ru-RU" sz="1800" b="0" strike="noStrike" spc="-1" dirty="0">
                <a:solidFill>
                  <a:srgbClr val="000000"/>
                </a:solidFill>
                <a:latin typeface="Arial"/>
                <a:ea typeface="DejaVu Sans"/>
              </a:rPr>
              <a:t> та </a:t>
            </a:r>
            <a:r>
              <a:rPr lang="ru-RU" sz="1800" b="0" strike="noStrike" spc="-1" dirty="0" err="1">
                <a:solidFill>
                  <a:srgbClr val="000000"/>
                </a:solidFill>
                <a:latin typeface="Arial"/>
                <a:ea typeface="DejaVu Sans"/>
              </a:rPr>
              <a:t>фіксування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пошкоджень</a:t>
            </a:r>
            <a:r>
              <a:rPr lang="ru-RU" sz="1800" b="0" strike="noStrike" spc="-1" dirty="0">
                <a:solidFill>
                  <a:srgbClr val="000000"/>
                </a:solidFill>
                <a:latin typeface="Arial"/>
                <a:ea typeface="DejaVu Sans"/>
              </a:rPr>
              <a:t> через </a:t>
            </a:r>
            <a:r>
              <a:rPr lang="ru-RU" sz="1800" b="0" strike="noStrike" spc="-1" dirty="0" err="1">
                <a:solidFill>
                  <a:srgbClr val="000000"/>
                </a:solidFill>
                <a:latin typeface="Arial"/>
                <a:ea typeface="DejaVu Sans"/>
              </a:rPr>
              <a:t>обстріл</a:t>
            </a:r>
            <a:r>
              <a:rPr lang="ru-RU" sz="1800" b="0" strike="noStrike" spc="-1" dirty="0">
                <a:solidFill>
                  <a:srgbClr val="000000"/>
                </a:solidFill>
                <a:latin typeface="Arial"/>
                <a:ea typeface="DejaVu Sans"/>
              </a:rPr>
              <a:t>.</a:t>
            </a:r>
            <a:endParaRPr lang="ru-RU" sz="1800" b="0" strike="noStrike" spc="-1" dirty="0">
              <a:solidFill>
                <a:srgbClr val="000000"/>
              </a:solidFill>
              <a:latin typeface="Arial"/>
            </a:endParaRPr>
          </a:p>
        </p:txBody>
      </p:sp>
      <p:pic>
        <p:nvPicPr>
          <p:cNvPr id="5122" name="Picture 2" descr="60ed4e1f-d689-4066-8634-cb66a231d3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67" y="2924944"/>
            <a:ext cx="459205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7444be53-523e-4ec1-bbcf-0640598b5ff0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520" y="2780927"/>
            <a:ext cx="3528872" cy="36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Google Shape;395;p 6"/>
          <p:cNvPicPr/>
          <p:nvPr/>
        </p:nvPicPr>
        <p:blipFill>
          <a:blip r:embed="rId2"/>
          <a:stretch/>
        </p:blipFill>
        <p:spPr>
          <a:xfrm>
            <a:off x="0" y="2160"/>
            <a:ext cx="12191040" cy="6856920"/>
          </a:xfrm>
          <a:prstGeom prst="rect">
            <a:avLst/>
          </a:prstGeom>
          <a:ln w="0">
            <a:noFill/>
          </a:ln>
        </p:spPr>
      </p:pic>
      <p:sp>
        <p:nvSpPr>
          <p:cNvPr id="241" name="Прямоугольник 240"/>
          <p:cNvSpPr/>
          <p:nvPr/>
        </p:nvSpPr>
        <p:spPr>
          <a:xfrm>
            <a:off x="72000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42" name="Прямоугольник 241"/>
          <p:cNvSpPr/>
          <p:nvPr/>
        </p:nvSpPr>
        <p:spPr>
          <a:xfrm>
            <a:off x="360000" y="1841760"/>
            <a:ext cx="10838880" cy="7951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dirty="0" err="1">
                <a:solidFill>
                  <a:srgbClr val="000000"/>
                </a:solidFill>
                <a:latin typeface="Arial"/>
                <a:ea typeface="DejaVu Sans"/>
              </a:rPr>
              <a:t>Фіксування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пошкоджень</a:t>
            </a:r>
            <a:r>
              <a:rPr lang="ru-RU" sz="1800" b="0" strike="noStrike" spc="-1" dirty="0">
                <a:solidFill>
                  <a:srgbClr val="000000"/>
                </a:solidFill>
                <a:latin typeface="Arial"/>
                <a:ea typeface="DejaVu Sans"/>
              </a:rPr>
              <a:t> та </a:t>
            </a:r>
            <a:r>
              <a:rPr lang="ru-RU" sz="1800" b="0" strike="noStrike" spc="-1" dirty="0" err="1">
                <a:solidFill>
                  <a:srgbClr val="000000"/>
                </a:solidFill>
                <a:latin typeface="Arial"/>
                <a:ea typeface="DejaVu Sans"/>
              </a:rPr>
              <a:t>обстеження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після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обстрілу</a:t>
            </a:r>
            <a:r>
              <a:rPr lang="ru-RU" sz="1800" b="0" strike="noStrike" spc="-1" dirty="0">
                <a:solidFill>
                  <a:srgbClr val="000000"/>
                </a:solidFill>
                <a:latin typeface="Arial"/>
                <a:ea typeface="DejaVu Sans"/>
              </a:rPr>
              <a:t> з метою </a:t>
            </a:r>
            <a:r>
              <a:rPr lang="ru-RU" sz="1800" b="0" strike="noStrike" spc="-1" dirty="0" err="1">
                <a:solidFill>
                  <a:srgbClr val="000000"/>
                </a:solidFill>
                <a:latin typeface="Arial"/>
                <a:ea typeface="DejaVu Sans"/>
              </a:rPr>
              <a:t>виявлення</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можливих</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постраждалих</a:t>
            </a:r>
            <a:r>
              <a:rPr lang="ru-RU" sz="1800" b="0" strike="noStrike" spc="-1" dirty="0">
                <a:solidFill>
                  <a:srgbClr val="000000"/>
                </a:solidFill>
                <a:latin typeface="Arial"/>
                <a:ea typeface="DejaVu Sans"/>
              </a:rPr>
              <a:t> </a:t>
            </a:r>
            <a:r>
              <a:rPr lang="ru-RU" sz="1800" b="0" strike="noStrike" spc="-1" dirty="0" err="1">
                <a:solidFill>
                  <a:srgbClr val="000000"/>
                </a:solidFill>
                <a:latin typeface="Arial"/>
                <a:ea typeface="DejaVu Sans"/>
              </a:rPr>
              <a:t>осіб</a:t>
            </a:r>
            <a:r>
              <a:rPr lang="ru-RU" sz="1800" b="0" strike="noStrike" spc="-1" dirty="0">
                <a:solidFill>
                  <a:srgbClr val="000000"/>
                </a:solidFill>
                <a:latin typeface="Arial"/>
                <a:ea typeface="DejaVu Sans"/>
              </a:rPr>
              <a:t>.</a:t>
            </a:r>
            <a:endParaRPr lang="ru-RU" sz="1800" b="0" strike="noStrike" spc="-1" dirty="0">
              <a:solidFill>
                <a:srgbClr val="000000"/>
              </a:solidFill>
              <a:latin typeface="Arial"/>
            </a:endParaRPr>
          </a:p>
        </p:txBody>
      </p:sp>
      <p:pic>
        <p:nvPicPr>
          <p:cNvPr id="6146" name="Picture 2" descr="ff77a565-7ee4-4157-8db3-e5f3bf6b9e37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284984"/>
            <a:ext cx="2664296" cy="35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21af922f-570c-455c-be62-1da7b977f7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286" y="3284984"/>
            <a:ext cx="3978850" cy="35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722c4d0-5dba-4bdd-9314-a95e963125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00" y="3305175"/>
            <a:ext cx="288032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Рисунок 5"/>
          <p:cNvPicPr/>
          <p:nvPr/>
        </p:nvPicPr>
        <p:blipFill>
          <a:blip r:embed="rId2"/>
          <a:stretch/>
        </p:blipFill>
        <p:spPr>
          <a:xfrm>
            <a:off x="360" y="0"/>
            <a:ext cx="12190320" cy="6856200"/>
          </a:xfrm>
          <a:prstGeom prst="rect">
            <a:avLst/>
          </a:prstGeom>
          <a:ln w="0">
            <a:noFill/>
          </a:ln>
        </p:spPr>
      </p:pic>
      <p:sp>
        <p:nvSpPr>
          <p:cNvPr id="248" name="TextBox 7"/>
          <p:cNvSpPr/>
          <p:nvPr/>
        </p:nvSpPr>
        <p:spPr>
          <a:xfrm>
            <a:off x="945000" y="3740400"/>
            <a:ext cx="10302120" cy="1918440"/>
          </a:xfrm>
          <a:prstGeom prst="rect">
            <a:avLst/>
          </a:prstGeom>
          <a:solidFill>
            <a:srgbClr val="FFFFFF"/>
          </a:solidFill>
          <a:ln w="28575">
            <a:solidFill>
              <a:srgbClr val="FFC000"/>
            </a:solidFill>
          </a:ln>
        </p:spPr>
        <p:style>
          <a:lnRef idx="2">
            <a:schemeClr val="accent4"/>
          </a:lnRef>
          <a:fillRef idx="1">
            <a:schemeClr val="lt1"/>
          </a:fillRef>
          <a:effectRef idx="0">
            <a:schemeClr val="accent4"/>
          </a:effectRef>
          <a:fontRef idx="minor"/>
        </p:style>
        <p:txBody>
          <a:bodyPr wrap="none" lIns="90000" tIns="45000" rIns="90000" bIns="45000" anchor="t">
            <a:spAutoFit/>
          </a:bodyPr>
          <a:lstStyle/>
          <a:p>
            <a:pPr algn="ctr">
              <a:lnSpc>
                <a:spcPct val="100000"/>
              </a:lnSpc>
            </a:pPr>
            <a:r>
              <a:rPr lang="uk-UA" sz="6000" b="0" strike="noStrike" spc="-1">
                <a:solidFill>
                  <a:srgbClr val="182947"/>
                </a:solidFill>
                <a:latin typeface="Proxima Nova Rg"/>
                <a:ea typeface="DejaVu Sans"/>
              </a:rPr>
              <a:t>Тільки разом ми зробимо</a:t>
            </a:r>
            <a:endParaRPr lang="ru-RU" sz="6000" b="0" strike="noStrike" spc="-1">
              <a:solidFill>
                <a:srgbClr val="000000"/>
              </a:solidFill>
              <a:latin typeface="Arial"/>
            </a:endParaRPr>
          </a:p>
          <a:p>
            <a:pPr algn="ctr">
              <a:lnSpc>
                <a:spcPct val="100000"/>
              </a:lnSpc>
            </a:pPr>
            <a:r>
              <a:rPr lang="uk-UA" sz="6000" b="0" strike="noStrike" spc="-1">
                <a:solidFill>
                  <a:srgbClr val="182947"/>
                </a:solidFill>
                <a:latin typeface="Proxima Nova Rg"/>
                <a:ea typeface="DejaVu Sans"/>
              </a:rPr>
              <a:t> громаду безпечною!</a:t>
            </a:r>
            <a:endParaRPr lang="ru-RU" sz="60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oogle Shape;98;p2"/>
          <p:cNvPicPr/>
          <p:nvPr/>
        </p:nvPicPr>
        <p:blipFill>
          <a:blip r:embed="rId2"/>
          <a:stretch/>
        </p:blipFill>
        <p:spPr>
          <a:xfrm>
            <a:off x="0" y="360"/>
            <a:ext cx="12257640" cy="6856920"/>
          </a:xfrm>
          <a:prstGeom prst="rect">
            <a:avLst/>
          </a:prstGeom>
          <a:ln w="0">
            <a:noFill/>
          </a:ln>
        </p:spPr>
      </p:pic>
      <p:pic>
        <p:nvPicPr>
          <p:cNvPr id="53" name="Google Shape;99;p2"/>
          <p:cNvPicPr/>
          <p:nvPr/>
        </p:nvPicPr>
        <p:blipFill>
          <a:blip r:embed="rId3"/>
          <a:stretch/>
        </p:blipFill>
        <p:spPr>
          <a:xfrm>
            <a:off x="360360" y="1980360"/>
            <a:ext cx="1078920" cy="1078920"/>
          </a:xfrm>
          <a:prstGeom prst="rect">
            <a:avLst/>
          </a:prstGeom>
          <a:ln w="0">
            <a:noFill/>
          </a:ln>
        </p:spPr>
      </p:pic>
      <p:sp>
        <p:nvSpPr>
          <p:cNvPr id="54" name="Google Shape;100;p2"/>
          <p:cNvSpPr/>
          <p:nvPr/>
        </p:nvSpPr>
        <p:spPr>
          <a:xfrm>
            <a:off x="2691000" y="2076120"/>
            <a:ext cx="58975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Medium"/>
                <a:ea typeface="Proxima Nova"/>
              </a:rPr>
              <a:t>населених пунктів на території громади</a:t>
            </a:r>
            <a:endParaRPr lang="ru-RU" sz="2800" b="0" strike="noStrike" spc="-1">
              <a:solidFill>
                <a:srgbClr val="000000"/>
              </a:solidFill>
              <a:latin typeface="Arial"/>
            </a:endParaRPr>
          </a:p>
        </p:txBody>
      </p:sp>
      <p:sp>
        <p:nvSpPr>
          <p:cNvPr id="55" name="Google Shape;101;p2"/>
          <p:cNvSpPr/>
          <p:nvPr/>
        </p:nvSpPr>
        <p:spPr>
          <a:xfrm>
            <a:off x="1678320" y="2260800"/>
            <a:ext cx="743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44546A"/>
                </a:solidFill>
                <a:latin typeface="Proxima Nova Rg"/>
                <a:ea typeface="DejaVu Sans"/>
              </a:rPr>
              <a:t>30</a:t>
            </a:r>
            <a:endParaRPr lang="ru-RU" sz="3200" b="0" strike="noStrike" spc="-1">
              <a:solidFill>
                <a:srgbClr val="000000"/>
              </a:solidFill>
              <a:latin typeface="Arial"/>
            </a:endParaRPr>
          </a:p>
        </p:txBody>
      </p:sp>
      <p:pic>
        <p:nvPicPr>
          <p:cNvPr id="56" name="Google Shape;102;p2"/>
          <p:cNvPicPr/>
          <p:nvPr/>
        </p:nvPicPr>
        <p:blipFill>
          <a:blip r:embed="rId4"/>
          <a:stretch/>
        </p:blipFill>
        <p:spPr>
          <a:xfrm>
            <a:off x="419400" y="3443760"/>
            <a:ext cx="1148400" cy="1127880"/>
          </a:xfrm>
          <a:prstGeom prst="rect">
            <a:avLst/>
          </a:prstGeom>
          <a:ln w="0">
            <a:noFill/>
          </a:ln>
        </p:spPr>
      </p:pic>
      <p:sp>
        <p:nvSpPr>
          <p:cNvPr id="57" name="Google Shape;103;p2"/>
          <p:cNvSpPr/>
          <p:nvPr/>
        </p:nvSpPr>
        <p:spPr>
          <a:xfrm>
            <a:off x="3240000" y="3769920"/>
            <a:ext cx="44784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Medium"/>
                <a:ea typeface="Proxima Nova"/>
              </a:rPr>
              <a:t>Проживає мешканців</a:t>
            </a:r>
            <a:endParaRPr lang="ru-RU" sz="2800" b="0" strike="noStrike" spc="-1">
              <a:solidFill>
                <a:srgbClr val="000000"/>
              </a:solidFill>
              <a:latin typeface="Arial"/>
            </a:endParaRPr>
          </a:p>
        </p:txBody>
      </p:sp>
      <p:sp>
        <p:nvSpPr>
          <p:cNvPr id="58" name="Google Shape;104;p2"/>
          <p:cNvSpPr/>
          <p:nvPr/>
        </p:nvSpPr>
        <p:spPr>
          <a:xfrm>
            <a:off x="1678320" y="3738960"/>
            <a:ext cx="15609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44546A"/>
                </a:solidFill>
                <a:latin typeface="Proxima Nova Rg"/>
                <a:ea typeface="DejaVu Sans"/>
              </a:rPr>
              <a:t>8000</a:t>
            </a:r>
            <a:endParaRPr lang="ru-RU" sz="3200" b="0" strike="noStrike" spc="-1">
              <a:solidFill>
                <a:srgbClr val="000000"/>
              </a:solidFill>
              <a:latin typeface="Arial"/>
            </a:endParaRPr>
          </a:p>
        </p:txBody>
      </p:sp>
      <p:sp>
        <p:nvSpPr>
          <p:cNvPr id="59" name="Google Shape;105;p2"/>
          <p:cNvSpPr/>
          <p:nvPr/>
        </p:nvSpPr>
        <p:spPr>
          <a:xfrm>
            <a:off x="2587680" y="4903920"/>
            <a:ext cx="579564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Medium"/>
                <a:ea typeface="Proxima Nova"/>
              </a:rPr>
              <a:t>Поліцейські офіцери громади, які обслуговують ТГ</a:t>
            </a:r>
            <a:endParaRPr lang="ru-RU" sz="2800" b="0" strike="noStrike" spc="-1">
              <a:solidFill>
                <a:srgbClr val="000000"/>
              </a:solidFill>
              <a:latin typeface="Arial"/>
            </a:endParaRPr>
          </a:p>
        </p:txBody>
      </p:sp>
      <p:sp>
        <p:nvSpPr>
          <p:cNvPr id="60" name="Google Shape;106;p2"/>
          <p:cNvSpPr/>
          <p:nvPr/>
        </p:nvSpPr>
        <p:spPr>
          <a:xfrm>
            <a:off x="431640" y="5113080"/>
            <a:ext cx="1078920" cy="1078920"/>
          </a:xfrm>
          <a:prstGeom prst="ellipse">
            <a:avLst/>
          </a:prstGeom>
          <a:solidFill>
            <a:schemeClr val="lt1"/>
          </a:solidFill>
          <a:ln w="381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ru-RU" sz="1800" b="0" strike="noStrike" spc="-1">
              <a:solidFill>
                <a:schemeClr val="dk1"/>
              </a:solidFill>
              <a:latin typeface="Calibri"/>
              <a:ea typeface="Calibri"/>
            </a:endParaRPr>
          </a:p>
        </p:txBody>
      </p:sp>
      <p:pic>
        <p:nvPicPr>
          <p:cNvPr id="61" name="Google Shape;107;p2"/>
          <p:cNvPicPr/>
          <p:nvPr/>
        </p:nvPicPr>
        <p:blipFill>
          <a:blip r:embed="rId5"/>
          <a:stretch/>
        </p:blipFill>
        <p:spPr>
          <a:xfrm>
            <a:off x="562680" y="5257080"/>
            <a:ext cx="816840" cy="790560"/>
          </a:xfrm>
          <a:prstGeom prst="rect">
            <a:avLst/>
          </a:prstGeom>
          <a:ln w="0">
            <a:noFill/>
          </a:ln>
        </p:spPr>
      </p:pic>
      <p:sp>
        <p:nvSpPr>
          <p:cNvPr id="62" name="Google Shape;108;p2"/>
          <p:cNvSpPr/>
          <p:nvPr/>
        </p:nvSpPr>
        <p:spPr>
          <a:xfrm>
            <a:off x="260280" y="579600"/>
            <a:ext cx="62755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КОМИШУВАСЬКА ТГ</a:t>
            </a:r>
            <a:endParaRPr lang="ru-RU" sz="2800" b="0" strike="noStrike" spc="-1">
              <a:solidFill>
                <a:srgbClr val="000000"/>
              </a:solidFill>
              <a:latin typeface="Arial"/>
            </a:endParaRPr>
          </a:p>
        </p:txBody>
      </p:sp>
      <p:cxnSp>
        <p:nvCxnSpPr>
          <p:cNvPr id="63" name="Google Shape;109;p2"/>
          <p:cNvCxnSpPr/>
          <p:nvPr/>
        </p:nvCxnSpPr>
        <p:spPr>
          <a:xfrm flipH="1">
            <a:off x="8652240" y="1974240"/>
            <a:ext cx="13680" cy="4638240"/>
          </a:xfrm>
          <a:prstGeom prst="straightConnector1">
            <a:avLst/>
          </a:prstGeom>
          <a:ln w="38100">
            <a:solidFill>
              <a:srgbClr val="FFC000"/>
            </a:solidFill>
            <a:miter/>
          </a:ln>
        </p:spPr>
      </p:cxnSp>
      <p:sp>
        <p:nvSpPr>
          <p:cNvPr id="64" name="Google Shape;111;p2"/>
          <p:cNvSpPr/>
          <p:nvPr/>
        </p:nvSpPr>
        <p:spPr>
          <a:xfrm>
            <a:off x="3114000" y="5965560"/>
            <a:ext cx="3483000" cy="576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nSpc>
                <a:spcPct val="105000"/>
              </a:lnSpc>
              <a:tabLst>
                <a:tab pos="0" algn="l"/>
              </a:tabLst>
            </a:pPr>
            <a:r>
              <a:rPr lang="uk-UA" sz="1800" b="0" strike="noStrike" spc="-1">
                <a:solidFill>
                  <a:srgbClr val="44546A"/>
                </a:solidFill>
                <a:latin typeface="Montserrat Light"/>
                <a:ea typeface="Proxima Nova"/>
              </a:rPr>
              <a:t>Шеремет Олександр Анатолійович</a:t>
            </a:r>
            <a:endParaRPr lang="ru-RU" sz="1800" b="0" strike="noStrike" spc="-1">
              <a:solidFill>
                <a:srgbClr val="000000"/>
              </a:solidFill>
              <a:latin typeface="Arial"/>
            </a:endParaRPr>
          </a:p>
          <a:p>
            <a:pPr>
              <a:lnSpc>
                <a:spcPct val="105000"/>
              </a:lnSpc>
              <a:tabLst>
                <a:tab pos="0" algn="l"/>
              </a:tabLst>
            </a:pPr>
            <a:r>
              <a:rPr lang="uk-UA" sz="1800" b="0" strike="noStrike" spc="-1">
                <a:solidFill>
                  <a:srgbClr val="44546A"/>
                </a:solidFill>
                <a:latin typeface="Montserrat Light"/>
                <a:ea typeface="Proxima Nova"/>
              </a:rPr>
              <a:t>Нікітін Владислав Денисович</a:t>
            </a:r>
            <a:endParaRPr lang="ru-RU" sz="1800" b="0" strike="noStrike" spc="-1">
              <a:solidFill>
                <a:srgbClr val="000000"/>
              </a:solidFill>
              <a:latin typeface="Arial"/>
            </a:endParaRPr>
          </a:p>
        </p:txBody>
      </p:sp>
      <p:pic>
        <p:nvPicPr>
          <p:cNvPr id="65" name="Рисунок 4"/>
          <p:cNvPicPr/>
          <p:nvPr/>
        </p:nvPicPr>
        <p:blipFill>
          <a:blip r:embed="rId6"/>
          <a:stretch/>
        </p:blipFill>
        <p:spPr>
          <a:xfrm>
            <a:off x="9712800" y="2260800"/>
            <a:ext cx="1618560" cy="1278720"/>
          </a:xfrm>
          <a:prstGeom prst="rect">
            <a:avLst/>
          </a:prstGeom>
          <a:ln w="0">
            <a:noFill/>
          </a:ln>
        </p:spPr>
      </p:pic>
      <p:sp>
        <p:nvSpPr>
          <p:cNvPr id="66" name="Google Shape;100;p2"/>
          <p:cNvSpPr/>
          <p:nvPr/>
        </p:nvSpPr>
        <p:spPr>
          <a:xfrm>
            <a:off x="9055080" y="3628440"/>
            <a:ext cx="298692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2400" b="0" strike="noStrike" spc="-1">
                <a:solidFill>
                  <a:srgbClr val="182947"/>
                </a:solidFill>
                <a:latin typeface="Montserrat Medium"/>
                <a:ea typeface="Proxima Nova"/>
              </a:rPr>
              <a:t>У громаді зареєстровано </a:t>
            </a:r>
            <a:endParaRPr lang="ru-RU" sz="2400" b="0" strike="noStrike" spc="-1">
              <a:solidFill>
                <a:srgbClr val="000000"/>
              </a:solidFill>
              <a:latin typeface="Arial"/>
            </a:endParaRPr>
          </a:p>
        </p:txBody>
      </p:sp>
      <p:sp>
        <p:nvSpPr>
          <p:cNvPr id="67" name="Google Shape;104;p2"/>
          <p:cNvSpPr/>
          <p:nvPr/>
        </p:nvSpPr>
        <p:spPr>
          <a:xfrm>
            <a:off x="9905400" y="4546800"/>
            <a:ext cx="14259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800" b="0" strike="noStrike" spc="-1">
              <a:solidFill>
                <a:srgbClr val="000000"/>
              </a:solidFill>
              <a:latin typeface="Arial"/>
            </a:endParaRPr>
          </a:p>
        </p:txBody>
      </p:sp>
      <p:sp>
        <p:nvSpPr>
          <p:cNvPr id="68" name="Google Shape;100;p2"/>
          <p:cNvSpPr/>
          <p:nvPr/>
        </p:nvSpPr>
        <p:spPr>
          <a:xfrm>
            <a:off x="8865000" y="5257800"/>
            <a:ext cx="324684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2400" b="0" strike="noStrike" spc="-1">
                <a:solidFill>
                  <a:srgbClr val="182947"/>
                </a:solidFill>
                <a:latin typeface="Montserrat Medium"/>
                <a:ea typeface="Proxima Nova"/>
              </a:rPr>
              <a:t>внутрішньо</a:t>
            </a:r>
            <a:endParaRPr lang="ru-RU" sz="2400" b="0" strike="noStrike" spc="-1">
              <a:solidFill>
                <a:srgbClr val="000000"/>
              </a:solidFill>
              <a:latin typeface="Arial"/>
            </a:endParaRPr>
          </a:p>
          <a:p>
            <a:pPr algn="ctr">
              <a:lnSpc>
                <a:spcPct val="100000"/>
              </a:lnSpc>
              <a:tabLst>
                <a:tab pos="0" algn="l"/>
              </a:tabLst>
            </a:pPr>
            <a:r>
              <a:rPr lang="uk-UA" sz="2400" b="0" strike="noStrike" spc="-1">
                <a:solidFill>
                  <a:srgbClr val="182947"/>
                </a:solidFill>
                <a:latin typeface="Montserrat Medium"/>
                <a:ea typeface="Proxima Nova"/>
              </a:rPr>
              <a:t>переміщених осіб</a:t>
            </a:r>
            <a:endParaRPr lang="ru-RU" sz="2400" b="0" strike="noStrike" spc="-1">
              <a:solidFill>
                <a:srgbClr val="000000"/>
              </a:solidFill>
              <a:latin typeface="Arial"/>
            </a:endParaRPr>
          </a:p>
        </p:txBody>
      </p:sp>
      <p:sp>
        <p:nvSpPr>
          <p:cNvPr id="69" name="Прямоугольник 68"/>
          <p:cNvSpPr/>
          <p:nvPr/>
        </p:nvSpPr>
        <p:spPr>
          <a:xfrm>
            <a:off x="1821240" y="5555160"/>
            <a:ext cx="698040" cy="56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3200" b="0" strike="noStrike" spc="-1">
                <a:solidFill>
                  <a:srgbClr val="44546A"/>
                </a:solidFill>
                <a:latin typeface="Proxima Nova Rg"/>
                <a:ea typeface="DejaVu Sans"/>
              </a:rPr>
              <a:t>2</a:t>
            </a:r>
            <a:endParaRPr lang="ru-RU" sz="3200" b="0" strike="noStrike" spc="-1">
              <a:solidFill>
                <a:srgbClr val="000000"/>
              </a:solidFill>
              <a:latin typeface="Arial"/>
            </a:endParaRPr>
          </a:p>
        </p:txBody>
      </p:sp>
      <p:sp>
        <p:nvSpPr>
          <p:cNvPr id="70" name="TextBox 69"/>
          <p:cNvSpPr txBox="1"/>
          <p:nvPr/>
        </p:nvSpPr>
        <p:spPr>
          <a:xfrm>
            <a:off x="9942840" y="4559040"/>
            <a:ext cx="1217160" cy="564840"/>
          </a:xfrm>
          <a:prstGeom prst="rect">
            <a:avLst/>
          </a:prstGeom>
          <a:noFill/>
          <a:ln w="0">
            <a:noFill/>
          </a:ln>
        </p:spPr>
        <p:txBody>
          <a:bodyPr lIns="90000" tIns="45000" rIns="90000" bIns="45000" anchor="t">
            <a:noAutofit/>
          </a:bodyPr>
          <a:lstStyle/>
          <a:p>
            <a:r>
              <a:rPr lang="uk-UA" sz="3200" b="0" strike="noStrike" spc="-1" dirty="0">
                <a:solidFill>
                  <a:srgbClr val="44546A"/>
                </a:solidFill>
                <a:latin typeface="Proxima Nova Rg"/>
                <a:ea typeface="DejaVu Sans"/>
              </a:rPr>
              <a:t>1400</a:t>
            </a:r>
            <a:endParaRPr lang="ru-RU" sz="3200" b="0" strike="noStrike" spc="-1" dirty="0">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oogle Shape;139;p5"/>
          <p:cNvPicPr/>
          <p:nvPr/>
        </p:nvPicPr>
        <p:blipFill>
          <a:blip r:embed="rId3"/>
          <a:stretch/>
        </p:blipFill>
        <p:spPr>
          <a:xfrm>
            <a:off x="0" y="0"/>
            <a:ext cx="12191040" cy="6856920"/>
          </a:xfrm>
          <a:prstGeom prst="rect">
            <a:avLst/>
          </a:prstGeom>
          <a:ln w="0">
            <a:noFill/>
          </a:ln>
        </p:spPr>
      </p:pic>
      <p:pic>
        <p:nvPicPr>
          <p:cNvPr id="72" name="Google Shape;140;p5"/>
          <p:cNvPicPr/>
          <p:nvPr/>
        </p:nvPicPr>
        <p:blipFill>
          <a:blip r:embed="rId4"/>
          <a:stretch/>
        </p:blipFill>
        <p:spPr>
          <a:xfrm>
            <a:off x="2658960" y="2286000"/>
            <a:ext cx="628560" cy="628560"/>
          </a:xfrm>
          <a:prstGeom prst="rect">
            <a:avLst/>
          </a:prstGeom>
          <a:ln w="0">
            <a:noFill/>
          </a:ln>
        </p:spPr>
      </p:pic>
      <p:pic>
        <p:nvPicPr>
          <p:cNvPr id="73" name="Google Shape;141;p5"/>
          <p:cNvPicPr/>
          <p:nvPr/>
        </p:nvPicPr>
        <p:blipFill>
          <a:blip r:embed="rId5"/>
          <a:stretch/>
        </p:blipFill>
        <p:spPr>
          <a:xfrm>
            <a:off x="8974440" y="2286000"/>
            <a:ext cx="607680" cy="607680"/>
          </a:xfrm>
          <a:prstGeom prst="rect">
            <a:avLst/>
          </a:prstGeom>
          <a:ln w="0">
            <a:noFill/>
          </a:ln>
        </p:spPr>
      </p:pic>
      <p:sp>
        <p:nvSpPr>
          <p:cNvPr id="74" name="Google Shape;142;p5"/>
          <p:cNvSpPr/>
          <p:nvPr/>
        </p:nvSpPr>
        <p:spPr>
          <a:xfrm>
            <a:off x="1070640" y="2994840"/>
            <a:ext cx="39538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Proxima Nova"/>
                <a:ea typeface="Proxima Nova"/>
              </a:rPr>
              <a:t>Обслугували викликів</a:t>
            </a:r>
            <a:endParaRPr lang="ru-RU" sz="2800" b="0" strike="noStrike" spc="-1">
              <a:solidFill>
                <a:srgbClr val="000000"/>
              </a:solidFill>
              <a:latin typeface="Arial"/>
            </a:endParaRPr>
          </a:p>
        </p:txBody>
      </p:sp>
      <p:sp>
        <p:nvSpPr>
          <p:cNvPr id="75" name="Google Shape;143;p5"/>
          <p:cNvSpPr/>
          <p:nvPr/>
        </p:nvSpPr>
        <p:spPr>
          <a:xfrm>
            <a:off x="7166520" y="2994840"/>
            <a:ext cx="401004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Proxima Nova"/>
                <a:ea typeface="Proxima Nova"/>
              </a:rPr>
              <a:t>Розглянули матеріалів</a:t>
            </a:r>
            <a:endParaRPr lang="ru-RU" sz="2800" b="0" strike="noStrike" spc="-1">
              <a:solidFill>
                <a:srgbClr val="000000"/>
              </a:solidFill>
              <a:latin typeface="Arial"/>
            </a:endParaRPr>
          </a:p>
        </p:txBody>
      </p:sp>
      <p:sp>
        <p:nvSpPr>
          <p:cNvPr id="76" name="Google Shape;144;p5"/>
          <p:cNvSpPr/>
          <p:nvPr/>
        </p:nvSpPr>
        <p:spPr>
          <a:xfrm>
            <a:off x="1286280" y="4175280"/>
            <a:ext cx="337356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spc="-1" dirty="0">
                <a:solidFill>
                  <a:srgbClr val="182947"/>
                </a:solidFill>
                <a:latin typeface="Proxima Nova"/>
                <a:ea typeface="Proxima Nova"/>
              </a:rPr>
              <a:t>137</a:t>
            </a:r>
            <a:r>
              <a:rPr lang="uk-UA" sz="6000" b="0" strike="noStrike" spc="-1" dirty="0">
                <a:solidFill>
                  <a:srgbClr val="182947"/>
                </a:solidFill>
                <a:latin typeface="Proxima Nova"/>
                <a:ea typeface="Proxima Nova"/>
              </a:rPr>
              <a:t> / 137</a:t>
            </a:r>
            <a:endParaRPr lang="ru-RU" sz="6000" b="0" strike="noStrike" spc="-1" dirty="0">
              <a:solidFill>
                <a:srgbClr val="000000"/>
              </a:solidFill>
              <a:latin typeface="Arial"/>
            </a:endParaRPr>
          </a:p>
        </p:txBody>
      </p:sp>
      <p:cxnSp>
        <p:nvCxnSpPr>
          <p:cNvPr id="77" name="Google Shape;145;p5"/>
          <p:cNvCxnSpPr/>
          <p:nvPr/>
        </p:nvCxnSpPr>
        <p:spPr>
          <a:xfrm>
            <a:off x="6095880" y="2579760"/>
            <a:ext cx="1080" cy="3621960"/>
          </a:xfrm>
          <a:prstGeom prst="straightConnector1">
            <a:avLst/>
          </a:prstGeom>
          <a:ln w="28575">
            <a:solidFill>
              <a:srgbClr val="FFC000"/>
            </a:solidFill>
            <a:miter/>
          </a:ln>
        </p:spPr>
      </p:cxnSp>
      <p:sp>
        <p:nvSpPr>
          <p:cNvPr id="78" name="Google Shape;146;p5"/>
          <p:cNvSpPr/>
          <p:nvPr/>
        </p:nvSpPr>
        <p:spPr>
          <a:xfrm>
            <a:off x="277560" y="559440"/>
            <a:ext cx="64839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РЕЗУЛЬТАТИ ДІЯЛЬНОСТІ 2023</a:t>
            </a:r>
            <a:endParaRPr lang="ru-RU" sz="2800" b="0" strike="noStrike" spc="-1">
              <a:solidFill>
                <a:srgbClr val="000000"/>
              </a:solidFill>
              <a:latin typeface="Arial"/>
            </a:endParaRPr>
          </a:p>
        </p:txBody>
      </p:sp>
      <p:sp>
        <p:nvSpPr>
          <p:cNvPr id="79" name="Google Shape;147;p5"/>
          <p:cNvSpPr/>
          <p:nvPr/>
        </p:nvSpPr>
        <p:spPr>
          <a:xfrm>
            <a:off x="7382160" y="4175280"/>
            <a:ext cx="337356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spc="-1" dirty="0">
                <a:solidFill>
                  <a:srgbClr val="182947"/>
                </a:solidFill>
                <a:latin typeface="Proxima Nova"/>
                <a:ea typeface="Proxima Nova"/>
              </a:rPr>
              <a:t>268</a:t>
            </a:r>
            <a:r>
              <a:rPr lang="uk-UA" sz="6000" b="0" strike="noStrike" spc="-1" dirty="0">
                <a:solidFill>
                  <a:srgbClr val="182947"/>
                </a:solidFill>
                <a:latin typeface="Proxima Nova"/>
                <a:ea typeface="Proxima Nova"/>
              </a:rPr>
              <a:t> / 268</a:t>
            </a:r>
            <a:endParaRPr lang="ru-RU" sz="60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Google Shape;233;p10"/>
          <p:cNvPicPr/>
          <p:nvPr/>
        </p:nvPicPr>
        <p:blipFill>
          <a:blip r:embed="rId2"/>
          <a:stretch/>
        </p:blipFill>
        <p:spPr>
          <a:xfrm>
            <a:off x="0" y="1080"/>
            <a:ext cx="12257640" cy="6856920"/>
          </a:xfrm>
          <a:prstGeom prst="rect">
            <a:avLst/>
          </a:prstGeom>
          <a:ln w="0">
            <a:noFill/>
          </a:ln>
        </p:spPr>
      </p:pic>
      <p:sp>
        <p:nvSpPr>
          <p:cNvPr id="91" name="Google Shape;234;p10"/>
          <p:cNvSpPr/>
          <p:nvPr/>
        </p:nvSpPr>
        <p:spPr>
          <a:xfrm>
            <a:off x="260280" y="579600"/>
            <a:ext cx="483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Proxima Nova"/>
                <a:ea typeface="Proxima Nova"/>
              </a:rPr>
              <a:t>ПРОФІЛАКТИЧНА РОБОТА</a:t>
            </a:r>
            <a:endParaRPr lang="ru-RU" sz="2800" b="0" strike="noStrike" spc="-1">
              <a:solidFill>
                <a:srgbClr val="000000"/>
              </a:solidFill>
              <a:latin typeface="Arial"/>
            </a:endParaRPr>
          </a:p>
        </p:txBody>
      </p:sp>
      <p:pic>
        <p:nvPicPr>
          <p:cNvPr id="92" name="Google Shape;212;p8"/>
          <p:cNvPicPr/>
          <p:nvPr/>
        </p:nvPicPr>
        <p:blipFill>
          <a:blip r:embed="rId3"/>
          <a:stretch/>
        </p:blipFill>
        <p:spPr>
          <a:xfrm>
            <a:off x="2442960" y="2160000"/>
            <a:ext cx="977040" cy="1032480"/>
          </a:xfrm>
          <a:prstGeom prst="rect">
            <a:avLst/>
          </a:prstGeom>
          <a:ln w="0">
            <a:noFill/>
          </a:ln>
        </p:spPr>
      </p:pic>
      <p:pic>
        <p:nvPicPr>
          <p:cNvPr id="93" name="Google Shape;257;p11"/>
          <p:cNvPicPr/>
          <p:nvPr/>
        </p:nvPicPr>
        <p:blipFill>
          <a:blip r:embed="rId4"/>
          <a:stretch/>
        </p:blipFill>
        <p:spPr>
          <a:xfrm>
            <a:off x="8460000" y="2000880"/>
            <a:ext cx="1029600" cy="1032480"/>
          </a:xfrm>
          <a:prstGeom prst="rect">
            <a:avLst/>
          </a:prstGeom>
          <a:ln w="0">
            <a:noFill/>
          </a:ln>
        </p:spPr>
      </p:pic>
      <p:sp>
        <p:nvSpPr>
          <p:cNvPr id="94" name="Google Shape;188;p7"/>
          <p:cNvSpPr/>
          <p:nvPr/>
        </p:nvSpPr>
        <p:spPr>
          <a:xfrm>
            <a:off x="1980000" y="3420000"/>
            <a:ext cx="3331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SemiBold"/>
                <a:ea typeface="Proxima Nova"/>
              </a:rPr>
              <a:t>ГРОМАДСЬКОЇ БЕЗПЕКИ</a:t>
            </a:r>
            <a:endParaRPr lang="ru-RU" sz="1800" b="0" strike="noStrike" spc="-1">
              <a:solidFill>
                <a:srgbClr val="000000"/>
              </a:solidFill>
              <a:latin typeface="Arial"/>
            </a:endParaRPr>
          </a:p>
        </p:txBody>
      </p:sp>
      <p:sp>
        <p:nvSpPr>
          <p:cNvPr id="95" name="Google Shape;188;p7"/>
          <p:cNvSpPr/>
          <p:nvPr/>
        </p:nvSpPr>
        <p:spPr>
          <a:xfrm>
            <a:off x="7468560" y="3141720"/>
            <a:ext cx="3331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1800" b="0" strike="noStrike" spc="-1">
                <a:solidFill>
                  <a:srgbClr val="182947"/>
                </a:solidFill>
                <a:latin typeface="Montserrat SemiBold"/>
                <a:ea typeface="Proxima Nova"/>
              </a:rPr>
              <a:t>БЕЗПЕКА ДОРОЖНЬОГО РУХУ</a:t>
            </a:r>
            <a:endParaRPr lang="ru-RU" sz="1800" b="0" strike="noStrike" spc="-1">
              <a:solidFill>
                <a:srgbClr val="000000"/>
              </a:solidFill>
              <a:latin typeface="Arial"/>
            </a:endParaRPr>
          </a:p>
        </p:txBody>
      </p:sp>
      <p:sp>
        <p:nvSpPr>
          <p:cNvPr id="96" name="Google Shape;188;p7"/>
          <p:cNvSpPr/>
          <p:nvPr/>
        </p:nvSpPr>
        <p:spPr>
          <a:xfrm>
            <a:off x="8383680" y="3033360"/>
            <a:ext cx="3331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endParaRPr lang="ru-RU" sz="1800" b="0" strike="noStrike" spc="-1">
              <a:solidFill>
                <a:srgbClr val="000000"/>
              </a:solidFill>
              <a:latin typeface="Arial"/>
            </a:endParaRPr>
          </a:p>
        </p:txBody>
      </p:sp>
      <p:sp>
        <p:nvSpPr>
          <p:cNvPr id="97" name="Google Shape;144;p5"/>
          <p:cNvSpPr/>
          <p:nvPr/>
        </p:nvSpPr>
        <p:spPr>
          <a:xfrm>
            <a:off x="2340000" y="4140000"/>
            <a:ext cx="132336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spc="-1" dirty="0">
                <a:solidFill>
                  <a:srgbClr val="182947"/>
                </a:solidFill>
                <a:latin typeface="Proxima Nova"/>
              </a:rPr>
              <a:t>54</a:t>
            </a:r>
            <a:endParaRPr lang="ru-RU" sz="6000" b="0" strike="noStrike" spc="-1" dirty="0">
              <a:solidFill>
                <a:srgbClr val="000000"/>
              </a:solidFill>
              <a:latin typeface="Arial"/>
            </a:endParaRPr>
          </a:p>
        </p:txBody>
      </p:sp>
      <p:sp>
        <p:nvSpPr>
          <p:cNvPr id="98" name="Google Shape;144;p5"/>
          <p:cNvSpPr/>
          <p:nvPr/>
        </p:nvSpPr>
        <p:spPr>
          <a:xfrm>
            <a:off x="8460000" y="3909600"/>
            <a:ext cx="150336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spc="-1" dirty="0">
                <a:solidFill>
                  <a:srgbClr val="182947"/>
                </a:solidFill>
                <a:latin typeface="Proxima Nova"/>
              </a:rPr>
              <a:t>17</a:t>
            </a:r>
            <a:endParaRPr lang="ru-RU" sz="6000" b="0" strike="noStrike" spc="-1" dirty="0">
              <a:solidFill>
                <a:srgbClr val="000000"/>
              </a:solidFill>
              <a:latin typeface="Arial"/>
            </a:endParaRPr>
          </a:p>
        </p:txBody>
      </p:sp>
      <p:sp>
        <p:nvSpPr>
          <p:cNvPr id="99" name="Google Shape;144;p5"/>
          <p:cNvSpPr/>
          <p:nvPr/>
        </p:nvSpPr>
        <p:spPr>
          <a:xfrm>
            <a:off x="9306720" y="3356280"/>
            <a:ext cx="15033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800" b="0" strike="noStrike" spc="-1">
              <a:solidFill>
                <a:srgbClr val="000000"/>
              </a:solidFill>
              <a:latin typeface="Arial"/>
            </a:endParaRPr>
          </a:p>
        </p:txBody>
      </p:sp>
      <p:sp>
        <p:nvSpPr>
          <p:cNvPr id="100" name="Прямоугольник 1"/>
          <p:cNvSpPr/>
          <p:nvPr/>
        </p:nvSpPr>
        <p:spPr>
          <a:xfrm>
            <a:off x="367200" y="4913640"/>
            <a:ext cx="11544120" cy="69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ru-RU" sz="1400" b="0" strike="noStrike" spc="-1">
              <a:solidFill>
                <a:srgbClr val="000000"/>
              </a:solidFill>
              <a:latin typeface="Arial"/>
              <a:ea typeface="DejaVu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Google Shape;152;p6"/>
          <p:cNvPicPr/>
          <p:nvPr/>
        </p:nvPicPr>
        <p:blipFill>
          <a:blip r:embed="rId2"/>
          <a:stretch/>
        </p:blipFill>
        <p:spPr>
          <a:xfrm>
            <a:off x="-66600" y="1080"/>
            <a:ext cx="12257640" cy="6856920"/>
          </a:xfrm>
          <a:prstGeom prst="rect">
            <a:avLst/>
          </a:prstGeom>
          <a:ln w="0">
            <a:noFill/>
          </a:ln>
        </p:spPr>
      </p:pic>
      <p:sp>
        <p:nvSpPr>
          <p:cNvPr id="102" name="Google Shape;153;p6"/>
          <p:cNvSpPr/>
          <p:nvPr/>
        </p:nvSpPr>
        <p:spPr>
          <a:xfrm>
            <a:off x="260280" y="579600"/>
            <a:ext cx="54709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03" name="Google Shape;154;p6"/>
          <p:cNvSpPr/>
          <p:nvPr/>
        </p:nvSpPr>
        <p:spPr>
          <a:xfrm>
            <a:off x="595080" y="1718640"/>
            <a:ext cx="112809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запобігання та протидії домашньому насильству</a:t>
            </a:r>
            <a:endParaRPr lang="ru-RU" sz="2800" b="0" strike="noStrike" spc="-1">
              <a:solidFill>
                <a:srgbClr val="000000"/>
              </a:solidFill>
              <a:latin typeface="Arial"/>
            </a:endParaRPr>
          </a:p>
        </p:txBody>
      </p:sp>
      <p:cxnSp>
        <p:nvCxnSpPr>
          <p:cNvPr id="104" name="Google Shape;155;p6"/>
          <p:cNvCxnSpPr/>
          <p:nvPr/>
        </p:nvCxnSpPr>
        <p:spPr>
          <a:xfrm>
            <a:off x="526320" y="2241360"/>
            <a:ext cx="11102400" cy="1080"/>
          </a:xfrm>
          <a:prstGeom prst="straightConnector1">
            <a:avLst/>
          </a:prstGeom>
          <a:ln w="38100">
            <a:solidFill>
              <a:srgbClr val="FFC000"/>
            </a:solidFill>
            <a:miter/>
          </a:ln>
        </p:spPr>
      </p:cxnSp>
      <p:pic>
        <p:nvPicPr>
          <p:cNvPr id="105" name="Google Shape;156;p6"/>
          <p:cNvPicPr/>
          <p:nvPr/>
        </p:nvPicPr>
        <p:blipFill>
          <a:blip r:embed="rId3"/>
          <a:stretch/>
        </p:blipFill>
        <p:spPr>
          <a:xfrm>
            <a:off x="281880" y="2508480"/>
            <a:ext cx="663840" cy="621720"/>
          </a:xfrm>
          <a:prstGeom prst="rect">
            <a:avLst/>
          </a:prstGeom>
          <a:ln w="0">
            <a:noFill/>
          </a:ln>
        </p:spPr>
      </p:pic>
      <p:sp>
        <p:nvSpPr>
          <p:cNvPr id="106" name="Google Shape;158;p6"/>
          <p:cNvSpPr/>
          <p:nvPr/>
        </p:nvSpPr>
        <p:spPr>
          <a:xfrm>
            <a:off x="1644120" y="4191840"/>
            <a:ext cx="44172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dirty="0">
                <a:solidFill>
                  <a:srgbClr val="182947"/>
                </a:solidFill>
                <a:latin typeface="Montserrat Light"/>
                <a:ea typeface="Proxima Nova"/>
              </a:rPr>
              <a:t>Винесено термінових заборонних</a:t>
            </a:r>
            <a:endParaRPr lang="ru-RU" sz="1800" b="0" strike="noStrike" spc="-1" dirty="0">
              <a:solidFill>
                <a:srgbClr val="000000"/>
              </a:solidFill>
              <a:latin typeface="Arial"/>
            </a:endParaRPr>
          </a:p>
          <a:p>
            <a:pPr algn="just">
              <a:lnSpc>
                <a:spcPct val="100000"/>
              </a:lnSpc>
              <a:tabLst>
                <a:tab pos="0" algn="l"/>
              </a:tabLst>
            </a:pPr>
            <a:r>
              <a:rPr lang="uk-UA" sz="1800" b="0" strike="noStrike" spc="-1" dirty="0">
                <a:solidFill>
                  <a:srgbClr val="182947"/>
                </a:solidFill>
                <a:latin typeface="Montserrat Light"/>
                <a:ea typeface="Proxima Nova"/>
              </a:rPr>
              <a:t>приписів стосовно кривдників</a:t>
            </a:r>
            <a:endParaRPr lang="ru-RU" sz="1800" b="0" strike="noStrike" spc="-1" dirty="0">
              <a:solidFill>
                <a:srgbClr val="000000"/>
              </a:solidFill>
              <a:latin typeface="Arial"/>
            </a:endParaRPr>
          </a:p>
        </p:txBody>
      </p:sp>
      <p:pic>
        <p:nvPicPr>
          <p:cNvPr id="107" name="Google Shape;159;p6"/>
          <p:cNvPicPr/>
          <p:nvPr/>
        </p:nvPicPr>
        <p:blipFill>
          <a:blip r:embed="rId4"/>
          <a:stretch/>
        </p:blipFill>
        <p:spPr>
          <a:xfrm>
            <a:off x="346680" y="4194720"/>
            <a:ext cx="534600" cy="563760"/>
          </a:xfrm>
          <a:prstGeom prst="rect">
            <a:avLst/>
          </a:prstGeom>
          <a:ln w="0">
            <a:noFill/>
          </a:ln>
        </p:spPr>
      </p:pic>
      <p:pic>
        <p:nvPicPr>
          <p:cNvPr id="108" name="Google Shape;160;p6"/>
          <p:cNvPicPr/>
          <p:nvPr/>
        </p:nvPicPr>
        <p:blipFill>
          <a:blip r:embed="rId5"/>
          <a:stretch/>
        </p:blipFill>
        <p:spPr>
          <a:xfrm>
            <a:off x="386280" y="3345840"/>
            <a:ext cx="513720" cy="577440"/>
          </a:xfrm>
          <a:prstGeom prst="rect">
            <a:avLst/>
          </a:prstGeom>
          <a:ln w="0">
            <a:noFill/>
          </a:ln>
        </p:spPr>
      </p:pic>
      <p:sp>
        <p:nvSpPr>
          <p:cNvPr id="109" name="Google Shape;161;p6"/>
          <p:cNvSpPr/>
          <p:nvPr/>
        </p:nvSpPr>
        <p:spPr>
          <a:xfrm>
            <a:off x="1651680" y="3333960"/>
            <a:ext cx="37850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dirty="0">
                <a:solidFill>
                  <a:srgbClr val="182947"/>
                </a:solidFill>
                <a:latin typeface="Montserrat Light"/>
                <a:ea typeface="Proxima Nova"/>
              </a:rPr>
              <a:t>Кількість кривдників яких взято на облік у 2024 році</a:t>
            </a:r>
            <a:endParaRPr lang="ru-RU" sz="1800" b="0" strike="noStrike" spc="-1" dirty="0">
              <a:solidFill>
                <a:srgbClr val="000000"/>
              </a:solidFill>
              <a:latin typeface="Arial"/>
            </a:endParaRPr>
          </a:p>
        </p:txBody>
      </p:sp>
      <p:sp>
        <p:nvSpPr>
          <p:cNvPr id="110" name="Google Shape;162;p6"/>
          <p:cNvSpPr/>
          <p:nvPr/>
        </p:nvSpPr>
        <p:spPr>
          <a:xfrm>
            <a:off x="1651680" y="4973400"/>
            <a:ext cx="50976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600" b="0" strike="noStrike" spc="-1">
                <a:solidFill>
                  <a:srgbClr val="182947"/>
                </a:solidFill>
                <a:latin typeface="Montserrat Light"/>
                <a:ea typeface="Proxima Nova"/>
              </a:rPr>
              <a:t>Складено адміністративних протоколів</a:t>
            </a:r>
            <a:endParaRPr lang="ru-RU" sz="1600" b="0" strike="noStrike" spc="-1">
              <a:solidFill>
                <a:srgbClr val="000000"/>
              </a:solidFill>
              <a:latin typeface="Arial"/>
            </a:endParaRPr>
          </a:p>
          <a:p>
            <a:pPr algn="just">
              <a:lnSpc>
                <a:spcPct val="100000"/>
              </a:lnSpc>
              <a:tabLst>
                <a:tab pos="0" algn="l"/>
              </a:tabLst>
            </a:pPr>
            <a:r>
              <a:rPr lang="uk-UA" sz="1600" b="0" strike="noStrike" spc="-1">
                <a:solidFill>
                  <a:srgbClr val="182947"/>
                </a:solidFill>
                <a:latin typeface="Montserrat Light"/>
                <a:ea typeface="Proxima Nova"/>
              </a:rPr>
              <a:t>за порушення ст. 173-2 КУпАП</a:t>
            </a:r>
            <a:endParaRPr lang="ru-RU" sz="1600" b="0" strike="noStrike" spc="-1">
              <a:solidFill>
                <a:srgbClr val="000000"/>
              </a:solidFill>
              <a:latin typeface="Arial"/>
            </a:endParaRPr>
          </a:p>
          <a:p>
            <a:pPr algn="just">
              <a:lnSpc>
                <a:spcPct val="100000"/>
              </a:lnSpc>
              <a:tabLst>
                <a:tab pos="0" algn="l"/>
              </a:tabLst>
            </a:pPr>
            <a:r>
              <a:rPr lang="uk-UA" sz="1600" b="0" strike="noStrike" spc="-1">
                <a:solidFill>
                  <a:srgbClr val="182947"/>
                </a:solidFill>
                <a:latin typeface="Montserrat Light"/>
                <a:ea typeface="Proxima Nova"/>
              </a:rPr>
              <a:t>«Вчинення домашнього насильства» </a:t>
            </a:r>
            <a:endParaRPr lang="ru-RU" sz="1600" b="0" strike="noStrike" spc="-1">
              <a:solidFill>
                <a:srgbClr val="000000"/>
              </a:solidFill>
              <a:latin typeface="Arial"/>
            </a:endParaRPr>
          </a:p>
        </p:txBody>
      </p:sp>
      <p:sp>
        <p:nvSpPr>
          <p:cNvPr id="111" name="Google Shape;166;p6"/>
          <p:cNvSpPr/>
          <p:nvPr/>
        </p:nvSpPr>
        <p:spPr>
          <a:xfrm>
            <a:off x="880920" y="4236480"/>
            <a:ext cx="5583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spc="-1" dirty="0">
                <a:solidFill>
                  <a:srgbClr val="182947"/>
                </a:solidFill>
                <a:latin typeface="Montserrat SemiBold"/>
              </a:rPr>
              <a:t>3</a:t>
            </a:r>
            <a:endParaRPr lang="ru-RU" sz="2800" b="0" strike="noStrike" spc="-1" dirty="0">
              <a:solidFill>
                <a:srgbClr val="000000"/>
              </a:solidFill>
              <a:latin typeface="Arial"/>
            </a:endParaRPr>
          </a:p>
        </p:txBody>
      </p:sp>
      <p:sp>
        <p:nvSpPr>
          <p:cNvPr id="112" name="Google Shape;167;p6"/>
          <p:cNvSpPr/>
          <p:nvPr/>
        </p:nvSpPr>
        <p:spPr>
          <a:xfrm>
            <a:off x="990000" y="5378760"/>
            <a:ext cx="6267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spc="-1" dirty="0">
                <a:solidFill>
                  <a:srgbClr val="182947"/>
                </a:solidFill>
                <a:latin typeface="Montserrat SemiBold"/>
              </a:rPr>
              <a:t>6</a:t>
            </a:r>
            <a:endParaRPr lang="ru-RU" sz="2800" b="0" strike="noStrike" spc="-1" dirty="0">
              <a:solidFill>
                <a:srgbClr val="000000"/>
              </a:solidFill>
              <a:latin typeface="Arial"/>
            </a:endParaRPr>
          </a:p>
        </p:txBody>
      </p:sp>
      <p:sp>
        <p:nvSpPr>
          <p:cNvPr id="113" name="Google Shape;168;p6"/>
          <p:cNvSpPr/>
          <p:nvPr/>
        </p:nvSpPr>
        <p:spPr>
          <a:xfrm>
            <a:off x="880920" y="2558160"/>
            <a:ext cx="97020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pic>
        <p:nvPicPr>
          <p:cNvPr id="114" name="Google Shape;169;p6"/>
          <p:cNvPicPr/>
          <p:nvPr/>
        </p:nvPicPr>
        <p:blipFill>
          <a:blip r:embed="rId6"/>
          <a:stretch/>
        </p:blipFill>
        <p:spPr>
          <a:xfrm>
            <a:off x="333720" y="5499720"/>
            <a:ext cx="591840" cy="687240"/>
          </a:xfrm>
          <a:prstGeom prst="rect">
            <a:avLst/>
          </a:prstGeom>
          <a:ln w="0">
            <a:noFill/>
          </a:ln>
        </p:spPr>
      </p:pic>
      <p:sp>
        <p:nvSpPr>
          <p:cNvPr id="115" name="Google Shape;157;p6"/>
          <p:cNvSpPr/>
          <p:nvPr/>
        </p:nvSpPr>
        <p:spPr>
          <a:xfrm>
            <a:off x="1677600" y="2514960"/>
            <a:ext cx="4633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Light"/>
                <a:ea typeface="Proxima Nova"/>
              </a:rPr>
              <a:t>Кількість кривдників, що перебувають на обліку</a:t>
            </a:r>
            <a:endParaRPr lang="ru-RU" sz="1800" b="0" strike="noStrike" spc="-1">
              <a:solidFill>
                <a:srgbClr val="000000"/>
              </a:solidFill>
              <a:latin typeface="Arial"/>
            </a:endParaRPr>
          </a:p>
        </p:txBody>
      </p:sp>
      <p:sp>
        <p:nvSpPr>
          <p:cNvPr id="116" name="Google Shape;168;p6"/>
          <p:cNvSpPr/>
          <p:nvPr/>
        </p:nvSpPr>
        <p:spPr>
          <a:xfrm>
            <a:off x="865440" y="3401280"/>
            <a:ext cx="5745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1</a:t>
            </a:r>
            <a:endParaRPr lang="ru-RU" sz="2800" b="0" strike="noStrike" spc="-1">
              <a:solidFill>
                <a:srgbClr val="000000"/>
              </a:solidFill>
              <a:latin typeface="Arial"/>
            </a:endParaRPr>
          </a:p>
        </p:txBody>
      </p:sp>
      <p:sp>
        <p:nvSpPr>
          <p:cNvPr id="117" name="Google Shape;162;p6"/>
          <p:cNvSpPr/>
          <p:nvPr/>
        </p:nvSpPr>
        <p:spPr>
          <a:xfrm>
            <a:off x="1684800" y="5905800"/>
            <a:ext cx="392400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600" b="0" strike="noStrike" spc="-1">
                <a:solidFill>
                  <a:srgbClr val="182947"/>
                </a:solidFill>
                <a:latin typeface="Montserrat Light"/>
                <a:ea typeface="Proxima Nova"/>
              </a:rPr>
              <a:t>Вироки суду про визнання кривдника винуватим</a:t>
            </a:r>
            <a:endParaRPr lang="ru-RU" sz="1600" b="0" strike="noStrike" spc="-1">
              <a:solidFill>
                <a:srgbClr val="000000"/>
              </a:solidFill>
              <a:latin typeface="Arial"/>
            </a:endParaRPr>
          </a:p>
        </p:txBody>
      </p:sp>
      <p:cxnSp>
        <p:nvCxnSpPr>
          <p:cNvPr id="118" name="Прямая соединительная линия 4"/>
          <p:cNvCxnSpPr/>
          <p:nvPr/>
        </p:nvCxnSpPr>
        <p:spPr>
          <a:xfrm>
            <a:off x="982080" y="5870880"/>
            <a:ext cx="628920" cy="1080"/>
          </a:xfrm>
          <a:prstGeom prst="straightConnector1">
            <a:avLst/>
          </a:prstGeom>
          <a:ln w="19050">
            <a:solidFill>
              <a:srgbClr val="182947"/>
            </a:solidFill>
            <a:round/>
          </a:ln>
        </p:spPr>
      </p:cxnSp>
      <p:sp>
        <p:nvSpPr>
          <p:cNvPr id="119" name="Google Shape;167;p6"/>
          <p:cNvSpPr/>
          <p:nvPr/>
        </p:nvSpPr>
        <p:spPr>
          <a:xfrm>
            <a:off x="994320" y="5886720"/>
            <a:ext cx="68940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cxnSp>
        <p:nvCxnSpPr>
          <p:cNvPr id="120" name="Прямая соединительная линия 28"/>
          <p:cNvCxnSpPr/>
          <p:nvPr/>
        </p:nvCxnSpPr>
        <p:spPr>
          <a:xfrm>
            <a:off x="1748160" y="5870880"/>
            <a:ext cx="4252680" cy="1080"/>
          </a:xfrm>
          <a:prstGeom prst="straightConnector1">
            <a:avLst/>
          </a:prstGeom>
          <a:ln w="19050">
            <a:solidFill>
              <a:srgbClr val="182947"/>
            </a:solidFill>
            <a:round/>
          </a:ln>
        </p:spPr>
      </p:cxnSp>
      <p:pic>
        <p:nvPicPr>
          <p:cNvPr id="121" name="Google Shape;315;p14"/>
          <p:cNvPicPr/>
          <p:nvPr/>
        </p:nvPicPr>
        <p:blipFill>
          <a:blip r:embed="rId7"/>
          <a:stretch/>
        </p:blipFill>
        <p:spPr>
          <a:xfrm>
            <a:off x="6011280" y="2556000"/>
            <a:ext cx="667080" cy="693360"/>
          </a:xfrm>
          <a:prstGeom prst="rect">
            <a:avLst/>
          </a:prstGeom>
          <a:ln w="0">
            <a:noFill/>
          </a:ln>
        </p:spPr>
      </p:pic>
      <p:sp>
        <p:nvSpPr>
          <p:cNvPr id="122" name="Google Shape;168;p6"/>
          <p:cNvSpPr/>
          <p:nvPr/>
        </p:nvSpPr>
        <p:spPr>
          <a:xfrm>
            <a:off x="6548040" y="2280240"/>
            <a:ext cx="9702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5</a:t>
            </a:r>
            <a:endParaRPr lang="ru-RU" sz="3200" b="0" strike="noStrike" spc="-1">
              <a:solidFill>
                <a:srgbClr val="000000"/>
              </a:solidFill>
              <a:latin typeface="Arial"/>
            </a:endParaRPr>
          </a:p>
        </p:txBody>
      </p:sp>
      <p:sp>
        <p:nvSpPr>
          <p:cNvPr id="123" name="Google Shape;161;p6"/>
          <p:cNvSpPr/>
          <p:nvPr/>
        </p:nvSpPr>
        <p:spPr>
          <a:xfrm>
            <a:off x="7592400" y="2417400"/>
            <a:ext cx="39949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600" b="0" strike="noStrike" spc="-1">
                <a:solidFill>
                  <a:srgbClr val="182947"/>
                </a:solidFill>
                <a:latin typeface="Montserrat Light"/>
                <a:ea typeface="Proxima Nova"/>
              </a:rPr>
              <a:t>профілактичні заходи</a:t>
            </a:r>
            <a:endParaRPr lang="ru-RU" sz="1600" b="0" strike="noStrike" spc="-1">
              <a:solidFill>
                <a:srgbClr val="000000"/>
              </a:solidFill>
              <a:latin typeface="Arial"/>
            </a:endParaRPr>
          </a:p>
        </p:txBody>
      </p:sp>
      <p:cxnSp>
        <p:nvCxnSpPr>
          <p:cNvPr id="124" name="Прямая соединительная линия 31"/>
          <p:cNvCxnSpPr/>
          <p:nvPr/>
        </p:nvCxnSpPr>
        <p:spPr>
          <a:xfrm flipV="1">
            <a:off x="6624360" y="2836080"/>
            <a:ext cx="772920" cy="2880"/>
          </a:xfrm>
          <a:prstGeom prst="straightConnector1">
            <a:avLst/>
          </a:prstGeom>
          <a:ln w="19050">
            <a:solidFill>
              <a:srgbClr val="182947"/>
            </a:solidFill>
            <a:round/>
          </a:ln>
        </p:spPr>
      </p:cxnSp>
      <p:cxnSp>
        <p:nvCxnSpPr>
          <p:cNvPr id="125" name="Прямая соединительная линия 33"/>
          <p:cNvCxnSpPr/>
          <p:nvPr/>
        </p:nvCxnSpPr>
        <p:spPr>
          <a:xfrm>
            <a:off x="7691400" y="2836080"/>
            <a:ext cx="3898080" cy="13680"/>
          </a:xfrm>
          <a:prstGeom prst="straightConnector1">
            <a:avLst/>
          </a:prstGeom>
          <a:ln w="19050">
            <a:solidFill>
              <a:srgbClr val="182947"/>
            </a:solidFill>
            <a:round/>
          </a:ln>
        </p:spPr>
      </p:cxnSp>
      <p:sp>
        <p:nvSpPr>
          <p:cNvPr id="126" name="TextBox 5"/>
          <p:cNvSpPr/>
          <p:nvPr/>
        </p:nvSpPr>
        <p:spPr>
          <a:xfrm>
            <a:off x="7601760" y="2859840"/>
            <a:ext cx="431064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600" b="0" strike="noStrike" spc="-1">
                <a:solidFill>
                  <a:srgbClr val="182947"/>
                </a:solidFill>
                <a:latin typeface="Montserrat Light"/>
                <a:ea typeface="Proxima Nova"/>
              </a:rPr>
              <a:t>виступи перед мешканцями громади на тему запобігання домашнього насильства</a:t>
            </a:r>
            <a:endParaRPr lang="ru-RU" sz="1600" b="0" strike="noStrike" spc="-1">
              <a:solidFill>
                <a:srgbClr val="000000"/>
              </a:solidFill>
              <a:latin typeface="Arial"/>
            </a:endParaRPr>
          </a:p>
        </p:txBody>
      </p:sp>
      <p:sp>
        <p:nvSpPr>
          <p:cNvPr id="127" name="Прямоугольник 34"/>
          <p:cNvSpPr/>
          <p:nvPr/>
        </p:nvSpPr>
        <p:spPr>
          <a:xfrm>
            <a:off x="6300720" y="3879360"/>
            <a:ext cx="5541120" cy="2790000"/>
          </a:xfrm>
          <a:prstGeom prst="rect">
            <a:avLst/>
          </a:prstGeom>
          <a:noFill/>
          <a:ln w="19050">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28" name="TextBox 6"/>
          <p:cNvSpPr/>
          <p:nvPr/>
        </p:nvSpPr>
        <p:spPr>
          <a:xfrm>
            <a:off x="6480000" y="3995280"/>
            <a:ext cx="52182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Співпраця по напрямку із:</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Службою у справах дітей та сім’ї</a:t>
            </a: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Центри соціально-психологічної допомоги</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p:txBody>
      </p:sp>
      <p:sp>
        <p:nvSpPr>
          <p:cNvPr id="129" name="Google Shape;168;p 1"/>
          <p:cNvSpPr/>
          <p:nvPr/>
        </p:nvSpPr>
        <p:spPr>
          <a:xfrm>
            <a:off x="865440" y="3401280"/>
            <a:ext cx="574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spc="-1" dirty="0">
                <a:solidFill>
                  <a:srgbClr val="182947"/>
                </a:solidFill>
                <a:latin typeface="Montserrat SemiBold"/>
              </a:rPr>
              <a:t>4</a:t>
            </a:r>
            <a:endParaRPr lang="ru-RU" sz="2800" b="0" strike="noStrike" spc="-1" dirty="0">
              <a:solidFill>
                <a:srgbClr val="000000"/>
              </a:solidFill>
              <a:latin typeface="Arial"/>
            </a:endParaRPr>
          </a:p>
        </p:txBody>
      </p:sp>
      <p:sp>
        <p:nvSpPr>
          <p:cNvPr id="130" name="TextBox 129"/>
          <p:cNvSpPr txBox="1"/>
          <p:nvPr/>
        </p:nvSpPr>
        <p:spPr>
          <a:xfrm>
            <a:off x="945720" y="2661480"/>
            <a:ext cx="674280" cy="590400"/>
          </a:xfrm>
          <a:prstGeom prst="rect">
            <a:avLst/>
          </a:prstGeom>
          <a:noFill/>
          <a:ln w="0">
            <a:noFill/>
          </a:ln>
        </p:spPr>
        <p:txBody>
          <a:bodyPr lIns="90000" tIns="45000" rIns="90000" bIns="45000" anchor="t">
            <a:noAutofit/>
          </a:bodyPr>
          <a:lstStyle/>
          <a:p>
            <a:r>
              <a:rPr lang="uk-UA" sz="2800" b="0" strike="noStrike" spc="-1" dirty="0">
                <a:solidFill>
                  <a:srgbClr val="182947"/>
                </a:solidFill>
                <a:latin typeface="Montserrat SemiBold"/>
                <a:ea typeface="Proxima Nova"/>
              </a:rPr>
              <a:t>24</a:t>
            </a:r>
            <a:endParaRPr lang="ru-RU" sz="2800" b="0" strike="noStrike" spc="-1"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Google Shape;174;p7"/>
          <p:cNvPicPr/>
          <p:nvPr/>
        </p:nvPicPr>
        <p:blipFill>
          <a:blip r:embed="rId2"/>
          <a:stretch/>
        </p:blipFill>
        <p:spPr>
          <a:xfrm>
            <a:off x="0" y="0"/>
            <a:ext cx="12257640" cy="6856920"/>
          </a:xfrm>
          <a:prstGeom prst="rect">
            <a:avLst/>
          </a:prstGeom>
          <a:ln w="0">
            <a:noFill/>
          </a:ln>
        </p:spPr>
      </p:pic>
      <p:sp>
        <p:nvSpPr>
          <p:cNvPr id="132" name="Google Shape;175;p7"/>
          <p:cNvSpPr/>
          <p:nvPr/>
        </p:nvSpPr>
        <p:spPr>
          <a:xfrm>
            <a:off x="260280" y="579600"/>
            <a:ext cx="64407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33" name="Google Shape;176;p7"/>
          <p:cNvSpPr/>
          <p:nvPr/>
        </p:nvSpPr>
        <p:spPr>
          <a:xfrm>
            <a:off x="2204280" y="1782720"/>
            <a:ext cx="78487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охорони та захисту прав дітей</a:t>
            </a:r>
            <a:endParaRPr lang="ru-RU" sz="2800" b="0" strike="noStrike" spc="-1">
              <a:solidFill>
                <a:srgbClr val="000000"/>
              </a:solidFill>
              <a:latin typeface="Arial"/>
            </a:endParaRPr>
          </a:p>
        </p:txBody>
      </p:sp>
      <p:cxnSp>
        <p:nvCxnSpPr>
          <p:cNvPr id="134" name="Google Shape;177;p7"/>
          <p:cNvCxnSpPr/>
          <p:nvPr/>
        </p:nvCxnSpPr>
        <p:spPr>
          <a:xfrm flipV="1">
            <a:off x="2204280" y="2322360"/>
            <a:ext cx="7362720" cy="24120"/>
          </a:xfrm>
          <a:prstGeom prst="straightConnector1">
            <a:avLst/>
          </a:prstGeom>
          <a:ln w="38100">
            <a:solidFill>
              <a:srgbClr val="FFC000"/>
            </a:solidFill>
            <a:miter/>
          </a:ln>
        </p:spPr>
      </p:cxnSp>
      <p:pic>
        <p:nvPicPr>
          <p:cNvPr id="135" name="Google Shape;178;p7"/>
          <p:cNvPicPr/>
          <p:nvPr/>
        </p:nvPicPr>
        <p:blipFill>
          <a:blip r:embed="rId3"/>
          <a:stretch/>
        </p:blipFill>
        <p:spPr>
          <a:xfrm>
            <a:off x="347400" y="2457360"/>
            <a:ext cx="918720" cy="961920"/>
          </a:xfrm>
          <a:prstGeom prst="rect">
            <a:avLst/>
          </a:prstGeom>
          <a:ln w="0">
            <a:noFill/>
          </a:ln>
        </p:spPr>
      </p:pic>
      <p:sp>
        <p:nvSpPr>
          <p:cNvPr id="136" name="Google Shape;179;p7"/>
          <p:cNvSpPr/>
          <p:nvPr/>
        </p:nvSpPr>
        <p:spPr>
          <a:xfrm>
            <a:off x="1356480" y="2777040"/>
            <a:ext cx="4203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Light"/>
                <a:ea typeface="Proxima Nova"/>
              </a:rPr>
              <a:t>На обліку сімей, що опинилися</a:t>
            </a:r>
            <a:endParaRPr lang="ru-RU" sz="1800" b="0" strike="noStrike" spc="-1">
              <a:solidFill>
                <a:srgbClr val="000000"/>
              </a:solidFill>
              <a:latin typeface="Arial"/>
            </a:endParaRPr>
          </a:p>
          <a:p>
            <a:pPr>
              <a:lnSpc>
                <a:spcPct val="100000"/>
              </a:lnSpc>
              <a:tabLst>
                <a:tab pos="0" algn="l"/>
              </a:tabLst>
            </a:pPr>
            <a:r>
              <a:rPr lang="uk-UA" sz="1800" b="0" strike="noStrike" spc="-1">
                <a:solidFill>
                  <a:srgbClr val="182947"/>
                </a:solidFill>
                <a:latin typeface="Montserrat Light"/>
                <a:ea typeface="Proxima Nova"/>
              </a:rPr>
              <a:t>у складних життєвих обставинах</a:t>
            </a:r>
            <a:endParaRPr lang="ru-RU" sz="1800" b="0" strike="noStrike" spc="-1">
              <a:solidFill>
                <a:srgbClr val="000000"/>
              </a:solidFill>
              <a:latin typeface="Arial"/>
            </a:endParaRPr>
          </a:p>
        </p:txBody>
      </p:sp>
      <p:sp>
        <p:nvSpPr>
          <p:cNvPr id="137" name="Google Shape;185;p7"/>
          <p:cNvSpPr/>
          <p:nvPr/>
        </p:nvSpPr>
        <p:spPr>
          <a:xfrm>
            <a:off x="360000" y="3291120"/>
            <a:ext cx="99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spc="-1" dirty="0">
                <a:solidFill>
                  <a:srgbClr val="182947"/>
                </a:solidFill>
                <a:latin typeface="Montserrat SemiBold"/>
              </a:rPr>
              <a:t>12</a:t>
            </a:r>
            <a:endParaRPr lang="ru-RU" sz="3200" b="0" strike="noStrike" spc="-1" dirty="0">
              <a:solidFill>
                <a:srgbClr val="000000"/>
              </a:solidFill>
              <a:latin typeface="Arial"/>
            </a:endParaRPr>
          </a:p>
        </p:txBody>
      </p:sp>
      <p:pic>
        <p:nvPicPr>
          <p:cNvPr id="138" name="Рисунок 1"/>
          <p:cNvPicPr/>
          <p:nvPr/>
        </p:nvPicPr>
        <p:blipFill>
          <a:blip r:embed="rId4"/>
          <a:stretch/>
        </p:blipFill>
        <p:spPr>
          <a:xfrm>
            <a:off x="697320" y="4120560"/>
            <a:ext cx="657360" cy="642960"/>
          </a:xfrm>
          <a:prstGeom prst="rect">
            <a:avLst/>
          </a:prstGeom>
          <a:ln w="0">
            <a:noFill/>
          </a:ln>
        </p:spPr>
      </p:pic>
      <p:sp>
        <p:nvSpPr>
          <p:cNvPr id="139" name="Google Shape;185;p7"/>
          <p:cNvSpPr/>
          <p:nvPr/>
        </p:nvSpPr>
        <p:spPr>
          <a:xfrm>
            <a:off x="5964840" y="3290760"/>
            <a:ext cx="93636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spc="-1" dirty="0">
                <a:solidFill>
                  <a:srgbClr val="182947"/>
                </a:solidFill>
                <a:latin typeface="Montserrat SemiBold"/>
              </a:rPr>
              <a:t>6</a:t>
            </a:r>
            <a:endParaRPr lang="ru-RU" sz="3200" b="0" strike="noStrike" spc="-1" dirty="0">
              <a:solidFill>
                <a:srgbClr val="000000"/>
              </a:solidFill>
              <a:latin typeface="Arial"/>
            </a:endParaRPr>
          </a:p>
        </p:txBody>
      </p:sp>
      <p:sp>
        <p:nvSpPr>
          <p:cNvPr id="140" name="Google Shape;161;p6"/>
          <p:cNvSpPr/>
          <p:nvPr/>
        </p:nvSpPr>
        <p:spPr>
          <a:xfrm>
            <a:off x="6902280" y="2774160"/>
            <a:ext cx="37850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dirty="0">
                <a:solidFill>
                  <a:srgbClr val="182947"/>
                </a:solidFill>
                <a:latin typeface="Montserrat Light"/>
                <a:ea typeface="Proxima Nova"/>
              </a:rPr>
              <a:t>Кількість сімей які взято на облік у 2024 році</a:t>
            </a:r>
            <a:endParaRPr lang="ru-RU" sz="1800" b="0" strike="noStrike" spc="-1" dirty="0">
              <a:solidFill>
                <a:srgbClr val="000000"/>
              </a:solidFill>
              <a:latin typeface="Arial"/>
            </a:endParaRPr>
          </a:p>
        </p:txBody>
      </p:sp>
      <p:pic>
        <p:nvPicPr>
          <p:cNvPr id="141" name="Google Shape;160;p6"/>
          <p:cNvPicPr/>
          <p:nvPr/>
        </p:nvPicPr>
        <p:blipFill>
          <a:blip r:embed="rId5"/>
          <a:stretch/>
        </p:blipFill>
        <p:spPr>
          <a:xfrm>
            <a:off x="6103800" y="2644560"/>
            <a:ext cx="658080" cy="704160"/>
          </a:xfrm>
          <a:prstGeom prst="rect">
            <a:avLst/>
          </a:prstGeom>
          <a:ln w="0">
            <a:noFill/>
          </a:ln>
        </p:spPr>
      </p:pic>
      <p:sp>
        <p:nvSpPr>
          <p:cNvPr id="142" name="Прямоугольник 32"/>
          <p:cNvSpPr/>
          <p:nvPr/>
        </p:nvSpPr>
        <p:spPr>
          <a:xfrm>
            <a:off x="570240" y="3975840"/>
            <a:ext cx="4962600" cy="2491920"/>
          </a:xfrm>
          <a:prstGeom prst="rect">
            <a:avLst/>
          </a:prstGeom>
          <a:noFill/>
          <a:ln w="19050">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43" name="Прямоугольник 33"/>
          <p:cNvSpPr/>
          <p:nvPr/>
        </p:nvSpPr>
        <p:spPr>
          <a:xfrm>
            <a:off x="6129360" y="3975840"/>
            <a:ext cx="5533200" cy="2513520"/>
          </a:xfrm>
          <a:prstGeom prst="rect">
            <a:avLst/>
          </a:prstGeom>
          <a:noFill/>
          <a:ln w="19050">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44" name="TextBox 34"/>
          <p:cNvSpPr/>
          <p:nvPr/>
        </p:nvSpPr>
        <p:spPr>
          <a:xfrm>
            <a:off x="6334200" y="4120560"/>
            <a:ext cx="49086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Співпраця по напрямку із:</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Службою у справах дітей та сім’ї</a:t>
            </a: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Центром соціально-психологічної допомоги</a:t>
            </a: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Ювенальними поліцейськими</a:t>
            </a:r>
            <a:endParaRPr lang="ru-RU" sz="1800" b="0" strike="noStrike" spc="-1">
              <a:solidFill>
                <a:srgbClr val="000000"/>
              </a:solidFill>
              <a:latin typeface="Arial"/>
            </a:endParaRPr>
          </a:p>
        </p:txBody>
      </p:sp>
      <p:sp>
        <p:nvSpPr>
          <p:cNvPr id="145" name="TextBox 4"/>
          <p:cNvSpPr/>
          <p:nvPr/>
        </p:nvSpPr>
        <p:spPr>
          <a:xfrm>
            <a:off x="1239480" y="4112280"/>
            <a:ext cx="43570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Застосували такі профілактичні</a:t>
            </a:r>
            <a:endParaRPr lang="ru-RU" sz="1800" b="0" strike="noStrike" spc="-1">
              <a:solidFill>
                <a:srgbClr val="000000"/>
              </a:solidFill>
              <a:latin typeface="Arial"/>
            </a:endParaRPr>
          </a:p>
          <a:p>
            <a:pPr>
              <a:lnSpc>
                <a:spcPct val="100000"/>
              </a:lnSpc>
            </a:pPr>
            <a:r>
              <a:rPr lang="uk-UA" sz="1800" b="1" u="sng" strike="noStrike" spc="-1">
                <a:solidFill>
                  <a:srgbClr val="182947"/>
                </a:solidFill>
                <a:uFillTx/>
                <a:latin typeface="Montserrat Light"/>
                <a:ea typeface="Arial"/>
              </a:rPr>
              <a:t>заходи:</a:t>
            </a:r>
            <a:endParaRPr lang="ru-RU" sz="1800" b="0" strike="noStrike" spc="-1">
              <a:solidFill>
                <a:srgbClr val="000000"/>
              </a:solidFill>
              <a:latin typeface="Arial"/>
            </a:endParaRPr>
          </a:p>
        </p:txBody>
      </p:sp>
      <p:sp>
        <p:nvSpPr>
          <p:cNvPr id="146" name="TextBox 35"/>
          <p:cNvSpPr/>
          <p:nvPr/>
        </p:nvSpPr>
        <p:spPr>
          <a:xfrm>
            <a:off x="762120" y="4864680"/>
            <a:ext cx="459396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Візити</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Профілактичні бесіди</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Консультації з психологами</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Обстеження побутових умов</a:t>
            </a:r>
            <a:endParaRPr lang="ru-RU" sz="1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Google Shape;174;p 1"/>
          <p:cNvPicPr/>
          <p:nvPr/>
        </p:nvPicPr>
        <p:blipFill>
          <a:blip r:embed="rId2"/>
          <a:stretch/>
        </p:blipFill>
        <p:spPr>
          <a:xfrm>
            <a:off x="-198360" y="0"/>
            <a:ext cx="12257640" cy="6856920"/>
          </a:xfrm>
          <a:prstGeom prst="rect">
            <a:avLst/>
          </a:prstGeom>
          <a:ln w="0">
            <a:noFill/>
          </a:ln>
        </p:spPr>
      </p:pic>
      <p:sp>
        <p:nvSpPr>
          <p:cNvPr id="148" name="Google Shape;175;p 1"/>
          <p:cNvSpPr/>
          <p:nvPr/>
        </p:nvSpPr>
        <p:spPr>
          <a:xfrm>
            <a:off x="260280" y="579600"/>
            <a:ext cx="64407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49" name="Прямоугольник 148"/>
          <p:cNvSpPr/>
          <p:nvPr/>
        </p:nvSpPr>
        <p:spPr>
          <a:xfrm>
            <a:off x="2135880" y="1800000"/>
            <a:ext cx="794340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182947"/>
                </a:solidFill>
                <a:latin typeface="Montserrat SemiBold"/>
                <a:ea typeface="Proxima Nova"/>
              </a:rPr>
              <a:t>у сфері охорони та захисту прав дітей</a:t>
            </a:r>
            <a:endParaRPr lang="ru-RU" sz="2800" b="0" strike="noStrike" spc="-1">
              <a:solidFill>
                <a:srgbClr val="000000"/>
              </a:solidFill>
              <a:latin typeface="Arial"/>
            </a:endParaRPr>
          </a:p>
        </p:txBody>
      </p:sp>
      <p:pic>
        <p:nvPicPr>
          <p:cNvPr id="150" name="Рисунок 27"/>
          <p:cNvPicPr/>
          <p:nvPr/>
        </p:nvPicPr>
        <p:blipFill>
          <a:blip r:embed="rId3"/>
          <a:stretch/>
        </p:blipFill>
        <p:spPr>
          <a:xfrm>
            <a:off x="330120" y="3420000"/>
            <a:ext cx="929160" cy="929160"/>
          </a:xfrm>
          <a:prstGeom prst="rect">
            <a:avLst/>
          </a:prstGeom>
          <a:ln w="0">
            <a:noFill/>
          </a:ln>
        </p:spPr>
      </p:pic>
      <p:sp>
        <p:nvSpPr>
          <p:cNvPr id="151" name="Прямоугольник 150"/>
          <p:cNvSpPr/>
          <p:nvPr/>
        </p:nvSpPr>
        <p:spPr>
          <a:xfrm>
            <a:off x="1440000" y="3780000"/>
            <a:ext cx="4224600" cy="620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800" b="0" strike="noStrike" spc="-1">
                <a:solidFill>
                  <a:srgbClr val="182947"/>
                </a:solidFill>
                <a:latin typeface="Proxima Nova Lt"/>
                <a:ea typeface="DejaVu Sans"/>
              </a:rPr>
              <a:t>Відвідано сімей, що опинилися</a:t>
            </a:r>
            <a:endParaRPr lang="ru-RU" sz="1800" b="0" strike="noStrike" spc="-1">
              <a:solidFill>
                <a:srgbClr val="000000"/>
              </a:solidFill>
              <a:latin typeface="Arial"/>
            </a:endParaRPr>
          </a:p>
          <a:p>
            <a:pPr>
              <a:lnSpc>
                <a:spcPct val="100000"/>
              </a:lnSpc>
            </a:pPr>
            <a:r>
              <a:rPr lang="uk-UA" sz="1800" b="0" strike="noStrike" spc="-1">
                <a:solidFill>
                  <a:srgbClr val="182947"/>
                </a:solidFill>
                <a:latin typeface="Proxima Nova Lt"/>
                <a:ea typeface="DejaVu Sans"/>
              </a:rPr>
              <a:t>у складних життєвих обставинах</a:t>
            </a:r>
            <a:endParaRPr lang="ru-RU" sz="1800" b="0" strike="noStrike" spc="-1">
              <a:solidFill>
                <a:srgbClr val="000000"/>
              </a:solidFill>
              <a:latin typeface="Arial"/>
            </a:endParaRPr>
          </a:p>
        </p:txBody>
      </p:sp>
      <p:sp>
        <p:nvSpPr>
          <p:cNvPr id="152" name="Прямоугольник 151"/>
          <p:cNvSpPr/>
          <p:nvPr/>
        </p:nvSpPr>
        <p:spPr>
          <a:xfrm>
            <a:off x="696600" y="4500000"/>
            <a:ext cx="562680" cy="6571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400" b="0" strike="noStrike" spc="-1" dirty="0">
                <a:solidFill>
                  <a:srgbClr val="000000"/>
                </a:solidFill>
                <a:latin typeface="Arial"/>
              </a:rPr>
              <a:t>12</a:t>
            </a:r>
            <a:endParaRPr lang="ru-RU" sz="2400" b="0" strike="noStrike" spc="-1" dirty="0">
              <a:solidFill>
                <a:srgbClr val="000000"/>
              </a:solidFill>
              <a:latin typeface="Arial"/>
            </a:endParaRPr>
          </a:p>
        </p:txBody>
      </p:sp>
      <p:pic>
        <p:nvPicPr>
          <p:cNvPr id="153" name="Рисунок 35"/>
          <p:cNvPicPr/>
          <p:nvPr/>
        </p:nvPicPr>
        <p:blipFill>
          <a:blip r:embed="rId4"/>
          <a:stretch/>
        </p:blipFill>
        <p:spPr>
          <a:xfrm>
            <a:off x="6433560" y="3600000"/>
            <a:ext cx="765720" cy="765720"/>
          </a:xfrm>
          <a:prstGeom prst="rect">
            <a:avLst/>
          </a:prstGeom>
          <a:ln w="0">
            <a:noFill/>
          </a:ln>
        </p:spPr>
      </p:pic>
      <p:sp>
        <p:nvSpPr>
          <p:cNvPr id="154" name="Прямоугольник 153"/>
          <p:cNvSpPr/>
          <p:nvPr/>
        </p:nvSpPr>
        <p:spPr>
          <a:xfrm>
            <a:off x="7380000" y="3420000"/>
            <a:ext cx="4329720" cy="185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700" b="0" strike="noStrike" spc="-1">
                <a:solidFill>
                  <a:srgbClr val="182947"/>
                </a:solidFill>
                <a:latin typeface="Proxima Nova Lt"/>
                <a:ea typeface="DejaVu Sans"/>
              </a:rPr>
              <a:t>Складено адміністративних протоколів</a:t>
            </a:r>
            <a:endParaRPr lang="ru-RU" sz="1700" b="0" strike="noStrike" spc="-1">
              <a:solidFill>
                <a:srgbClr val="000000"/>
              </a:solidFill>
              <a:latin typeface="Arial"/>
            </a:endParaRPr>
          </a:p>
          <a:p>
            <a:pPr>
              <a:lnSpc>
                <a:spcPct val="100000"/>
              </a:lnSpc>
            </a:pPr>
            <a:r>
              <a:rPr lang="uk-UA" sz="1700" b="0" strike="noStrike" spc="-1">
                <a:solidFill>
                  <a:srgbClr val="182947"/>
                </a:solidFill>
                <a:latin typeface="Proxima Nova Lt"/>
                <a:ea typeface="DejaVu Sans"/>
              </a:rPr>
              <a:t>за ст. 184 КУпАП</a:t>
            </a:r>
            <a:endParaRPr lang="ru-RU" sz="1700" b="0" strike="noStrike" spc="-1">
              <a:solidFill>
                <a:srgbClr val="000000"/>
              </a:solidFill>
              <a:latin typeface="Arial"/>
            </a:endParaRPr>
          </a:p>
          <a:p>
            <a:pPr>
              <a:lnSpc>
                <a:spcPct val="100000"/>
              </a:lnSpc>
            </a:pPr>
            <a:r>
              <a:rPr lang="uk-UA" sz="1700" b="0" strike="noStrike" spc="-1">
                <a:solidFill>
                  <a:srgbClr val="182947"/>
                </a:solidFill>
                <a:latin typeface="Proxima Nova Lt"/>
                <a:ea typeface="DejaVu Sans"/>
              </a:rPr>
              <a:t>«Невиконання батьками або особами,</a:t>
            </a:r>
            <a:endParaRPr lang="ru-RU" sz="1700" b="0" strike="noStrike" spc="-1">
              <a:solidFill>
                <a:srgbClr val="000000"/>
              </a:solidFill>
              <a:latin typeface="Arial"/>
            </a:endParaRPr>
          </a:p>
          <a:p>
            <a:pPr>
              <a:lnSpc>
                <a:spcPct val="100000"/>
              </a:lnSpc>
            </a:pPr>
            <a:r>
              <a:rPr lang="uk-UA" sz="1700" b="0" strike="noStrike" spc="-1">
                <a:solidFill>
                  <a:srgbClr val="182947"/>
                </a:solidFill>
                <a:latin typeface="Proxima Nova Lt"/>
                <a:ea typeface="DejaVu Sans"/>
              </a:rPr>
              <a:t>що їх замінюють, обов'язків щодо виховання дітей»</a:t>
            </a:r>
            <a:endParaRPr lang="ru-RU" sz="1700" b="0" strike="noStrike" spc="-1">
              <a:solidFill>
                <a:srgbClr val="000000"/>
              </a:solidFill>
              <a:latin typeface="Arial"/>
            </a:endParaRPr>
          </a:p>
        </p:txBody>
      </p:sp>
      <p:sp>
        <p:nvSpPr>
          <p:cNvPr id="155" name="TextBox 2"/>
          <p:cNvSpPr/>
          <p:nvPr/>
        </p:nvSpPr>
        <p:spPr>
          <a:xfrm>
            <a:off x="6660000" y="4500000"/>
            <a:ext cx="353151" cy="46021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2400" b="0" strike="noStrike" spc="-1" dirty="0">
                <a:solidFill>
                  <a:srgbClr val="000000"/>
                </a:solidFill>
                <a:latin typeface="Arial"/>
              </a:rPr>
              <a:t>2</a:t>
            </a:r>
            <a:endParaRPr lang="ru-RU" sz="24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Google Shape;174;p7"/>
          <p:cNvPicPr/>
          <p:nvPr/>
        </p:nvPicPr>
        <p:blipFill>
          <a:blip r:embed="rId2"/>
          <a:stretch/>
        </p:blipFill>
        <p:spPr>
          <a:xfrm>
            <a:off x="-66240" y="360"/>
            <a:ext cx="12257640" cy="6856920"/>
          </a:xfrm>
          <a:prstGeom prst="rect">
            <a:avLst/>
          </a:prstGeom>
          <a:ln w="0">
            <a:noFill/>
          </a:ln>
        </p:spPr>
      </p:pic>
      <p:sp>
        <p:nvSpPr>
          <p:cNvPr id="157" name="Google Shape;175;p7"/>
          <p:cNvSpPr/>
          <p:nvPr/>
        </p:nvSpPr>
        <p:spPr>
          <a:xfrm>
            <a:off x="225360" y="330120"/>
            <a:ext cx="6440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ПРОФІЛАКТИЧНО-РОЗ’ЯСНЮВАЛЬНА РОБОТА</a:t>
            </a:r>
            <a:endParaRPr lang="ru-RU" sz="2800" b="0" strike="noStrike" spc="-1">
              <a:solidFill>
                <a:srgbClr val="000000"/>
              </a:solidFill>
              <a:latin typeface="Arial"/>
            </a:endParaRPr>
          </a:p>
        </p:txBody>
      </p:sp>
      <p:cxnSp>
        <p:nvCxnSpPr>
          <p:cNvPr id="158" name="Google Shape;177;p7"/>
          <p:cNvCxnSpPr/>
          <p:nvPr/>
        </p:nvCxnSpPr>
        <p:spPr>
          <a:xfrm flipV="1">
            <a:off x="-11880" y="2377800"/>
            <a:ext cx="5261400" cy="15120"/>
          </a:xfrm>
          <a:prstGeom prst="straightConnector1">
            <a:avLst/>
          </a:prstGeom>
          <a:ln w="38100">
            <a:solidFill>
              <a:srgbClr val="FFC000"/>
            </a:solidFill>
            <a:miter/>
          </a:ln>
        </p:spPr>
      </p:cxnSp>
      <p:pic>
        <p:nvPicPr>
          <p:cNvPr id="159" name="Google Shape;180;p7"/>
          <p:cNvPicPr/>
          <p:nvPr/>
        </p:nvPicPr>
        <p:blipFill>
          <a:blip r:embed="rId3"/>
          <a:stretch/>
        </p:blipFill>
        <p:spPr>
          <a:xfrm>
            <a:off x="133920" y="2424240"/>
            <a:ext cx="1191600" cy="1195200"/>
          </a:xfrm>
          <a:prstGeom prst="rect">
            <a:avLst/>
          </a:prstGeom>
          <a:ln w="0">
            <a:noFill/>
          </a:ln>
        </p:spPr>
      </p:pic>
      <p:sp>
        <p:nvSpPr>
          <p:cNvPr id="160" name="Google Shape;181;p7"/>
          <p:cNvSpPr/>
          <p:nvPr/>
        </p:nvSpPr>
        <p:spPr>
          <a:xfrm>
            <a:off x="225360" y="1825920"/>
            <a:ext cx="54824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400" b="0" strike="noStrike" spc="-1">
                <a:solidFill>
                  <a:srgbClr val="182947"/>
                </a:solidFill>
                <a:latin typeface="Montserrat Medium"/>
                <a:ea typeface="Proxima Nova"/>
              </a:rPr>
              <a:t>у навчальних закладах</a:t>
            </a:r>
            <a:endParaRPr lang="ru-RU" sz="2400" b="0" strike="noStrike" spc="-1">
              <a:solidFill>
                <a:srgbClr val="000000"/>
              </a:solidFill>
              <a:latin typeface="Arial"/>
            </a:endParaRPr>
          </a:p>
        </p:txBody>
      </p:sp>
      <p:sp>
        <p:nvSpPr>
          <p:cNvPr id="161" name="Google Shape;188;p7"/>
          <p:cNvSpPr/>
          <p:nvPr/>
        </p:nvSpPr>
        <p:spPr>
          <a:xfrm>
            <a:off x="1182240" y="3950640"/>
            <a:ext cx="2176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SemiBold"/>
                <a:ea typeface="Proxima Nova"/>
              </a:rPr>
              <a:t>Дошкільні НЗ</a:t>
            </a:r>
            <a:endParaRPr lang="ru-RU" sz="1800" b="0" strike="noStrike" spc="-1">
              <a:solidFill>
                <a:srgbClr val="000000"/>
              </a:solidFill>
              <a:latin typeface="Arial"/>
            </a:endParaRPr>
          </a:p>
        </p:txBody>
      </p:sp>
      <p:sp>
        <p:nvSpPr>
          <p:cNvPr id="162" name="Google Shape;189;p7"/>
          <p:cNvSpPr/>
          <p:nvPr/>
        </p:nvSpPr>
        <p:spPr>
          <a:xfrm>
            <a:off x="1168560" y="4856400"/>
            <a:ext cx="2934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SemiBold"/>
                <a:ea typeface="Proxima Nova"/>
              </a:rPr>
              <a:t>Загальноосвітні НЗ</a:t>
            </a:r>
            <a:endParaRPr lang="ru-RU" sz="1800" b="0" strike="noStrike" spc="-1">
              <a:solidFill>
                <a:srgbClr val="000000"/>
              </a:solidFill>
              <a:latin typeface="Arial"/>
            </a:endParaRPr>
          </a:p>
        </p:txBody>
      </p:sp>
      <p:sp>
        <p:nvSpPr>
          <p:cNvPr id="163" name="Google Shape;185;p7"/>
          <p:cNvSpPr/>
          <p:nvPr/>
        </p:nvSpPr>
        <p:spPr>
          <a:xfrm>
            <a:off x="1460520" y="275652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12</a:t>
            </a:r>
            <a:endParaRPr lang="ru-RU" sz="3200" b="0" strike="noStrike" spc="-1">
              <a:solidFill>
                <a:srgbClr val="000000"/>
              </a:solidFill>
              <a:latin typeface="Arial"/>
            </a:endParaRPr>
          </a:p>
        </p:txBody>
      </p:sp>
      <p:pic>
        <p:nvPicPr>
          <p:cNvPr id="164" name="Рисунок 2"/>
          <p:cNvPicPr/>
          <p:nvPr/>
        </p:nvPicPr>
        <p:blipFill>
          <a:blip r:embed="rId4"/>
          <a:stretch/>
        </p:blipFill>
        <p:spPr>
          <a:xfrm>
            <a:off x="392040" y="3796200"/>
            <a:ext cx="657360" cy="657360"/>
          </a:xfrm>
          <a:prstGeom prst="rect">
            <a:avLst/>
          </a:prstGeom>
          <a:ln w="0">
            <a:noFill/>
          </a:ln>
        </p:spPr>
      </p:pic>
      <p:sp>
        <p:nvSpPr>
          <p:cNvPr id="165" name="Google Shape;185;p7"/>
          <p:cNvSpPr/>
          <p:nvPr/>
        </p:nvSpPr>
        <p:spPr>
          <a:xfrm>
            <a:off x="4252680" y="376848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5</a:t>
            </a:r>
            <a:endParaRPr lang="ru-RU" sz="3200" b="0" strike="noStrike" spc="-1">
              <a:solidFill>
                <a:srgbClr val="000000"/>
              </a:solidFill>
              <a:latin typeface="Arial"/>
            </a:endParaRPr>
          </a:p>
        </p:txBody>
      </p:sp>
      <p:sp>
        <p:nvSpPr>
          <p:cNvPr id="166" name="Google Shape;185;p7"/>
          <p:cNvSpPr/>
          <p:nvPr/>
        </p:nvSpPr>
        <p:spPr>
          <a:xfrm>
            <a:off x="4252680" y="475092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7</a:t>
            </a:r>
            <a:endParaRPr lang="ru-RU" sz="3200" b="0" strike="noStrike" spc="-1">
              <a:solidFill>
                <a:srgbClr val="000000"/>
              </a:solidFill>
              <a:latin typeface="Arial"/>
            </a:endParaRPr>
          </a:p>
        </p:txBody>
      </p:sp>
      <p:sp>
        <p:nvSpPr>
          <p:cNvPr id="167" name="Google Shape;189;p7"/>
          <p:cNvSpPr/>
          <p:nvPr/>
        </p:nvSpPr>
        <p:spPr>
          <a:xfrm>
            <a:off x="1161000" y="5847120"/>
            <a:ext cx="9734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sp>
        <p:nvSpPr>
          <p:cNvPr id="168" name="Google Shape;185;p7"/>
          <p:cNvSpPr/>
          <p:nvPr/>
        </p:nvSpPr>
        <p:spPr>
          <a:xfrm>
            <a:off x="4252680" y="5739480"/>
            <a:ext cx="995040" cy="57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sp>
        <p:nvSpPr>
          <p:cNvPr id="169" name="Прямоугольник 3"/>
          <p:cNvSpPr/>
          <p:nvPr/>
        </p:nvSpPr>
        <p:spPr>
          <a:xfrm>
            <a:off x="6426000" y="2020320"/>
            <a:ext cx="5470920" cy="4549680"/>
          </a:xfrm>
          <a:prstGeom prst="rect">
            <a:avLst/>
          </a:prstGeom>
          <a:noFill/>
          <a:ln w="28575">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70" name="Google Shape;192;p7"/>
          <p:cNvSpPr/>
          <p:nvPr/>
        </p:nvSpPr>
        <p:spPr>
          <a:xfrm>
            <a:off x="225360" y="6339240"/>
            <a:ext cx="6199560" cy="47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endParaRPr lang="ru-RU" sz="1400" b="0" strike="noStrike" spc="-1">
              <a:solidFill>
                <a:srgbClr val="000000"/>
              </a:solidFill>
              <a:latin typeface="Arial"/>
              <a:ea typeface="DejaVu Sans"/>
            </a:endParaRPr>
          </a:p>
        </p:txBody>
      </p:sp>
      <p:pic>
        <p:nvPicPr>
          <p:cNvPr id="171" name="Рисунок 29"/>
          <p:cNvPicPr/>
          <p:nvPr/>
        </p:nvPicPr>
        <p:blipFill>
          <a:blip r:embed="rId4"/>
          <a:stretch/>
        </p:blipFill>
        <p:spPr>
          <a:xfrm>
            <a:off x="371160" y="4718160"/>
            <a:ext cx="657360" cy="657360"/>
          </a:xfrm>
          <a:prstGeom prst="rect">
            <a:avLst/>
          </a:prstGeom>
          <a:ln w="0">
            <a:noFill/>
          </a:ln>
        </p:spPr>
      </p:pic>
      <p:sp>
        <p:nvSpPr>
          <p:cNvPr id="172" name="TextBox 46"/>
          <p:cNvSpPr/>
          <p:nvPr/>
        </p:nvSpPr>
        <p:spPr>
          <a:xfrm>
            <a:off x="7586640" y="2102760"/>
            <a:ext cx="31500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Говорили на такі теми:</a:t>
            </a:r>
            <a:endParaRPr lang="ru-RU" sz="1800" b="0" strike="noStrike" spc="-1">
              <a:solidFill>
                <a:srgbClr val="000000"/>
              </a:solidFill>
              <a:latin typeface="Arial"/>
            </a:endParaRPr>
          </a:p>
        </p:txBody>
      </p:sp>
      <p:sp>
        <p:nvSpPr>
          <p:cNvPr id="173" name="TextBox 47"/>
          <p:cNvSpPr/>
          <p:nvPr/>
        </p:nvSpPr>
        <p:spPr>
          <a:xfrm>
            <a:off x="6702120" y="2648160"/>
            <a:ext cx="5206320" cy="420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Безпека дорожнього руху</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Правила поводження на водоймищах</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Інтернетбезпека</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Булінг</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Попередження домашнього насильства</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Профілактика правопорушень у дитячому середовищі</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Правила поводження із мінно-вибуховими об’єктами</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gn="ct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p:txBody>
      </p:sp>
      <p:sp>
        <p:nvSpPr>
          <p:cNvPr id="174" name="TextBox 3"/>
          <p:cNvSpPr/>
          <p:nvPr/>
        </p:nvSpPr>
        <p:spPr>
          <a:xfrm>
            <a:off x="360000" y="5474880"/>
            <a:ext cx="557928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2000" b="0" strike="noStrike" spc="-1">
                <a:solidFill>
                  <a:srgbClr val="182947"/>
                </a:solidFill>
                <a:latin typeface="Proxima Nova Lt"/>
                <a:ea typeface="DejaVu Sans"/>
              </a:rPr>
              <a:t>Профілактично-роз’яснювальна робота у навчальних закладах </a:t>
            </a:r>
            <a:endParaRPr lang="ru-RU" sz="2000" b="0" strike="noStrike" spc="-1">
              <a:solidFill>
                <a:srgbClr val="000000"/>
              </a:solidFill>
              <a:latin typeface="Arial"/>
            </a:endParaRPr>
          </a:p>
          <a:p>
            <a:pPr>
              <a:lnSpc>
                <a:spcPct val="100000"/>
              </a:lnSpc>
            </a:pPr>
            <a:r>
              <a:rPr lang="uk-UA" sz="2000" b="0" strike="noStrike" spc="-1">
                <a:solidFill>
                  <a:srgbClr val="182947"/>
                </a:solidFill>
                <a:latin typeface="Proxima Nova Lt"/>
                <a:ea typeface="DejaVu Sans"/>
              </a:rPr>
              <a:t>проводилась  в </a:t>
            </a:r>
            <a:r>
              <a:rPr lang="en-US" sz="2000" b="0" strike="noStrike" spc="-1">
                <a:solidFill>
                  <a:srgbClr val="182947"/>
                </a:solidFill>
                <a:latin typeface="Proxima Nova Lt"/>
                <a:ea typeface="DejaVu Sans"/>
              </a:rPr>
              <a:t>on-line</a:t>
            </a:r>
            <a:r>
              <a:rPr lang="uk-UA" sz="2000" b="0" strike="noStrike" spc="-1">
                <a:solidFill>
                  <a:srgbClr val="182947"/>
                </a:solidFill>
                <a:latin typeface="Proxima Nova Lt"/>
                <a:ea typeface="DejaVu Sans"/>
              </a:rPr>
              <a:t> </a:t>
            </a:r>
            <a:r>
              <a:rPr lang="ru-RU" sz="2000" b="0" strike="noStrike" spc="-1">
                <a:solidFill>
                  <a:srgbClr val="182947"/>
                </a:solidFill>
                <a:latin typeface="Proxima Nova Lt"/>
                <a:ea typeface="DejaVu Sans"/>
              </a:rPr>
              <a:t> форматі.</a:t>
            </a:r>
            <a:endParaRPr lang="ru-RU" sz="20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Google Shape;217;p9"/>
          <p:cNvPicPr/>
          <p:nvPr/>
        </p:nvPicPr>
        <p:blipFill>
          <a:blip r:embed="rId2"/>
          <a:stretch/>
        </p:blipFill>
        <p:spPr>
          <a:xfrm>
            <a:off x="-92862" y="1510"/>
            <a:ext cx="12257640" cy="6856920"/>
          </a:xfrm>
          <a:prstGeom prst="rect">
            <a:avLst/>
          </a:prstGeom>
          <a:ln w="0">
            <a:noFill/>
          </a:ln>
        </p:spPr>
      </p:pic>
      <p:sp>
        <p:nvSpPr>
          <p:cNvPr id="176" name="Google Shape;218;p9"/>
          <p:cNvSpPr/>
          <p:nvPr/>
        </p:nvSpPr>
        <p:spPr>
          <a:xfrm>
            <a:off x="260280" y="579600"/>
            <a:ext cx="483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dirty="0">
                <a:solidFill>
                  <a:schemeClr val="lt1"/>
                </a:solidFill>
                <a:latin typeface="Proxima Nova"/>
                <a:ea typeface="Proxima Nova"/>
              </a:rPr>
              <a:t>ПРОФІЛАКТИЧНА РОБОТА</a:t>
            </a:r>
            <a:endParaRPr lang="ru-RU" sz="2800" b="0" strike="noStrike" spc="-1" dirty="0">
              <a:solidFill>
                <a:srgbClr val="000000"/>
              </a:solidFill>
              <a:latin typeface="Arial"/>
            </a:endParaRPr>
          </a:p>
        </p:txBody>
      </p:sp>
      <p:sp>
        <p:nvSpPr>
          <p:cNvPr id="177" name="Google Shape;219;p9"/>
          <p:cNvSpPr/>
          <p:nvPr/>
        </p:nvSpPr>
        <p:spPr>
          <a:xfrm>
            <a:off x="913320" y="1807200"/>
            <a:ext cx="64008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dirty="0">
                <a:solidFill>
                  <a:srgbClr val="182947"/>
                </a:solidFill>
                <a:latin typeface="Montserrat SemiBold"/>
                <a:ea typeface="Proxima Nova"/>
              </a:rPr>
              <a:t>у сфері громадської безпеки</a:t>
            </a:r>
            <a:endParaRPr lang="ru-RU" sz="2800" b="0" strike="noStrike" spc="-1" dirty="0">
              <a:solidFill>
                <a:srgbClr val="000000"/>
              </a:solidFill>
              <a:latin typeface="Arial"/>
            </a:endParaRPr>
          </a:p>
        </p:txBody>
      </p:sp>
      <p:cxnSp>
        <p:nvCxnSpPr>
          <p:cNvPr id="178" name="Google Shape;220;p9"/>
          <p:cNvCxnSpPr/>
          <p:nvPr/>
        </p:nvCxnSpPr>
        <p:spPr>
          <a:xfrm flipV="1">
            <a:off x="913320" y="2393280"/>
            <a:ext cx="5678280" cy="1440"/>
          </a:xfrm>
          <a:prstGeom prst="straightConnector1">
            <a:avLst/>
          </a:prstGeom>
          <a:ln w="28575">
            <a:solidFill>
              <a:srgbClr val="FFC000"/>
            </a:solidFill>
            <a:miter/>
          </a:ln>
        </p:spPr>
      </p:cxnSp>
      <p:sp>
        <p:nvSpPr>
          <p:cNvPr id="179" name="Google Shape;223;p9"/>
          <p:cNvSpPr/>
          <p:nvPr/>
        </p:nvSpPr>
        <p:spPr>
          <a:xfrm>
            <a:off x="402120" y="2722320"/>
            <a:ext cx="3204360" cy="60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sp>
        <p:nvSpPr>
          <p:cNvPr id="180" name="Google Shape;225;p9"/>
          <p:cNvSpPr/>
          <p:nvPr/>
        </p:nvSpPr>
        <p:spPr>
          <a:xfrm>
            <a:off x="383238" y="3600000"/>
            <a:ext cx="66610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dirty="0">
                <a:solidFill>
                  <a:srgbClr val="182947"/>
                </a:solidFill>
                <a:latin typeface="Proxima Nova Rg"/>
                <a:ea typeface="DejaVu Sans"/>
              </a:rPr>
              <a:t>СТ. 183 </a:t>
            </a:r>
            <a:r>
              <a:rPr lang="uk-UA" sz="1800" b="1" strike="noStrike" spc="-1" dirty="0" err="1">
                <a:solidFill>
                  <a:srgbClr val="182947"/>
                </a:solidFill>
                <a:latin typeface="Proxima Nova Rg"/>
                <a:ea typeface="DejaVu Sans"/>
              </a:rPr>
              <a:t>КУпАП</a:t>
            </a:r>
            <a:endParaRPr lang="ru-RU" sz="1800" b="0" strike="noStrike" spc="-1" dirty="0">
              <a:solidFill>
                <a:srgbClr val="000000"/>
              </a:solidFill>
              <a:latin typeface="Arial"/>
            </a:endParaRPr>
          </a:p>
          <a:p>
            <a:pPr>
              <a:lnSpc>
                <a:spcPct val="100000"/>
              </a:lnSpc>
              <a:tabLst>
                <a:tab pos="0" algn="l"/>
              </a:tabLst>
            </a:pPr>
            <a:r>
              <a:rPr lang="ru-RU" sz="1800" b="0" strike="noStrike" spc="-1" dirty="0" err="1">
                <a:solidFill>
                  <a:srgbClr val="182947"/>
                </a:solidFill>
                <a:latin typeface="Proxima Nova Lt"/>
                <a:ea typeface="DejaVu Sans"/>
              </a:rPr>
              <a:t>Завідомо</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неправдивий</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виклик</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спеціальних</a:t>
            </a:r>
            <a:r>
              <a:rPr lang="ru-RU" sz="1800" b="0" strike="noStrike" spc="-1" dirty="0">
                <a:solidFill>
                  <a:srgbClr val="182947"/>
                </a:solidFill>
                <a:latin typeface="Proxima Nova Lt"/>
                <a:ea typeface="DejaVu Sans"/>
              </a:rPr>
              <a:t> служб.</a:t>
            </a:r>
            <a:endParaRPr lang="ru-RU" sz="1800" b="0" strike="noStrike" spc="-1" dirty="0">
              <a:solidFill>
                <a:srgbClr val="000000"/>
              </a:solidFill>
              <a:latin typeface="Arial"/>
            </a:endParaRPr>
          </a:p>
        </p:txBody>
      </p:sp>
      <p:pic>
        <p:nvPicPr>
          <p:cNvPr id="182" name="Google Shape;212;p8"/>
          <p:cNvPicPr/>
          <p:nvPr/>
        </p:nvPicPr>
        <p:blipFill>
          <a:blip r:embed="rId3"/>
          <a:stretch/>
        </p:blipFill>
        <p:spPr>
          <a:xfrm>
            <a:off x="260280" y="1833480"/>
            <a:ext cx="577440" cy="633240"/>
          </a:xfrm>
          <a:prstGeom prst="rect">
            <a:avLst/>
          </a:prstGeom>
          <a:ln w="0">
            <a:noFill/>
          </a:ln>
        </p:spPr>
      </p:pic>
      <p:sp>
        <p:nvSpPr>
          <p:cNvPr id="183" name="Google Shape;185;p7"/>
          <p:cNvSpPr/>
          <p:nvPr/>
        </p:nvSpPr>
        <p:spPr>
          <a:xfrm>
            <a:off x="10682280" y="2813040"/>
            <a:ext cx="99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dirty="0">
                <a:solidFill>
                  <a:srgbClr val="000000"/>
                </a:solidFill>
                <a:latin typeface="Arial"/>
              </a:rPr>
              <a:t>14</a:t>
            </a:r>
            <a:endParaRPr lang="ru-RU" sz="3200" b="0" strike="noStrike" spc="-1" dirty="0">
              <a:solidFill>
                <a:srgbClr val="000000"/>
              </a:solidFill>
              <a:latin typeface="Arial"/>
            </a:endParaRPr>
          </a:p>
        </p:txBody>
      </p:sp>
      <p:sp>
        <p:nvSpPr>
          <p:cNvPr id="184" name="Google Shape;185;p7"/>
          <p:cNvSpPr/>
          <p:nvPr/>
        </p:nvSpPr>
        <p:spPr>
          <a:xfrm>
            <a:off x="10920780" y="3877556"/>
            <a:ext cx="47700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spc="-1" dirty="0">
                <a:solidFill>
                  <a:srgbClr val="182947"/>
                </a:solidFill>
                <a:latin typeface="Montserrat SemiBold"/>
              </a:rPr>
              <a:t>2</a:t>
            </a:r>
            <a:endParaRPr lang="ru-RU" sz="3200" b="0" strike="noStrike" spc="-1" dirty="0">
              <a:solidFill>
                <a:srgbClr val="000000"/>
              </a:solidFill>
              <a:latin typeface="Arial"/>
            </a:endParaRPr>
          </a:p>
        </p:txBody>
      </p:sp>
      <p:sp>
        <p:nvSpPr>
          <p:cNvPr id="186" name="Google Shape;239;p10"/>
          <p:cNvSpPr/>
          <p:nvPr/>
        </p:nvSpPr>
        <p:spPr>
          <a:xfrm>
            <a:off x="336514" y="4292799"/>
            <a:ext cx="85500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dirty="0">
                <a:solidFill>
                  <a:srgbClr val="182947"/>
                </a:solidFill>
                <a:latin typeface="Proxima Nova Rg"/>
                <a:ea typeface="DejaVu Sans"/>
              </a:rPr>
              <a:t>СТ. 152 </a:t>
            </a:r>
            <a:r>
              <a:rPr lang="uk-UA" sz="1800" b="1" strike="noStrike" spc="-1" dirty="0" err="1">
                <a:solidFill>
                  <a:srgbClr val="182947"/>
                </a:solidFill>
                <a:latin typeface="Proxima Nova Rg"/>
                <a:ea typeface="DejaVu Sans"/>
              </a:rPr>
              <a:t>КУпАП</a:t>
            </a:r>
            <a:endParaRPr lang="ru-RU" sz="1800" b="0" strike="noStrike" spc="-1" dirty="0">
              <a:solidFill>
                <a:srgbClr val="000000"/>
              </a:solidFill>
              <a:latin typeface="Arial"/>
            </a:endParaRPr>
          </a:p>
          <a:p>
            <a:pPr>
              <a:lnSpc>
                <a:spcPct val="100000"/>
              </a:lnSpc>
              <a:tabLst>
                <a:tab pos="0" algn="l"/>
              </a:tabLst>
            </a:pPr>
            <a:r>
              <a:rPr lang="ru-RU" sz="1800" b="0" strike="noStrike" spc="-1" dirty="0" err="1">
                <a:solidFill>
                  <a:srgbClr val="182947"/>
                </a:solidFill>
                <a:latin typeface="Proxima Nova Lt"/>
                <a:ea typeface="DejaVu Sans"/>
              </a:rPr>
              <a:t>Порушення</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державних</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стандартів</a:t>
            </a:r>
            <a:r>
              <a:rPr lang="ru-RU" sz="1800" b="0" strike="noStrike" spc="-1" dirty="0">
                <a:solidFill>
                  <a:srgbClr val="182947"/>
                </a:solidFill>
                <a:latin typeface="Proxima Nova Lt"/>
                <a:ea typeface="DejaVu Sans"/>
              </a:rPr>
              <a:t>, норм і правил</a:t>
            </a:r>
            <a:endParaRPr lang="ru-RU" sz="1800" b="0" strike="noStrike" spc="-1" dirty="0">
              <a:solidFill>
                <a:srgbClr val="000000"/>
              </a:solidFill>
              <a:latin typeface="Arial"/>
            </a:endParaRPr>
          </a:p>
          <a:p>
            <a:pPr>
              <a:lnSpc>
                <a:spcPct val="100000"/>
              </a:lnSpc>
              <a:tabLst>
                <a:tab pos="0" algn="l"/>
              </a:tabLst>
            </a:pPr>
            <a:r>
              <a:rPr lang="ru-RU" sz="1800" b="0" strike="noStrike" spc="-1" dirty="0">
                <a:solidFill>
                  <a:srgbClr val="182947"/>
                </a:solidFill>
                <a:latin typeface="Proxima Nova Lt"/>
                <a:ea typeface="DejaVu Sans"/>
              </a:rPr>
              <a:t>у </a:t>
            </a:r>
            <a:r>
              <a:rPr lang="ru-RU" sz="1800" b="0" strike="noStrike" spc="-1" dirty="0" err="1">
                <a:solidFill>
                  <a:srgbClr val="182947"/>
                </a:solidFill>
                <a:latin typeface="Proxima Nova Lt"/>
                <a:ea typeface="DejaVu Sans"/>
              </a:rPr>
              <a:t>сфері</a:t>
            </a:r>
            <a:r>
              <a:rPr lang="ru-RU" sz="1800" b="0" strike="noStrike" spc="-1" dirty="0">
                <a:solidFill>
                  <a:srgbClr val="182947"/>
                </a:solidFill>
                <a:latin typeface="Proxima Nova Lt"/>
                <a:ea typeface="DejaVu Sans"/>
              </a:rPr>
              <a:t> благоустрою </a:t>
            </a:r>
            <a:r>
              <a:rPr lang="ru-RU" sz="1800" b="0" strike="noStrike" spc="-1" dirty="0" err="1">
                <a:solidFill>
                  <a:srgbClr val="182947"/>
                </a:solidFill>
                <a:latin typeface="Proxima Nova Lt"/>
                <a:ea typeface="DejaVu Sans"/>
              </a:rPr>
              <a:t>населених</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пунктів</a:t>
            </a:r>
            <a:endParaRPr lang="ru-RU" sz="1800" b="0" strike="noStrike" spc="-1" dirty="0">
              <a:solidFill>
                <a:srgbClr val="000000"/>
              </a:solidFill>
              <a:latin typeface="Arial"/>
            </a:endParaRPr>
          </a:p>
        </p:txBody>
      </p:sp>
      <p:sp>
        <p:nvSpPr>
          <p:cNvPr id="187" name="Google Shape;185;p7"/>
          <p:cNvSpPr/>
          <p:nvPr/>
        </p:nvSpPr>
        <p:spPr>
          <a:xfrm>
            <a:off x="10848528" y="4749099"/>
            <a:ext cx="99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spc="-1" dirty="0">
                <a:solidFill>
                  <a:srgbClr val="182947"/>
                </a:solidFill>
                <a:latin typeface="Montserrat SemiBold"/>
              </a:rPr>
              <a:t>3</a:t>
            </a:r>
            <a:endParaRPr lang="ru-RU" sz="3200" b="0" strike="noStrike" spc="-1" dirty="0">
              <a:solidFill>
                <a:srgbClr val="000000"/>
              </a:solidFill>
              <a:latin typeface="Arial"/>
            </a:endParaRPr>
          </a:p>
        </p:txBody>
      </p:sp>
      <p:sp>
        <p:nvSpPr>
          <p:cNvPr id="188" name="TextBox 1"/>
          <p:cNvSpPr/>
          <p:nvPr/>
        </p:nvSpPr>
        <p:spPr>
          <a:xfrm>
            <a:off x="320760" y="2687400"/>
            <a:ext cx="6699240" cy="91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1800" b="1" strike="noStrike" spc="-1" dirty="0">
                <a:solidFill>
                  <a:srgbClr val="182947"/>
                </a:solidFill>
                <a:latin typeface="Proxima Nova Rg"/>
                <a:ea typeface="DejaVu Sans"/>
              </a:rPr>
              <a:t>СТ. 156 </a:t>
            </a:r>
            <a:r>
              <a:rPr lang="uk-UA" sz="1800" b="1" strike="noStrike" spc="-1" dirty="0" err="1">
                <a:solidFill>
                  <a:srgbClr val="182947"/>
                </a:solidFill>
                <a:latin typeface="Proxima Nova Rg"/>
                <a:ea typeface="DejaVu Sans"/>
              </a:rPr>
              <a:t>КУпАП</a:t>
            </a:r>
            <a:r>
              <a:rPr lang="uk-UA" sz="1800" b="1" strike="noStrike" spc="-1" dirty="0">
                <a:solidFill>
                  <a:srgbClr val="182947"/>
                </a:solidFill>
                <a:latin typeface="Proxima Nova Rg"/>
                <a:ea typeface="DejaVu Sans"/>
              </a:rPr>
              <a:t> </a:t>
            </a:r>
            <a:endParaRPr lang="ru-RU" sz="1800" b="0" strike="noStrike" spc="-1" dirty="0">
              <a:solidFill>
                <a:srgbClr val="000000"/>
              </a:solidFill>
              <a:latin typeface="Arial"/>
            </a:endParaRPr>
          </a:p>
          <a:p>
            <a:pPr algn="just">
              <a:lnSpc>
                <a:spcPct val="100000"/>
              </a:lnSpc>
            </a:pPr>
            <a:r>
              <a:rPr lang="ru-RU" sz="1800" b="0" strike="noStrike" spc="-1" dirty="0" err="1">
                <a:solidFill>
                  <a:srgbClr val="182947"/>
                </a:solidFill>
                <a:latin typeface="Proxima Nova Lt"/>
                <a:ea typeface="DejaVu Sans"/>
              </a:rPr>
              <a:t>Порушення</a:t>
            </a:r>
            <a:r>
              <a:rPr lang="ru-RU" sz="1800" b="0" strike="noStrike" spc="-1" dirty="0">
                <a:solidFill>
                  <a:srgbClr val="182947"/>
                </a:solidFill>
                <a:latin typeface="Proxima Nova Lt"/>
                <a:ea typeface="DejaVu Sans"/>
              </a:rPr>
              <a:t> правил </a:t>
            </a:r>
            <a:r>
              <a:rPr lang="ru-RU" sz="1800" b="0" strike="noStrike" spc="-1" dirty="0" err="1">
                <a:solidFill>
                  <a:srgbClr val="182947"/>
                </a:solidFill>
                <a:latin typeface="Proxima Nova Lt"/>
                <a:ea typeface="DejaVu Sans"/>
              </a:rPr>
              <a:t>торгівлі</a:t>
            </a:r>
            <a:r>
              <a:rPr lang="ru-RU" sz="1800" b="0" strike="noStrike" spc="-1" dirty="0">
                <a:solidFill>
                  <a:srgbClr val="182947"/>
                </a:solidFill>
                <a:latin typeface="Proxima Nova Lt"/>
                <a:ea typeface="DejaVu Sans"/>
              </a:rPr>
              <a:t> пивом, </a:t>
            </a:r>
            <a:r>
              <a:rPr lang="ru-RU" sz="1800" b="0" strike="noStrike" spc="-1" dirty="0" err="1">
                <a:solidFill>
                  <a:srgbClr val="182947"/>
                </a:solidFill>
                <a:latin typeface="Proxima Nova Lt"/>
                <a:ea typeface="DejaVu Sans"/>
              </a:rPr>
              <a:t>алкогольними</a:t>
            </a:r>
            <a:r>
              <a:rPr lang="ru-RU" sz="1800" b="0" strike="noStrike" spc="-1" dirty="0">
                <a:solidFill>
                  <a:srgbClr val="182947"/>
                </a:solidFill>
                <a:latin typeface="Proxima Nova Lt"/>
                <a:ea typeface="DejaVu Sans"/>
              </a:rPr>
              <a:t>,</a:t>
            </a:r>
            <a:endParaRPr lang="ru-RU" sz="1800" b="0" strike="noStrike" spc="-1" dirty="0">
              <a:solidFill>
                <a:srgbClr val="000000"/>
              </a:solidFill>
              <a:latin typeface="Arial"/>
            </a:endParaRPr>
          </a:p>
          <a:p>
            <a:pPr>
              <a:lnSpc>
                <a:spcPct val="100000"/>
              </a:lnSpc>
            </a:pPr>
            <a:r>
              <a:rPr lang="ru-RU" sz="1800" b="0" strike="noStrike" spc="-1" dirty="0" err="1">
                <a:solidFill>
                  <a:srgbClr val="182947"/>
                </a:solidFill>
                <a:latin typeface="Proxima Nova Lt"/>
                <a:ea typeface="DejaVu Sans"/>
              </a:rPr>
              <a:t>слабоалкогольними</a:t>
            </a:r>
            <a:r>
              <a:rPr lang="ru-RU" sz="1800" b="0" strike="noStrike" spc="-1" dirty="0">
                <a:solidFill>
                  <a:srgbClr val="182947"/>
                </a:solidFill>
                <a:latin typeface="Proxima Nova Lt"/>
                <a:ea typeface="DejaVu Sans"/>
              </a:rPr>
              <a:t> напоями і </a:t>
            </a:r>
            <a:r>
              <a:rPr lang="ru-RU" sz="1800" b="0" strike="noStrike" spc="-1" dirty="0" err="1">
                <a:solidFill>
                  <a:srgbClr val="182947"/>
                </a:solidFill>
                <a:latin typeface="Proxima Nova Lt"/>
                <a:ea typeface="DejaVu Sans"/>
              </a:rPr>
              <a:t>тютюновими</a:t>
            </a:r>
            <a:r>
              <a:rPr lang="ru-RU" sz="1800" b="0" strike="noStrike" spc="-1" dirty="0">
                <a:solidFill>
                  <a:srgbClr val="182947"/>
                </a:solidFill>
                <a:latin typeface="Proxima Nova Lt"/>
                <a:ea typeface="DejaVu Sans"/>
              </a:rPr>
              <a:t> </a:t>
            </a:r>
            <a:r>
              <a:rPr lang="ru-RU" sz="1800" b="0" strike="noStrike" spc="-1" dirty="0" err="1">
                <a:solidFill>
                  <a:srgbClr val="182947"/>
                </a:solidFill>
                <a:latin typeface="Proxima Nova Lt"/>
                <a:ea typeface="DejaVu Sans"/>
              </a:rPr>
              <a:t>виробами</a:t>
            </a:r>
            <a:endParaRPr lang="ru-RU" sz="1800" b="0" strike="noStrike" spc="-1" dirty="0">
              <a:solidFill>
                <a:srgbClr val="000000"/>
              </a:solidFill>
              <a:latin typeface="Arial"/>
            </a:endParaRPr>
          </a:p>
        </p:txBody>
      </p:sp>
      <p:sp>
        <p:nvSpPr>
          <p:cNvPr id="2" name="Прямоугольник 1"/>
          <p:cNvSpPr/>
          <p:nvPr/>
        </p:nvSpPr>
        <p:spPr>
          <a:xfrm>
            <a:off x="402120" y="5445224"/>
            <a:ext cx="6096000" cy="923330"/>
          </a:xfrm>
          <a:prstGeom prst="rect">
            <a:avLst/>
          </a:prstGeom>
        </p:spPr>
        <p:txBody>
          <a:bodyPr>
            <a:spAutoFit/>
          </a:bodyPr>
          <a:lstStyle/>
          <a:p>
            <a:pPr>
              <a:lnSpc>
                <a:spcPct val="100000"/>
              </a:lnSpc>
              <a:tabLst>
                <a:tab pos="0" algn="l"/>
              </a:tabLst>
            </a:pPr>
            <a:r>
              <a:rPr lang="uk-UA" b="1" spc="-1" dirty="0">
                <a:solidFill>
                  <a:srgbClr val="182947"/>
                </a:solidFill>
                <a:latin typeface="Proxima Nova Rg"/>
              </a:rPr>
              <a:t>СТ. 176 </a:t>
            </a:r>
            <a:r>
              <a:rPr lang="uk-UA" b="1" spc="-1" dirty="0" err="1">
                <a:solidFill>
                  <a:srgbClr val="182947"/>
                </a:solidFill>
                <a:latin typeface="Proxima Nova Rg"/>
              </a:rPr>
              <a:t>КУпАП</a:t>
            </a:r>
            <a:endParaRPr lang="ru-RU" spc="-1" dirty="0">
              <a:solidFill>
                <a:srgbClr val="000000"/>
              </a:solidFill>
            </a:endParaRPr>
          </a:p>
          <a:p>
            <a:pPr>
              <a:lnSpc>
                <a:spcPct val="100000"/>
              </a:lnSpc>
              <a:tabLst>
                <a:tab pos="0" algn="l"/>
              </a:tabLst>
            </a:pPr>
            <a:r>
              <a:rPr lang="ru-RU" spc="-1" dirty="0" err="1">
                <a:solidFill>
                  <a:srgbClr val="182947"/>
                </a:solidFill>
                <a:latin typeface="Proxima Nova Lt"/>
              </a:rPr>
              <a:t>Виготовлення</a:t>
            </a:r>
            <a:r>
              <a:rPr lang="ru-RU" spc="-1" dirty="0">
                <a:solidFill>
                  <a:srgbClr val="182947"/>
                </a:solidFill>
                <a:latin typeface="Proxima Nova Lt"/>
              </a:rPr>
              <a:t>, </a:t>
            </a:r>
            <a:r>
              <a:rPr lang="ru-RU" spc="-1" dirty="0" err="1">
                <a:solidFill>
                  <a:srgbClr val="182947"/>
                </a:solidFill>
                <a:latin typeface="Proxima Nova Lt"/>
              </a:rPr>
              <a:t>зберігання</a:t>
            </a:r>
            <a:r>
              <a:rPr lang="ru-RU" spc="-1" dirty="0">
                <a:solidFill>
                  <a:srgbClr val="182947"/>
                </a:solidFill>
                <a:latin typeface="Proxima Nova Lt"/>
              </a:rPr>
              <a:t> самогону та </a:t>
            </a:r>
            <a:r>
              <a:rPr lang="ru-RU" spc="-1" dirty="0" err="1">
                <a:solidFill>
                  <a:srgbClr val="182947"/>
                </a:solidFill>
                <a:latin typeface="Proxima Nova Lt"/>
              </a:rPr>
              <a:t>апаратів</a:t>
            </a:r>
            <a:r>
              <a:rPr lang="ru-RU" spc="-1" dirty="0">
                <a:solidFill>
                  <a:srgbClr val="182947"/>
                </a:solidFill>
                <a:latin typeface="Proxima Nova Lt"/>
              </a:rPr>
              <a:t> для </a:t>
            </a:r>
            <a:r>
              <a:rPr lang="ru-RU" spc="-1" dirty="0" err="1">
                <a:solidFill>
                  <a:srgbClr val="182947"/>
                </a:solidFill>
                <a:latin typeface="Proxima Nova Lt"/>
              </a:rPr>
              <a:t>його</a:t>
            </a:r>
            <a:r>
              <a:rPr lang="ru-RU" spc="-1" dirty="0">
                <a:solidFill>
                  <a:srgbClr val="182947"/>
                </a:solidFill>
                <a:latin typeface="Proxima Nova Lt"/>
              </a:rPr>
              <a:t> </a:t>
            </a:r>
            <a:r>
              <a:rPr lang="ru-RU" spc="-1" dirty="0" err="1">
                <a:solidFill>
                  <a:srgbClr val="182947"/>
                </a:solidFill>
                <a:latin typeface="Proxima Nova Lt"/>
              </a:rPr>
              <a:t>вироблення</a:t>
            </a:r>
            <a:r>
              <a:rPr lang="ru-RU" spc="-1" dirty="0">
                <a:solidFill>
                  <a:srgbClr val="182947"/>
                </a:solidFill>
                <a:latin typeface="Proxima Nova Lt"/>
              </a:rPr>
              <a:t>.</a:t>
            </a:r>
            <a:endParaRPr lang="ru-RU" spc="-1" dirty="0">
              <a:solidFill>
                <a:srgbClr val="000000"/>
              </a:solidFill>
            </a:endParaRPr>
          </a:p>
        </p:txBody>
      </p:sp>
      <p:sp>
        <p:nvSpPr>
          <p:cNvPr id="3" name="Прямоугольник 2"/>
          <p:cNvSpPr/>
          <p:nvPr/>
        </p:nvSpPr>
        <p:spPr>
          <a:xfrm>
            <a:off x="10682280" y="5517231"/>
            <a:ext cx="750869" cy="584775"/>
          </a:xfrm>
          <a:prstGeom prst="rect">
            <a:avLst/>
          </a:prstGeom>
        </p:spPr>
        <p:txBody>
          <a:bodyPr wrap="square">
            <a:spAutoFit/>
          </a:bodyPr>
          <a:lstStyle/>
          <a:p>
            <a:pPr>
              <a:lnSpc>
                <a:spcPct val="100000"/>
              </a:lnSpc>
              <a:tabLst>
                <a:tab pos="0" algn="l"/>
              </a:tabLst>
            </a:pPr>
            <a:r>
              <a:rPr lang="uk-UA" sz="3200" spc="-1" dirty="0">
                <a:solidFill>
                  <a:srgbClr val="182947"/>
                </a:solidFill>
                <a:latin typeface="Montserrat SemiBold"/>
              </a:rPr>
              <a:t>15</a:t>
            </a:r>
            <a:endParaRPr lang="ru-RU" sz="3200" spc="-1" dirty="0">
              <a:solidFill>
                <a:srgbClr val="00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TotalTime>
  <Words>938</Words>
  <Application>Microsoft Office PowerPoint</Application>
  <PresentationFormat>Широкоэкранный</PresentationFormat>
  <Paragraphs>163</Paragraphs>
  <Slides>19</Slides>
  <Notes>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19</vt:i4>
      </vt:variant>
    </vt:vector>
  </HeadingPairs>
  <TitlesOfParts>
    <vt:vector size="31" baseType="lpstr">
      <vt:lpstr>Arial</vt:lpstr>
      <vt:lpstr>Calibri</vt:lpstr>
      <vt:lpstr>Montserrat Light</vt:lpstr>
      <vt:lpstr>Montserrat Medium</vt:lpstr>
      <vt:lpstr>Montserrat SemiBold</vt:lpstr>
      <vt:lpstr>Proxima Nova</vt:lpstr>
      <vt:lpstr>Proxima Nova Lt</vt:lpstr>
      <vt:lpstr>Proxima Nova Rg</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TCPO</dc:creator>
  <dc:description/>
  <cp:lastModifiedBy>громада</cp:lastModifiedBy>
  <cp:revision>64</cp:revision>
  <dcterms:created xsi:type="dcterms:W3CDTF">2020-12-03T09:33:15Z</dcterms:created>
  <dcterms:modified xsi:type="dcterms:W3CDTF">2024-07-30T08:49:41Z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25</vt:i4>
  </property>
  <property fmtid="{D5CDD505-2E9C-101B-9397-08002B2CF9AE}" pid="3" name="PresentationFormat">
    <vt:lpwstr>Широкоэкранный</vt:lpwstr>
  </property>
  <property fmtid="{D5CDD505-2E9C-101B-9397-08002B2CF9AE}" pid="4" name="Slides">
    <vt:i4>25</vt:i4>
  </property>
</Properties>
</file>