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906000" cy="6858000" type="A4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99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76205469724111"/>
          <c:y val="0.12446351931330472"/>
          <c:w val="0.69047685941846038"/>
          <c:h val="0.746781115879828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E665-4109-A04E-283D8B721031}"/>
              </c:ext>
            </c:extLst>
          </c:dPt>
          <c:dPt>
            <c:idx val="1"/>
            <c:bubble3D val="0"/>
            <c:explosion val="11"/>
            <c:spPr>
              <a:solidFill>
                <a:srgbClr val="FF33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665-4109-A04E-283D8B721031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'Опитування мешканців'!$BN$986:$BN$987</c:f>
              <c:strCache>
                <c:ptCount val="2"/>
                <c:pt idx="0">
                  <c:v>чол</c:v>
                </c:pt>
                <c:pt idx="1">
                  <c:v>жін</c:v>
                </c:pt>
              </c:strCache>
            </c:strRef>
          </c:cat>
          <c:val>
            <c:numRef>
              <c:f>'Опитування мешканців'!$BO$986:$BO$987</c:f>
              <c:numCache>
                <c:formatCode>General</c:formatCode>
                <c:ptCount val="2"/>
                <c:pt idx="0">
                  <c:v>44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65-4109-A04E-283D8B721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52990832757849"/>
          <c:y val="4.716981132075472E-2"/>
          <c:w val="0.45892636990362989"/>
          <c:h val="0.85471698113207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мешканців'!$I$991:$I$1006</c:f>
              <c:strCache>
                <c:ptCount val="16"/>
                <c:pt idx="0">
                  <c:v>Низька якість дошкільної освіти </c:v>
                </c:pt>
                <c:pt idx="1">
                  <c:v>Низька якість середньої освіти</c:v>
                </c:pt>
                <c:pt idx="2">
                  <c:v>Забрудненість питної води</c:v>
                </c:pt>
                <c:pt idx="3">
                  <c:v>Недостатня підприємливість мешканців громади</c:v>
                </c:pt>
                <c:pt idx="4">
                  <c:v>Недостатня інформованість про громаду за її межами</c:v>
                </c:pt>
                <c:pt idx="5">
                  <c:v>Відсутність внутрішніх інвестицій</c:v>
                </c:pt>
                <c:pt idx="6">
                  <c:v>Засміченість довкілля</c:v>
                </c:pt>
                <c:pt idx="7">
                  <c:v>Несприятливі умови для розвитку підприємництва</c:v>
                </c:pt>
                <c:pt idx="8">
                  <c:v>Значна частка населення старшого працездатного віку</c:v>
                </c:pt>
                <c:pt idx="9">
                  <c:v>Відсутність можливості для самореалізації, забезпечення змістовного дозвілля</c:v>
                </c:pt>
                <c:pt idx="10">
                  <c:v>Зношеність інженерних мереж (водопостачання, водовідведення)</c:v>
                </c:pt>
                <c:pt idx="11">
                  <c:v>Відсутність зовнішніх інвестицій</c:v>
                </c:pt>
                <c:pt idx="12">
                  <c:v>Поширення злочинності, алкоголізму, наркоманії</c:v>
                </c:pt>
                <c:pt idx="13">
                  <c:v>Низька якість (відсутність) дорожнього покриття між населеними пунктами в громаді</c:v>
                </c:pt>
                <c:pt idx="14">
                  <c:v>Недостатня громадська ініціативність та активність мешканців</c:v>
                </c:pt>
                <c:pt idx="15">
                  <c:v>Безробіття</c:v>
                </c:pt>
              </c:strCache>
            </c:strRef>
          </c:cat>
          <c:val>
            <c:numRef>
              <c:f>'Опитування мешканців'!$J$991:$J$1006</c:f>
              <c:numCache>
                <c:formatCode>General</c:formatCode>
                <c:ptCount val="16"/>
                <c:pt idx="0">
                  <c:v>11</c:v>
                </c:pt>
                <c:pt idx="1">
                  <c:v>37</c:v>
                </c:pt>
                <c:pt idx="2">
                  <c:v>77</c:v>
                </c:pt>
                <c:pt idx="3">
                  <c:v>82</c:v>
                </c:pt>
                <c:pt idx="4">
                  <c:v>87</c:v>
                </c:pt>
                <c:pt idx="5">
                  <c:v>95</c:v>
                </c:pt>
                <c:pt idx="6">
                  <c:v>115</c:v>
                </c:pt>
                <c:pt idx="7">
                  <c:v>122</c:v>
                </c:pt>
                <c:pt idx="8">
                  <c:v>125</c:v>
                </c:pt>
                <c:pt idx="9">
                  <c:v>149</c:v>
                </c:pt>
                <c:pt idx="10">
                  <c:v>170</c:v>
                </c:pt>
                <c:pt idx="11">
                  <c:v>175</c:v>
                </c:pt>
                <c:pt idx="12">
                  <c:v>225</c:v>
                </c:pt>
                <c:pt idx="13">
                  <c:v>250</c:v>
                </c:pt>
                <c:pt idx="14">
                  <c:v>375</c:v>
                </c:pt>
                <c:pt idx="15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C-49CF-9FE9-0A63C36AF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2571200"/>
        <c:axId val="1"/>
      </c:barChart>
      <c:catAx>
        <c:axId val="186257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25712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92525508784347"/>
          <c:y val="3.9316255724265378E-2"/>
          <c:w val="0.45161337745020314"/>
          <c:h val="0.8717952356250148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97136"/>
        <c:axId val="1"/>
      </c:barChart>
      <c:catAx>
        <c:axId val="55939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593971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92525508784347"/>
          <c:y val="3.9316255724265378E-2"/>
          <c:w val="0.45161337745020314"/>
          <c:h val="0.87179523562501482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171712"/>
        <c:axId val="1"/>
      </c:barChart>
      <c:catAx>
        <c:axId val="35717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5717171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92525508784347"/>
          <c:y val="3.9316255724265378E-2"/>
          <c:w val="0.45161337745020314"/>
          <c:h val="0.871795235625014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мешканців'!$BB$989:$BB$1003</c:f>
              <c:strCache>
                <c:ptCount val="15"/>
                <c:pt idx="0">
                  <c:v>Зменшення рівня безробіття</c:v>
                </c:pt>
                <c:pt idx="1">
                  <c:v>Ремонт вулиць</c:v>
                </c:pt>
                <c:pt idx="2">
                  <c:v>Ремонт доріг між поселеннями громади</c:v>
                </c:pt>
                <c:pt idx="3">
                  <c:v>Покращення водопостачання</c:v>
                </c:pt>
                <c:pt idx="4">
                  <c:v>Покращення освітлення населених пунктів громади</c:v>
                </c:pt>
                <c:pt idx="5">
                  <c:v>Благоустрій населених пунктів громади</c:v>
                </c:pt>
                <c:pt idx="6">
                  <c:v>Покращення водовідведення</c:v>
                </c:pt>
                <c:pt idx="7">
                  <c:v>Розвиток малого і середнього бізнесу</c:v>
                </c:pt>
                <c:pt idx="8">
                  <c:v>Розвиток сфери дозвілля (відпочинку, спорту)</c:v>
                </c:pt>
                <c:pt idx="9">
                  <c:v>Сприяння розвитку промислових підприємств</c:v>
                </c:pt>
                <c:pt idx="10">
                  <c:v>Підтримка фермерства</c:v>
                </c:pt>
                <c:pt idx="11">
                  <c:v>Використання місцевих природних ресурсів</c:v>
                </c:pt>
                <c:pt idx="12">
                  <c:v>Підтримка кооперативного руху</c:v>
                </c:pt>
                <c:pt idx="13">
                  <c:v>Розвиток туризму</c:v>
                </c:pt>
                <c:pt idx="14">
                  <c:v>Підтримка агрохолдингів</c:v>
                </c:pt>
              </c:strCache>
            </c:strRef>
          </c:cat>
          <c:val>
            <c:numRef>
              <c:f>'Опитування мешканців'!$BC$989:$BC$1003</c:f>
              <c:numCache>
                <c:formatCode>0.0</c:formatCode>
                <c:ptCount val="15"/>
                <c:pt idx="0">
                  <c:v>2.2000000000000002</c:v>
                </c:pt>
                <c:pt idx="1">
                  <c:v>4.2</c:v>
                </c:pt>
                <c:pt idx="2">
                  <c:v>5</c:v>
                </c:pt>
                <c:pt idx="3">
                  <c:v>5</c:v>
                </c:pt>
                <c:pt idx="4">
                  <c:v>6.3</c:v>
                </c:pt>
                <c:pt idx="5">
                  <c:v>6.3</c:v>
                </c:pt>
                <c:pt idx="6">
                  <c:v>6.7</c:v>
                </c:pt>
                <c:pt idx="7">
                  <c:v>7.2</c:v>
                </c:pt>
                <c:pt idx="8">
                  <c:v>8.6</c:v>
                </c:pt>
                <c:pt idx="9">
                  <c:v>8.6999999999999993</c:v>
                </c:pt>
                <c:pt idx="10">
                  <c:v>9.5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C-4F51-94F0-62DD3EE64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82591"/>
        <c:axId val="1"/>
      </c:barChart>
      <c:catAx>
        <c:axId val="150182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2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0182591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21222085127056"/>
          <c:y val="7.8066914498141265E-2"/>
          <c:w val="0.75420937418568346"/>
          <c:h val="0.8327137546468401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F45E-4BB2-ABB2-53951D1029C5}"/>
              </c:ext>
            </c:extLst>
          </c:dPt>
          <c:dPt>
            <c:idx val="1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45E-4BB2-ABB2-53951D1029C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F45E-4BB2-ABB2-53951D1029C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4BCC0D-A9D1-4FE4-9395-8935E124C4EC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
</a:t>
                    </a:r>
                    <a:fld id="{18F8E2F4-68E3-4523-82EC-B5746D8951EA}" type="PERCENTAG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5E-4BB2-ABB2-53951D1029C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'Опитування мешканців'!$BA$986:$BA$987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'Опитування мешканців'!$BB$986:$BB$987</c:f>
              <c:numCache>
                <c:formatCode>General</c:formatCode>
                <c:ptCount val="2"/>
                <c:pt idx="0">
                  <c:v>462</c:v>
                </c:pt>
                <c:pt idx="1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5E-4BB2-ABB2-53951D1029C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95245476664319"/>
          <c:y val="6.1068967852193019E-2"/>
          <c:w val="0.58730170109857494"/>
          <c:h val="0.806619283714382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мешканців'!$BQ$995:$BQ$1005</c:f>
              <c:strCache>
                <c:ptCount val="11"/>
                <c:pt idx="0">
                  <c:v>Цікаві туристичні об‘єкти</c:v>
                </c:pt>
                <c:pt idx="1">
                  <c:v>Корисні копалини на території громади</c:v>
                </c:pt>
                <c:pt idx="2">
                  <c:v>Приваблива природа</c:v>
                </c:pt>
                <c:pt idx="3">
                  <c:v>Вільні промислові приміщення</c:v>
                </c:pt>
                <c:pt idx="4">
                  <c:v>Вільні земельні ділянки у громаді</c:v>
                </c:pt>
                <c:pt idx="5">
                  <c:v>Вигідне географічне положення</c:v>
                </c:pt>
                <c:pt idx="6">
                  <c:v>Іноземні інвестори</c:v>
                </c:pt>
                <c:pt idx="7">
                  <c:v>Активність/підприємливість мешканців громади </c:v>
                </c:pt>
                <c:pt idx="8">
                  <c:v>Місцеві підприємства і підприємці</c:v>
                </c:pt>
                <c:pt idx="9">
                  <c:v>Хороша доступність до основних міст та ринків</c:v>
                </c:pt>
                <c:pt idx="10">
                  <c:v>Прогресивна та дієва місцева влада</c:v>
                </c:pt>
              </c:strCache>
            </c:strRef>
          </c:cat>
          <c:val>
            <c:numRef>
              <c:f>'Опитування мешканців'!$BR$995:$BR$1005</c:f>
              <c:numCache>
                <c:formatCode>0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11</c:v>
                </c:pt>
                <c:pt idx="3">
                  <c:v>11</c:v>
                </c:pt>
                <c:pt idx="4">
                  <c:v>22</c:v>
                </c:pt>
                <c:pt idx="5">
                  <c:v>52</c:v>
                </c:pt>
                <c:pt idx="6">
                  <c:v>53</c:v>
                </c:pt>
                <c:pt idx="7">
                  <c:v>55</c:v>
                </c:pt>
                <c:pt idx="8">
                  <c:v>57</c:v>
                </c:pt>
                <c:pt idx="9">
                  <c:v>69</c:v>
                </c:pt>
                <c:pt idx="10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D-4B2A-B0C9-B9D0F8B56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82175"/>
        <c:axId val="1"/>
      </c:barChart>
      <c:catAx>
        <c:axId val="1501821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0182175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</c:view3D>
    <c:floor>
      <c:thickness val="0"/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2877721951286342"/>
          <c:y val="9.3750447036967458E-2"/>
          <c:w val="0.71798636815672223"/>
          <c:h val="0.7031283527772559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5084635535569793"/>
          <c:y val="0.7240139805080632"/>
          <c:w val="0"/>
          <c:h val="1.4689108488704711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01377896868836E-2"/>
          <c:y val="9.175519031200477E-2"/>
          <c:w val="0.82018080923285863"/>
          <c:h val="0.83714043162094653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E83-4397-BEF7-11BAEFBF52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E83-4397-BEF7-11BAEFBF52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E83-4397-BEF7-11BAEFBF52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E83-4397-BEF7-11BAEFBF52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E83-4397-BEF7-11BAEFBF52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E83-4397-BEF7-11BAEFBF5211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E83-4397-BEF7-11BAEFBF5211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E83-4397-BEF7-11BAEFBF5211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E83-4397-BEF7-11BAEFBF5211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E83-4397-BEF7-11BAEFBF5211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1E83-4397-BEF7-11BAEFBF5211}"/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1E83-4397-BEF7-11BAEFBF521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До 25</c:v>
                </c:pt>
                <c:pt idx="1">
                  <c:v>25-40</c:v>
                </c:pt>
                <c:pt idx="2">
                  <c:v>40-50</c:v>
                </c:pt>
                <c:pt idx="3">
                  <c:v>50-60</c:v>
                </c:pt>
                <c:pt idx="4">
                  <c:v>60+</c:v>
                </c:pt>
                <c:pt idx="5">
                  <c:v>Не вказали вік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</c:v>
                </c:pt>
                <c:pt idx="1">
                  <c:v>365</c:v>
                </c:pt>
                <c:pt idx="2">
                  <c:v>217</c:v>
                </c:pt>
                <c:pt idx="3">
                  <c:v>212</c:v>
                </c:pt>
                <c:pt idx="4">
                  <c:v>99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83-4397-BEF7-11BAEFBF5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877721951286342"/>
          <c:y val="9.3750447036967458E-2"/>
          <c:w val="0.71798636815672223"/>
          <c:h val="0.703128352777255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304E-472A-9CD0-D2CF3CD84E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04E-472A-9CD0-D2CF3CD84E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04E-472A-9CD0-D2CF3CD84E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04E-472A-9CD0-D2CF3CD84E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304E-472A-9CD0-D2CF3CD84E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04E-472A-9CD0-D2CF3CD84E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304E-472A-9CD0-D2CF3CD84E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04E-472A-9CD0-D2CF3CD84E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304E-472A-9CD0-D2CF3CD84EAA}"/>
              </c:ext>
            </c:extLst>
          </c:dPt>
          <c:dLbls>
            <c:dLbl>
              <c:idx val="0"/>
              <c:layout>
                <c:manualLayout>
                  <c:x val="9.0630002969364035E-2"/>
                  <c:y val="-8.2138373530852321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5651"/>
                        <a:gd name="adj2" fmla="val 16537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04E-472A-9CD0-D2CF3CD84EAA}"/>
                </c:ext>
              </c:extLst>
            </c:dLbl>
            <c:dLbl>
              <c:idx val="1"/>
              <c:layout>
                <c:manualLayout>
                  <c:x val="-1.141089519461147E-2"/>
                  <c:y val="-1.7759560931150969E-2"/>
                </c:manualLayout>
              </c:layout>
              <c:spPr>
                <a:xfrm>
                  <a:off x="4535931" y="913888"/>
                  <a:ext cx="1028925" cy="983877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8017"/>
                        <a:gd name="adj2" fmla="val 3408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771872484773643"/>
                      <c:h val="0.17198156772246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4E-472A-9CD0-D2CF3CD84EAA}"/>
                </c:ext>
              </c:extLst>
            </c:dLbl>
            <c:dLbl>
              <c:idx val="2"/>
              <c:layout>
                <c:manualLayout>
                  <c:x val="-3.3157318159523427E-3"/>
                  <c:y val="4.43991208274877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59893604170894"/>
                      <c:h val="0.221085422160475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4E-472A-9CD0-D2CF3CD84EAA}"/>
                </c:ext>
              </c:extLst>
            </c:dLbl>
            <c:dLbl>
              <c:idx val="3"/>
              <c:layout>
                <c:manualLayout>
                  <c:x val="-5.305170905523756E-2"/>
                  <c:y val="4.883903291023643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04E-472A-9CD0-D2CF3CD84EAA}"/>
                </c:ext>
              </c:extLst>
            </c:dLbl>
            <c:dLbl>
              <c:idx val="4"/>
              <c:layout>
                <c:manualLayout>
                  <c:x val="-8.3500077801909767E-2"/>
                  <c:y val="8.879824165497547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304E-472A-9CD0-D2CF3CD84EAA}"/>
                </c:ext>
              </c:extLst>
            </c:dLbl>
            <c:dLbl>
              <c:idx val="5"/>
              <c:layout>
                <c:manualLayout>
                  <c:x val="2.0539611350300645E-2"/>
                  <c:y val="-4.4399120827487738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04E-472A-9CD0-D2CF3CD84EAA}"/>
                </c:ext>
              </c:extLst>
            </c:dLbl>
            <c:dLbl>
              <c:idx val="6"/>
              <c:layout>
                <c:manualLayout>
                  <c:x val="1.5473415141110933E-2"/>
                  <c:y val="-6.4701230624765543E-2"/>
                </c:manualLayout>
              </c:layout>
              <c:spPr>
                <a:xfrm>
                  <a:off x="88899" y="1118762"/>
                  <a:ext cx="1496577" cy="679069"/>
                </a:xfrm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9947"/>
                        <a:gd name="adj2" fmla="val 558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048545794868816"/>
                      <c:h val="0.118701049532288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04E-472A-9CD0-D2CF3CD84EAA}"/>
                </c:ext>
              </c:extLst>
            </c:dLbl>
            <c:dLbl>
              <c:idx val="7"/>
              <c:spPr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924"/>
                        <a:gd name="adj2" fmla="val 6894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04E-472A-9CD0-D2CF3CD84EAA}"/>
                </c:ext>
              </c:extLst>
            </c:dLbl>
            <c:dLbl>
              <c:idx val="8"/>
              <c:layout>
                <c:manualLayout>
                  <c:x val="6.8525124196348333E-2"/>
                  <c:y val="-6.437872519985722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5B9BD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62"/>
                        <a:gd name="adj2" fmla="val 13283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304E-472A-9CD0-D2CF3CD84EA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'Опитування мешканців'!$BP$986:$BP$994</c:f>
              <c:strCache>
                <c:ptCount val="9"/>
                <c:pt idx="0">
                  <c:v>Підприємець</c:v>
                </c:pt>
                <c:pt idx="1">
                  <c:v>Працівник</c:v>
                </c:pt>
                <c:pt idx="2">
                  <c:v>Службовець</c:v>
                </c:pt>
                <c:pt idx="3">
                  <c:v>Студент</c:v>
                </c:pt>
                <c:pt idx="4">
                  <c:v>Керівник</c:v>
                </c:pt>
                <c:pt idx="5">
                  <c:v>Пенсіонер</c:v>
                </c:pt>
                <c:pt idx="6">
                  <c:v>Безробітний</c:v>
                </c:pt>
                <c:pt idx="7">
                  <c:v>Не зазначено</c:v>
                </c:pt>
                <c:pt idx="8">
                  <c:v>Інше</c:v>
                </c:pt>
              </c:strCache>
            </c:strRef>
          </c:cat>
          <c:val>
            <c:numRef>
              <c:f>'Опитування мешканців'!$BQ$986:$BQ$994</c:f>
              <c:numCache>
                <c:formatCode>General</c:formatCode>
                <c:ptCount val="9"/>
                <c:pt idx="0">
                  <c:v>27</c:v>
                </c:pt>
                <c:pt idx="1">
                  <c:v>226</c:v>
                </c:pt>
                <c:pt idx="2">
                  <c:v>193</c:v>
                </c:pt>
                <c:pt idx="3">
                  <c:v>38</c:v>
                </c:pt>
                <c:pt idx="4">
                  <c:v>15</c:v>
                </c:pt>
                <c:pt idx="5">
                  <c:v>148</c:v>
                </c:pt>
                <c:pt idx="6">
                  <c:v>254</c:v>
                </c:pt>
                <c:pt idx="7">
                  <c:v>35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4E-472A-9CD0-D2CF3CD84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675336994016654"/>
          <c:y val="8.0000260417514374E-2"/>
          <c:w val="0.54395104860676824"/>
          <c:h val="0.746669097230134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мешканців'!$A$987:$A$993</c:f>
              <c:strCache>
                <c:ptCount val="7"/>
                <c:pt idx="0">
                  <c:v>Мені тут комфортно жити</c:v>
                </c:pt>
                <c:pt idx="1">
                  <c:v>Я хочу, щоб тут жили мої діти</c:v>
                </c:pt>
                <c:pt idx="2">
                  <c:v>Я просто змушений тут жити</c:v>
                </c:pt>
                <c:pt idx="3">
                  <c:v>Тут є де і як себе реалізувати</c:v>
                </c:pt>
                <c:pt idx="4">
                  <c:v>Тут немає перспектив для розвитку</c:v>
                </c:pt>
                <c:pt idx="5">
                  <c:v>Я точно виїду звідси якнайшвидше</c:v>
                </c:pt>
                <c:pt idx="6">
                  <c:v>Я рекомендую свою громаду знайомим</c:v>
                </c:pt>
              </c:strCache>
            </c:strRef>
          </c:cat>
          <c:val>
            <c:numRef>
              <c:f>'Опитування мешканців'!$B$987:$B$993</c:f>
              <c:numCache>
                <c:formatCode>General</c:formatCode>
                <c:ptCount val="7"/>
                <c:pt idx="0">
                  <c:v>267</c:v>
                </c:pt>
                <c:pt idx="1">
                  <c:v>87</c:v>
                </c:pt>
                <c:pt idx="2">
                  <c:v>342</c:v>
                </c:pt>
                <c:pt idx="3">
                  <c:v>12</c:v>
                </c:pt>
                <c:pt idx="4">
                  <c:v>168</c:v>
                </c:pt>
                <c:pt idx="5">
                  <c:v>56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7-440E-96CE-BE97087AF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96847"/>
        <c:axId val="1"/>
      </c:barChart>
      <c:catAx>
        <c:axId val="1543968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396847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2275982335322"/>
          <c:y val="0.10762426100284651"/>
          <c:w val="0.68121715120738235"/>
          <c:h val="0.659198598642434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'Опитування мешканців'!$H$986:$H$990</c:f>
              <c:strCache>
                <c:ptCount val="5"/>
                <c:pt idx="0">
                  <c:v>так</c:v>
                </c:pt>
                <c:pt idx="1">
                  <c:v>планую придбати</c:v>
                </c:pt>
                <c:pt idx="2">
                  <c:v>ні</c:v>
                </c:pt>
                <c:pt idx="3">
                  <c:v>не має відповіді</c:v>
                </c:pt>
                <c:pt idx="4">
                  <c:v>планую продати</c:v>
                </c:pt>
              </c:strCache>
            </c:strRef>
          </c:cat>
          <c:val>
            <c:numRef>
              <c:f>'Опитування мешканців'!$I$986:$I$990</c:f>
              <c:numCache>
                <c:formatCode>General</c:formatCode>
                <c:ptCount val="5"/>
                <c:pt idx="0">
                  <c:v>603</c:v>
                </c:pt>
                <c:pt idx="1">
                  <c:v>50</c:v>
                </c:pt>
                <c:pt idx="2">
                  <c:v>268</c:v>
                </c:pt>
                <c:pt idx="3">
                  <c:v>34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D-4B63-BD07-3255E1716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97679"/>
        <c:axId val="1"/>
      </c:barChart>
      <c:catAx>
        <c:axId val="1543976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4397679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10779850566803"/>
          <c:y val="4.3121193131971422E-2"/>
          <c:w val="0.58672499566087488"/>
          <c:h val="0.745380624138363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'Опитування мешканців'!$I$982</c:f>
              <c:strCache>
                <c:ptCount val="1"/>
                <c:pt idx="0">
                  <c:v>незадовільно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мешканців'!$J$982:$U$982</c:f>
              <c:numCache>
                <c:formatCode>General</c:formatCode>
                <c:ptCount val="12"/>
                <c:pt idx="0">
                  <c:v>395</c:v>
                </c:pt>
                <c:pt idx="1">
                  <c:v>775</c:v>
                </c:pt>
                <c:pt idx="2">
                  <c:v>694</c:v>
                </c:pt>
                <c:pt idx="3">
                  <c:v>283</c:v>
                </c:pt>
                <c:pt idx="4">
                  <c:v>241</c:v>
                </c:pt>
                <c:pt idx="5">
                  <c:v>110</c:v>
                </c:pt>
                <c:pt idx="6">
                  <c:v>115</c:v>
                </c:pt>
                <c:pt idx="7">
                  <c:v>261</c:v>
                </c:pt>
                <c:pt idx="8">
                  <c:v>334</c:v>
                </c:pt>
                <c:pt idx="9">
                  <c:v>418</c:v>
                </c:pt>
                <c:pt idx="10">
                  <c:v>466</c:v>
                </c:pt>
                <c:pt idx="11">
                  <c:v>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4E72-97D2-9733C045CAEA}"/>
            </c:ext>
          </c:extLst>
        </c:ser>
        <c:ser>
          <c:idx val="1"/>
          <c:order val="1"/>
          <c:tx>
            <c:strRef>
              <c:f>'Опитування мешканців'!$I$983</c:f>
              <c:strCache>
                <c:ptCount val="1"/>
                <c:pt idx="0">
                  <c:v>задовільно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мешканців'!$J$983:$U$983</c:f>
              <c:numCache>
                <c:formatCode>General</c:formatCode>
                <c:ptCount val="12"/>
                <c:pt idx="0">
                  <c:v>371</c:v>
                </c:pt>
                <c:pt idx="1">
                  <c:v>159</c:v>
                </c:pt>
                <c:pt idx="2">
                  <c:v>185</c:v>
                </c:pt>
                <c:pt idx="3">
                  <c:v>319</c:v>
                </c:pt>
                <c:pt idx="4">
                  <c:v>427</c:v>
                </c:pt>
                <c:pt idx="5">
                  <c:v>311</c:v>
                </c:pt>
                <c:pt idx="6">
                  <c:v>222</c:v>
                </c:pt>
                <c:pt idx="7">
                  <c:v>356</c:v>
                </c:pt>
                <c:pt idx="8">
                  <c:v>346</c:v>
                </c:pt>
                <c:pt idx="9">
                  <c:v>357</c:v>
                </c:pt>
                <c:pt idx="10">
                  <c:v>316</c:v>
                </c:pt>
                <c:pt idx="1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E-4E72-97D2-9733C045CAEA}"/>
            </c:ext>
          </c:extLst>
        </c:ser>
        <c:ser>
          <c:idx val="2"/>
          <c:order val="2"/>
          <c:tx>
            <c:strRef>
              <c:f>'Опитування мешканців'!$I$984</c:f>
              <c:strCache>
                <c:ptCount val="1"/>
                <c:pt idx="0">
                  <c:v>добре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мешканців'!$J$984:$U$984</c:f>
              <c:numCache>
                <c:formatCode>General</c:formatCode>
                <c:ptCount val="12"/>
                <c:pt idx="0">
                  <c:v>132</c:v>
                </c:pt>
                <c:pt idx="1">
                  <c:v>31</c:v>
                </c:pt>
                <c:pt idx="2">
                  <c:v>51</c:v>
                </c:pt>
                <c:pt idx="3">
                  <c:v>263</c:v>
                </c:pt>
                <c:pt idx="4">
                  <c:v>263</c:v>
                </c:pt>
                <c:pt idx="5">
                  <c:v>424</c:v>
                </c:pt>
                <c:pt idx="6">
                  <c:v>462</c:v>
                </c:pt>
                <c:pt idx="7">
                  <c:v>280</c:v>
                </c:pt>
                <c:pt idx="8">
                  <c:v>212</c:v>
                </c:pt>
                <c:pt idx="9">
                  <c:v>161</c:v>
                </c:pt>
                <c:pt idx="10">
                  <c:v>114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CE-4E72-97D2-9733C045CAEA}"/>
            </c:ext>
          </c:extLst>
        </c:ser>
        <c:ser>
          <c:idx val="3"/>
          <c:order val="3"/>
          <c:tx>
            <c:strRef>
              <c:f>'Опитування мешканців'!$I$985</c:f>
              <c:strCache>
                <c:ptCount val="1"/>
                <c:pt idx="0">
                  <c:v>відмінно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'Опитування мешканців'!$J$2:$U$2</c:f>
              <c:strCache>
                <c:ptCount val="12"/>
                <c:pt idx="0">
                  <c:v>Якість комун. послуг</c:v>
                </c:pt>
                <c:pt idx="1">
                  <c:v>Стан доріг</c:v>
                </c:pt>
                <c:pt idx="2">
                  <c:v>Стан тротуарів</c:v>
                </c:pt>
                <c:pt idx="3">
                  <c:v>Послуги культури</c:v>
                </c:pt>
                <c:pt idx="4">
                  <c:v>Медичне забезпечення</c:v>
                </c:pt>
                <c:pt idx="5">
                  <c:v>Освітні послуги</c:v>
                </c:pt>
                <c:pt idx="6">
                  <c:v>Дошкільні установи</c:v>
                </c:pt>
                <c:pt idx="7">
                  <c:v>Екологічний стан</c:v>
                </c:pt>
                <c:pt idx="8">
                  <c:v>Інфраструктура відпочинку</c:v>
                </c:pt>
                <c:pt idx="9">
                  <c:v>Безпека мешканців</c:v>
                </c:pt>
                <c:pt idx="10">
                  <c:v>Умови для бізнесу</c:v>
                </c:pt>
                <c:pt idx="11">
                  <c:v>Можливості працевлаштування</c:v>
                </c:pt>
              </c:strCache>
            </c:strRef>
          </c:cat>
          <c:val>
            <c:numRef>
              <c:f>'Опитування мешканців'!$J$985:$U$985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81</c:v>
                </c:pt>
                <c:pt idx="4">
                  <c:v>27</c:v>
                </c:pt>
                <c:pt idx="5">
                  <c:v>89</c:v>
                </c:pt>
                <c:pt idx="6">
                  <c:v>130</c:v>
                </c:pt>
                <c:pt idx="7">
                  <c:v>41</c:v>
                </c:pt>
                <c:pt idx="8">
                  <c:v>49</c:v>
                </c:pt>
                <c:pt idx="9">
                  <c:v>8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CE-4E72-97D2-9733C045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185503"/>
        <c:axId val="1"/>
      </c:barChart>
      <c:catAx>
        <c:axId val="1501855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0185503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038019487107839"/>
          <c:y val="0.91255741469816276"/>
          <c:w val="0.52219677388235231"/>
          <c:h val="6.619599232788209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0.25219</cdr:x>
      <cdr:y>0</cdr:y>
    </cdr:from>
    <cdr:to>
      <cdr:x>0.83987</cdr:x>
      <cdr:y>0.14508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70373" y="0"/>
          <a:ext cx="2960358" cy="75260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0.91242</cdr:x>
      <cdr:y>0.14679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903928" cy="76842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489C-2E9E-4FBF-BAE1-0CA27F9B703F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336675"/>
            <a:ext cx="52133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AA17-F3C4-4F06-8B26-706A85E79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AA17-F3C4-4F06-8B26-706A85E793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0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5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3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5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0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BBB7-AD59-4BE1-8D9E-40BC02A87DBE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0C99-A042-4817-9545-5425D3B46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992160" y="4513506"/>
            <a:ext cx="8543160" cy="5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307880" y="3566520"/>
            <a:ext cx="6309360" cy="59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Рисунок 14"/>
          <p:cNvPicPr/>
          <p:nvPr/>
        </p:nvPicPr>
        <p:blipFill>
          <a:blip r:embed="rId2"/>
          <a:stretch/>
        </p:blipFill>
        <p:spPr>
          <a:xfrm>
            <a:off x="509400" y="313560"/>
            <a:ext cx="4858560" cy="93996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1518840" y="783720"/>
            <a:ext cx="3785400" cy="21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Запорізький відокремлений підрозділ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366200" y="1627200"/>
            <a:ext cx="8169120" cy="2724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/>
          <p:cNvPicPr/>
          <p:nvPr/>
        </p:nvPicPr>
        <p:blipFill>
          <a:blip r:embed="rId3"/>
          <a:stretch/>
        </p:blipFill>
        <p:spPr>
          <a:xfrm>
            <a:off x="8690040" y="277084"/>
            <a:ext cx="912240" cy="1078187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5421240" y="4074480"/>
            <a:ext cx="403560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927" y="2151728"/>
            <a:ext cx="82757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uk-UA" alt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Результати опитування мешканців </a:t>
            </a:r>
            <a:r>
              <a:rPr lang="uk-UA" altLang="uk-UA" sz="4400" b="1" kern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uk-UA" altLang="uk-UA" sz="4400" b="1" kern="0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Комишуваської</a:t>
            </a:r>
            <a:r>
              <a:rPr lang="uk-UA" altLang="uk-UA" sz="4400" b="1" kern="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селищної об’єднаної </a:t>
            </a:r>
            <a:r>
              <a:rPr lang="uk-UA" altLang="uk-UA" sz="4400" b="1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територіальної громади 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371" y="5091356"/>
            <a:ext cx="5878247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altLang="uk-UA" sz="2800" b="1" dirty="0">
                <a:solidFill>
                  <a:prstClr val="black"/>
                </a:solidFill>
                <a:latin typeface="Calibri" panose="020F0502020204030204"/>
              </a:rPr>
              <a:t>Матеріали до засідання Робочої групи зі стратегічного планування </a:t>
            </a:r>
            <a:endParaRPr lang="uk-UA" altLang="uk-UA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altLang="uk-UA" sz="2800" b="1" dirty="0" smtClean="0">
                <a:solidFill>
                  <a:prstClr val="black"/>
                </a:solidFill>
                <a:latin typeface="Calibri" panose="020F0502020204030204"/>
              </a:rPr>
              <a:t>11 липня </a:t>
            </a:r>
            <a:r>
              <a:rPr lang="uk-UA" altLang="uk-UA" sz="2800" b="1" dirty="0">
                <a:solidFill>
                  <a:prstClr val="black"/>
                </a:solidFill>
                <a:latin typeface="Calibri" panose="020F0502020204030204"/>
              </a:rPr>
              <a:t>2018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7"/>
          <p:cNvPicPr/>
          <p:nvPr/>
        </p:nvPicPr>
        <p:blipFill>
          <a:blip r:embed="rId2"/>
          <a:stretch/>
        </p:blipFill>
        <p:spPr>
          <a:xfrm>
            <a:off x="173880" y="375557"/>
            <a:ext cx="5383080" cy="958963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 rot="10800000" flipV="1">
            <a:off x="1292400" y="889907"/>
            <a:ext cx="4194000" cy="4446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8662706" y="24136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768960" y="1546560"/>
            <a:ext cx="86518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80" y="1071419"/>
            <a:ext cx="9490237" cy="900302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535038"/>
              </p:ext>
            </p:extLst>
          </p:nvPr>
        </p:nvGraphicFramePr>
        <p:xfrm>
          <a:off x="83127" y="1546559"/>
          <a:ext cx="9725891" cy="531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7"/>
          <p:cNvPicPr/>
          <p:nvPr/>
        </p:nvPicPr>
        <p:blipFill>
          <a:blip r:embed="rId2"/>
          <a:stretch/>
        </p:blipFill>
        <p:spPr>
          <a:xfrm>
            <a:off x="103320" y="332509"/>
            <a:ext cx="5383080" cy="1136073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292400" y="961869"/>
            <a:ext cx="4194000" cy="1926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200" b="1" strike="noStrike" spc="-1" dirty="0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200" b="1" strike="noStrike" spc="-1" dirty="0" err="1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відокемлений</a:t>
            </a:r>
            <a:r>
              <a:rPr lang="ru-RU" sz="1200" b="1" strike="noStrike" spc="-1" dirty="0" smtClean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200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200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/>
          <a:stretch/>
        </p:blipFill>
        <p:spPr>
          <a:xfrm>
            <a:off x="8801128" y="157699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768960" y="1546560"/>
            <a:ext cx="865188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484560" y="1283855"/>
            <a:ext cx="8458920" cy="1055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altLang="uk-UA" sz="2400" b="1" dirty="0"/>
              <a:t>Опитування проведене у </a:t>
            </a:r>
            <a:r>
              <a:rPr lang="uk-UA" altLang="uk-UA" sz="2400" b="1" dirty="0" smtClean="0"/>
              <a:t>травні 2018 </a:t>
            </a:r>
            <a:r>
              <a:rPr lang="uk-UA" altLang="uk-UA" sz="2400" b="1" dirty="0"/>
              <a:t>року</a:t>
            </a:r>
          </a:p>
          <a:p>
            <a:pPr algn="just"/>
            <a:r>
              <a:rPr lang="uk-UA" altLang="uk-UA" sz="2400" b="1" dirty="0"/>
              <a:t>Респонденти – </a:t>
            </a:r>
            <a:r>
              <a:rPr lang="uk-UA" altLang="uk-UA" sz="2400" b="1" dirty="0" smtClean="0"/>
              <a:t>976 мешканців </a:t>
            </a:r>
            <a:r>
              <a:rPr lang="uk-UA" altLang="uk-UA" sz="2400" b="1" dirty="0"/>
              <a:t>громади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825291"/>
              </p:ext>
            </p:extLst>
          </p:nvPr>
        </p:nvGraphicFramePr>
        <p:xfrm>
          <a:off x="484560" y="2307941"/>
          <a:ext cx="9019658" cy="447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7"/>
          <p:cNvPicPr/>
          <p:nvPr/>
        </p:nvPicPr>
        <p:blipFill>
          <a:blip r:embed="rId2"/>
          <a:stretch/>
        </p:blipFill>
        <p:spPr>
          <a:xfrm>
            <a:off x="103320" y="244929"/>
            <a:ext cx="5383080" cy="1089051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292400" y="811666"/>
            <a:ext cx="4194000" cy="73885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3"/>
          <a:stretch/>
        </p:blipFill>
        <p:spPr>
          <a:xfrm>
            <a:off x="8697124" y="9176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768960" y="1546560"/>
            <a:ext cx="865188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Вік</a:t>
            </a:r>
            <a:endParaRPr lang="uk-UA" altLang="uk-UA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1524728" y="2230920"/>
            <a:ext cx="8208360" cy="39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95068"/>
              </p:ext>
            </p:extLst>
          </p:nvPr>
        </p:nvGraphicFramePr>
        <p:xfrm>
          <a:off x="4522021" y="1333980"/>
          <a:ext cx="5037364" cy="518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44683284"/>
              </p:ext>
            </p:extLst>
          </p:nvPr>
        </p:nvGraphicFramePr>
        <p:xfrm>
          <a:off x="103319" y="692727"/>
          <a:ext cx="5096753" cy="606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18899"/>
              </p:ext>
            </p:extLst>
          </p:nvPr>
        </p:nvGraphicFramePr>
        <p:xfrm>
          <a:off x="103318" y="1825624"/>
          <a:ext cx="5244537" cy="551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84738"/>
              </p:ext>
            </p:extLst>
          </p:nvPr>
        </p:nvGraphicFramePr>
        <p:xfrm>
          <a:off x="4341143" y="1933560"/>
          <a:ext cx="5564857" cy="572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7"/>
          <p:cNvPicPr/>
          <p:nvPr/>
        </p:nvPicPr>
        <p:blipFill>
          <a:blip r:embed="rId2"/>
          <a:stretch/>
        </p:blipFill>
        <p:spPr>
          <a:xfrm>
            <a:off x="173880" y="302080"/>
            <a:ext cx="5383080" cy="983828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292400" y="873579"/>
            <a:ext cx="4194000" cy="67694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8785170" y="137540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55640" y="1606320"/>
            <a:ext cx="8651880" cy="75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562320" y="2482920"/>
            <a:ext cx="8568720" cy="36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 Narrow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3669047"/>
              </p:ext>
            </p:extLst>
          </p:nvPr>
        </p:nvGraphicFramePr>
        <p:xfrm>
          <a:off x="556859" y="1260721"/>
          <a:ext cx="9758585" cy="523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415395"/>
              </p:ext>
            </p:extLst>
          </p:nvPr>
        </p:nvGraphicFramePr>
        <p:xfrm>
          <a:off x="258618" y="1857407"/>
          <a:ext cx="9438792" cy="504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7"/>
          <p:cNvPicPr/>
          <p:nvPr/>
        </p:nvPicPr>
        <p:blipFill>
          <a:blip r:embed="rId2"/>
          <a:stretch/>
        </p:blipFill>
        <p:spPr>
          <a:xfrm>
            <a:off x="173880" y="260059"/>
            <a:ext cx="5383080" cy="1074461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292400" y="830510"/>
            <a:ext cx="4194000" cy="19294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3"/>
          <a:stretch/>
        </p:blipFill>
        <p:spPr>
          <a:xfrm>
            <a:off x="8764722" y="108148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-609480" y="1546560"/>
            <a:ext cx="1003032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411480" y="2439000"/>
            <a:ext cx="9361080" cy="45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73" y="1199550"/>
            <a:ext cx="7456054" cy="114028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536765"/>
              </p:ext>
            </p:extLst>
          </p:nvPr>
        </p:nvGraphicFramePr>
        <p:xfrm>
          <a:off x="239210" y="1838036"/>
          <a:ext cx="9427580" cy="484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7"/>
          <p:cNvPicPr/>
          <p:nvPr/>
        </p:nvPicPr>
        <p:blipFill>
          <a:blip r:embed="rId2"/>
          <a:stretch/>
        </p:blipFill>
        <p:spPr>
          <a:xfrm>
            <a:off x="173880" y="302079"/>
            <a:ext cx="5383080" cy="1032441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292400" y="857250"/>
            <a:ext cx="4194000" cy="6932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3"/>
          <a:stretch/>
        </p:blipFill>
        <p:spPr>
          <a:xfrm>
            <a:off x="8768160" y="84832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768960" y="1623240"/>
            <a:ext cx="865188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68960" y="2498040"/>
            <a:ext cx="7466760" cy="260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100000"/>
              </a:lnSpc>
              <a:buClr>
                <a:srgbClr val="010101"/>
              </a:buClr>
              <a:buFont typeface="Arial Narrow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760063"/>
            <a:ext cx="3224893" cy="935897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95708"/>
              </p:ext>
            </p:extLst>
          </p:nvPr>
        </p:nvGraphicFramePr>
        <p:xfrm>
          <a:off x="-73890" y="1431707"/>
          <a:ext cx="9910618" cy="542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7"/>
          <p:cNvPicPr/>
          <p:nvPr/>
        </p:nvPicPr>
        <p:blipFill>
          <a:blip r:embed="rId3"/>
          <a:stretch/>
        </p:blipFill>
        <p:spPr>
          <a:xfrm>
            <a:off x="182269" y="209725"/>
            <a:ext cx="5383080" cy="1023457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1371349" y="765954"/>
            <a:ext cx="4194000" cy="21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Запорізький відокремлений підрозділ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Picture 2"/>
          <p:cNvPicPr/>
          <p:nvPr/>
        </p:nvPicPr>
        <p:blipFill>
          <a:blip r:embed="rId4"/>
          <a:stretch/>
        </p:blipFill>
        <p:spPr>
          <a:xfrm>
            <a:off x="8731166" y="191340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768960" y="1546560"/>
            <a:ext cx="865188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610560" y="981954"/>
            <a:ext cx="9155520" cy="55563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uk-UA" altLang="uk-UA" sz="4000" kern="0" dirty="0" smtClean="0">
                <a:solidFill>
                  <a:srgbClr val="000000"/>
                </a:solidFill>
                <a:ea typeface="+mj-ea"/>
                <a:cs typeface="Arial"/>
              </a:rPr>
              <a:t>      Що </a:t>
            </a:r>
            <a:r>
              <a:rPr lang="uk-UA" altLang="uk-UA" sz="4000" kern="0" dirty="0">
                <a:solidFill>
                  <a:srgbClr val="000000"/>
                </a:solidFill>
                <a:ea typeface="+mj-ea"/>
                <a:cs typeface="Arial"/>
              </a:rPr>
              <a:t>заважає розвитку громади</a:t>
            </a:r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39103"/>
              </p:ext>
            </p:extLst>
          </p:nvPr>
        </p:nvGraphicFramePr>
        <p:xfrm>
          <a:off x="182270" y="1449182"/>
          <a:ext cx="9583810" cy="53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7"/>
          <p:cNvPicPr/>
          <p:nvPr/>
        </p:nvPicPr>
        <p:blipFill>
          <a:blip r:embed="rId2"/>
          <a:stretch/>
        </p:blipFill>
        <p:spPr>
          <a:xfrm>
            <a:off x="173880" y="184218"/>
            <a:ext cx="5383080" cy="101448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292400" y="742950"/>
            <a:ext cx="4194000" cy="80757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3"/>
          <a:stretch/>
        </p:blipFill>
        <p:spPr>
          <a:xfrm>
            <a:off x="8801499" y="18421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568440" y="1965240"/>
            <a:ext cx="6095160" cy="31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906745"/>
              </p:ext>
            </p:extLst>
          </p:nvPr>
        </p:nvGraphicFramePr>
        <p:xfrm>
          <a:off x="424544" y="3523129"/>
          <a:ext cx="9101416" cy="333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48" y="901235"/>
            <a:ext cx="6851146" cy="883850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569135"/>
              </p:ext>
            </p:extLst>
          </p:nvPr>
        </p:nvGraphicFramePr>
        <p:xfrm>
          <a:off x="205323" y="3751729"/>
          <a:ext cx="9539858" cy="300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32795"/>
              </p:ext>
            </p:extLst>
          </p:nvPr>
        </p:nvGraphicFramePr>
        <p:xfrm>
          <a:off x="173880" y="1356982"/>
          <a:ext cx="9571301" cy="540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7"/>
          <p:cNvPicPr/>
          <p:nvPr/>
        </p:nvPicPr>
        <p:blipFill>
          <a:blip r:embed="rId2"/>
          <a:stretch/>
        </p:blipFill>
        <p:spPr>
          <a:xfrm>
            <a:off x="173880" y="415635"/>
            <a:ext cx="5383080" cy="1082419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292400" y="1043709"/>
            <a:ext cx="4194000" cy="50681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Запорізький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відокремлений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r>
              <a:rPr lang="ru-RU" sz="1139" b="1" strike="noStrike" spc="-1" dirty="0" err="1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підрозділ</a:t>
            </a:r>
            <a:r>
              <a:rPr lang="ru-RU" sz="1139" b="1" strike="noStrike" spc="-1" dirty="0">
                <a:solidFill>
                  <a:srgbClr val="2A286B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3"/>
          <a:stretch/>
        </p:blipFill>
        <p:spPr>
          <a:xfrm>
            <a:off x="8779975" y="171337"/>
            <a:ext cx="912240" cy="101448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768960" y="1861456"/>
            <a:ext cx="8651880" cy="579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20240" algn="ctr">
              <a:lnSpc>
                <a:spcPct val="100000"/>
              </a:lnSpc>
            </a:pPr>
            <a:r>
              <a:rPr lang="ru-RU" b="1" spc="-1" dirty="0" smtClean="0">
                <a:uFill>
                  <a:solidFill>
                    <a:srgbClr val="FFFFFF"/>
                  </a:solidFill>
                </a:uFill>
              </a:rPr>
              <a:t>ЧИ ВІРИТЕ ВИ У РЕАЛІЗАЦІЮ ЦИХ ЗАВДАНЬ </a:t>
            </a:r>
            <a:endParaRPr lang="ru-RU" sz="1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530795" y="2909520"/>
            <a:ext cx="4799880" cy="32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8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415722"/>
              </p:ext>
            </p:extLst>
          </p:nvPr>
        </p:nvGraphicFramePr>
        <p:xfrm>
          <a:off x="64655" y="2198255"/>
          <a:ext cx="9725890" cy="465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3099</TotalTime>
  <Words>87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Karen Madoian</dc:creator>
  <dc:description/>
  <cp:lastModifiedBy>Пользователь</cp:lastModifiedBy>
  <cp:revision>275</cp:revision>
  <cp:lastPrinted>2018-01-10T15:34:46Z</cp:lastPrinted>
  <dcterms:created xsi:type="dcterms:W3CDTF">2017-12-05T14:51:43Z</dcterms:created>
  <dcterms:modified xsi:type="dcterms:W3CDTF">2018-07-11T12:00:00Z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