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8.xml" ContentType="application/vnd.openxmlformats-officedocument.drawingml.chart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74" r:id="rId11"/>
    <p:sldId id="267" r:id="rId12"/>
    <p:sldId id="268" r:id="rId13"/>
    <p:sldId id="270" r:id="rId14"/>
    <p:sldId id="271" r:id="rId15"/>
    <p:sldId id="272" r:id="rId16"/>
    <p:sldId id="273" r:id="rId17"/>
  </p:sldIdLst>
  <p:sldSz cx="9906000" cy="6858000" type="A4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3300"/>
    <a:srgbClr val="CC0000"/>
    <a:srgbClr val="FFFFFF"/>
    <a:srgbClr val="CC0099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 autoAdjust="0"/>
    <p:restoredTop sz="81066" autoAdjust="0"/>
  </p:normalViewPr>
  <p:slideViewPr>
    <p:cSldViewPr snapToGrid="0">
      <p:cViewPr varScale="1">
        <p:scale>
          <a:sx n="59" d="100"/>
          <a:sy n="59" d="100"/>
        </p:scale>
        <p:origin x="1344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56768558951965"/>
          <c:y val="0.13197969543147209"/>
          <c:w val="0.60698689956331875"/>
          <c:h val="0.604060913705583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'Опитування бізнесу'!$A$26:$A$30</c:f>
              <c:strCache>
                <c:ptCount val="5"/>
                <c:pt idx="0">
                  <c:v>після 2014</c:v>
                </c:pt>
                <c:pt idx="1">
                  <c:v>2010-2014</c:v>
                </c:pt>
                <c:pt idx="2">
                  <c:v>2005-2010</c:v>
                </c:pt>
                <c:pt idx="3">
                  <c:v>до 2005</c:v>
                </c:pt>
                <c:pt idx="4">
                  <c:v>до 1990</c:v>
                </c:pt>
              </c:strCache>
            </c:strRef>
          </c:cat>
          <c:val>
            <c:numRef>
              <c:f>'Опитування бізнесу'!$B$26:$B$30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B-4E00-BB68-12D0D4E89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6311360"/>
        <c:axId val="1"/>
      </c:barChart>
      <c:catAx>
        <c:axId val="1246311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24631136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894843317612326"/>
          <c:y val="0.1287136491146223"/>
          <c:w val="0.65684480610528828"/>
          <c:h val="0.613865095777429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'Опитування бізнесу'!$AE$32:$AE$34</c:f>
              <c:strCache>
                <c:ptCount val="3"/>
                <c:pt idx="0">
                  <c:v>так </c:v>
                </c:pt>
                <c:pt idx="1">
                  <c:v>очікуємо</c:v>
                </c:pt>
                <c:pt idx="2">
                  <c:v>ні</c:v>
                </c:pt>
              </c:strCache>
            </c:strRef>
          </c:cat>
          <c:val>
            <c:numRef>
              <c:f>'Опитування бізнесу'!$AF$32:$AF$34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B-4B3C-979B-2D13AB6D5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6852048"/>
        <c:axId val="1"/>
      </c:barChart>
      <c:catAx>
        <c:axId val="1246852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5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246852048"/>
        <c:crosses val="autoZero"/>
        <c:crossBetween val="between"/>
        <c:majorUnit val="10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55299083275786"/>
          <c:y val="4.7169811320754707E-2"/>
          <c:w val="0.45892636990363012"/>
          <c:h val="0.8547169811320755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057920"/>
        <c:axId val="107060224"/>
      </c:barChart>
      <c:catAx>
        <c:axId val="107057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7060224"/>
        <c:crosses val="autoZero"/>
        <c:auto val="1"/>
        <c:lblAlgn val="ctr"/>
        <c:lblOffset val="100"/>
        <c:noMultiLvlLbl val="0"/>
      </c:catAx>
      <c:valAx>
        <c:axId val="10706022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705792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857544773920088"/>
          <c:y val="5.3435346870668893E-2"/>
          <c:w val="0.66358903169805117"/>
          <c:h val="0.6844813480099967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'Опитування бізнесу'!$AH$43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'Опитування бізнесу'!$AG$44:$AG$46</c:f>
              <c:strCache>
                <c:ptCount val="3"/>
                <c:pt idx="0">
                  <c:v>Розширення у громаді</c:v>
                </c:pt>
                <c:pt idx="1">
                  <c:v>Розширення в інших населених пунктах громади</c:v>
                </c:pt>
                <c:pt idx="2">
                  <c:v>Перенести бізнес в іншу громаду</c:v>
                </c:pt>
              </c:strCache>
            </c:strRef>
          </c:cat>
          <c:val>
            <c:numRef>
              <c:f>'Опитування бізнесу'!$AH$44:$AH$46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E-4AC4-BFB2-8C76C0B58AA2}"/>
            </c:ext>
          </c:extLst>
        </c:ser>
        <c:ser>
          <c:idx val="1"/>
          <c:order val="1"/>
          <c:tx>
            <c:strRef>
              <c:f>'Опитування бізнесу'!$AI$43</c:f>
              <c:strCache>
                <c:ptCount val="1"/>
                <c:pt idx="0">
                  <c:v>можливо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'Опитування бізнесу'!$AG$44:$AG$46</c:f>
              <c:strCache>
                <c:ptCount val="3"/>
                <c:pt idx="0">
                  <c:v>Розширення у громаді</c:v>
                </c:pt>
                <c:pt idx="1">
                  <c:v>Розширення в інших населених пунктах громади</c:v>
                </c:pt>
                <c:pt idx="2">
                  <c:v>Перенести бізнес в іншу громаду</c:v>
                </c:pt>
              </c:strCache>
            </c:strRef>
          </c:cat>
          <c:val>
            <c:numRef>
              <c:f>'Опитування бізнесу'!$AI$44:$AI$46</c:f>
              <c:numCache>
                <c:formatCode>General</c:formatCode>
                <c:ptCount val="3"/>
                <c:pt idx="0">
                  <c:v>10</c:v>
                </c:pt>
                <c:pt idx="1">
                  <c:v>11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6E-4AC4-BFB2-8C76C0B58AA2}"/>
            </c:ext>
          </c:extLst>
        </c:ser>
        <c:ser>
          <c:idx val="2"/>
          <c:order val="2"/>
          <c:tx>
            <c:strRef>
              <c:f>'Опитування бізнесу'!$AJ$43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'Опитування бізнесу'!$AG$44:$AG$46</c:f>
              <c:strCache>
                <c:ptCount val="3"/>
                <c:pt idx="0">
                  <c:v>Розширення у громаді</c:v>
                </c:pt>
                <c:pt idx="1">
                  <c:v>Розширення в інших населених пунктах громади</c:v>
                </c:pt>
                <c:pt idx="2">
                  <c:v>Перенести бізнес в іншу громаду</c:v>
                </c:pt>
              </c:strCache>
            </c:strRef>
          </c:cat>
          <c:val>
            <c:numRef>
              <c:f>'Опитування бізнесу'!$AJ$44:$AJ$46</c:f>
              <c:numCache>
                <c:formatCode>General</c:formatCode>
                <c:ptCount val="3"/>
                <c:pt idx="0">
                  <c:v>4</c:v>
                </c:pt>
                <c:pt idx="1">
                  <c:v>9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6E-4AC4-BFB2-8C76C0B58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6845392"/>
        <c:axId val="1"/>
      </c:barChart>
      <c:catAx>
        <c:axId val="1246845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24684539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4912588672781012"/>
          <c:y val="0.89120696310020064"/>
          <c:w val="0.2875696979719215"/>
          <c:h val="8.235564304461939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145309400313292"/>
          <c:y val="7.852202850077189E-2"/>
          <c:w val="0.46923086714386081"/>
          <c:h val="0.8013865849931719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'Опитування бізнесу'!$AM$32:$AM$35</c:f>
              <c:strCache>
                <c:ptCount val="4"/>
                <c:pt idx="0">
                  <c:v>Надмірна вартість оренди комунального майна/землі</c:v>
                </c:pt>
                <c:pt idx="1">
                  <c:v>Громадський опір розвитку підприємства</c:v>
                </c:pt>
                <c:pt idx="2">
                  <c:v>Відсутність потужності електропостачання</c:v>
                </c:pt>
                <c:pt idx="3">
                  <c:v>Погана транспортна доступність до основних ринків/споживачів</c:v>
                </c:pt>
              </c:strCache>
            </c:strRef>
          </c:cat>
          <c:val>
            <c:numRef>
              <c:f>'Опитування бізнесу'!$AN$32:$AN$35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8-4703-82EB-4A6F869EA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6849136"/>
        <c:axId val="1"/>
      </c:barChart>
      <c:catAx>
        <c:axId val="1246849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24684913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018655694094273"/>
          <c:y val="5.3061356677885536E-2"/>
          <c:w val="0.45438490227552714"/>
          <c:h val="0.840818421203416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'Опитування бізнесу'!$AM$37:$AM$46</c:f>
              <c:strCache>
                <c:ptCount val="10"/>
                <c:pt idx="0">
                  <c:v>Відсутність можливості для самореалізації, забезпечення змістовного дозвілля</c:v>
                </c:pt>
                <c:pt idx="1">
                  <c:v>Несприятливі умови для розвитку підприємництва</c:v>
                </c:pt>
                <c:pt idx="2">
                  <c:v>Відсутність внутрішніх інвестицій</c:v>
                </c:pt>
                <c:pt idx="3">
                  <c:v>Зношеність інженерних мереж (водопостачання, водовідведення)</c:v>
                </c:pt>
                <c:pt idx="4">
                  <c:v>Відсутність зовнішніх інвестицій</c:v>
                </c:pt>
                <c:pt idx="5">
                  <c:v>Низька якість (відсутність) дорожнього покриття між населеними пунктами в громаді</c:v>
                </c:pt>
                <c:pt idx="6">
                  <c:v>Поширення злочинності, алкоголізму, наркоманії</c:v>
                </c:pt>
                <c:pt idx="7">
                  <c:v>Засміченість довкілля</c:v>
                </c:pt>
                <c:pt idx="8">
                  <c:v>Недостатня громадська ініціативність та активність мешканців</c:v>
                </c:pt>
                <c:pt idx="9">
                  <c:v>Безробіття</c:v>
                </c:pt>
              </c:strCache>
            </c:strRef>
          </c:cat>
          <c:val>
            <c:numRef>
              <c:f>'Опитування бізнесу'!$AN$37:$AN$46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74-48DA-9AFF-6E5B5C3F3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6851632"/>
        <c:axId val="1"/>
      </c:barChart>
      <c:catAx>
        <c:axId val="1246851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4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24685163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082407774511399"/>
          <c:y val="5.6880886828645075E-2"/>
          <c:w val="0.47521134532007375"/>
          <c:h val="0.8477087004785168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'Опитування бізнесу'!$CD$31:$CD$45</c:f>
              <c:strCache>
                <c:ptCount val="15"/>
                <c:pt idx="0">
                  <c:v>Розвиток туризму</c:v>
                </c:pt>
                <c:pt idx="1">
                  <c:v>Розвиток сфери дозвілля (відпочинку, спорту)</c:v>
                </c:pt>
                <c:pt idx="2">
                  <c:v>Використання місцевих природних ресурсів</c:v>
                </c:pt>
                <c:pt idx="3">
                  <c:v>Підтримка агрохолдингів</c:v>
                </c:pt>
                <c:pt idx="4">
                  <c:v>Підтримка кооперативного руху</c:v>
                </c:pt>
                <c:pt idx="5">
                  <c:v>Покращення освітлення населених пунктів громади</c:v>
                </c:pt>
                <c:pt idx="6">
                  <c:v>Благоустрій населених пунктів громади</c:v>
                </c:pt>
                <c:pt idx="7">
                  <c:v>Сприяння розвитку промислових підприємств</c:v>
                </c:pt>
                <c:pt idx="8">
                  <c:v>Покращення водовідведення</c:v>
                </c:pt>
                <c:pt idx="9">
                  <c:v>Підтримка фермерства</c:v>
                </c:pt>
                <c:pt idx="10">
                  <c:v>Покращення водопостачання</c:v>
                </c:pt>
                <c:pt idx="11">
                  <c:v>Ремонт вулиць</c:v>
                </c:pt>
                <c:pt idx="12">
                  <c:v>Розвиток малого і середнього бізнесу</c:v>
                </c:pt>
                <c:pt idx="13">
                  <c:v>Ремонт доріг між поселеннями громади</c:v>
                </c:pt>
                <c:pt idx="14">
                  <c:v>Зменшення рівня безробіття</c:v>
                </c:pt>
              </c:strCache>
            </c:strRef>
          </c:cat>
          <c:val>
            <c:numRef>
              <c:f>'Опитування бізнесу'!$CE$31:$CE$45</c:f>
              <c:numCache>
                <c:formatCode>General</c:formatCode>
                <c:ptCount val="15"/>
                <c:pt idx="0">
                  <c:v>13</c:v>
                </c:pt>
                <c:pt idx="1">
                  <c:v>12</c:v>
                </c:pt>
                <c:pt idx="2">
                  <c:v>11</c:v>
                </c:pt>
                <c:pt idx="3">
                  <c:v>9.9</c:v>
                </c:pt>
                <c:pt idx="4">
                  <c:v>7.8</c:v>
                </c:pt>
                <c:pt idx="5">
                  <c:v>7.7</c:v>
                </c:pt>
                <c:pt idx="6">
                  <c:v>6.6</c:v>
                </c:pt>
                <c:pt idx="7">
                  <c:v>6.5</c:v>
                </c:pt>
                <c:pt idx="8">
                  <c:v>6.5</c:v>
                </c:pt>
                <c:pt idx="9">
                  <c:v>5.8</c:v>
                </c:pt>
                <c:pt idx="10">
                  <c:v>5.8</c:v>
                </c:pt>
                <c:pt idx="11">
                  <c:v>5.2</c:v>
                </c:pt>
                <c:pt idx="12">
                  <c:v>4.8</c:v>
                </c:pt>
                <c:pt idx="13">
                  <c:v>4</c:v>
                </c:pt>
                <c:pt idx="1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3B-4D69-9128-D226397C6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2553247"/>
        <c:axId val="1"/>
      </c:barChart>
      <c:catAx>
        <c:axId val="72255324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5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722553247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902017853928667"/>
          <c:y val="0.1270494345731833"/>
          <c:w val="0.70196347259295566"/>
          <c:h val="0.7336080254387036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0-085A-4A45-ACCF-EC5017F71E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2-085A-4A45-ACCF-EC5017F71E97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085A-4A45-ACCF-EC5017F71E97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85A-4A45-ACCF-EC5017F71E97}"/>
                </c:ext>
              </c:extLst>
            </c:dLbl>
            <c:spPr>
              <a:solidFill>
                <a:schemeClr val="lt1">
                  <a:alpha val="75000"/>
                </a:schemeClr>
              </a:solidFill>
              <a:ln w="9525"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'Опитування бізнесу'!$CC$28:$CC$29</c:f>
              <c:strCache>
                <c:ptCount val="2"/>
                <c:pt idx="0">
                  <c:v>так</c:v>
                </c:pt>
                <c:pt idx="1">
                  <c:v>ні</c:v>
                </c:pt>
              </c:strCache>
            </c:strRef>
          </c:cat>
          <c:val>
            <c:numRef>
              <c:f>'Опитування бізнесу'!$CD$28:$CD$29</c:f>
              <c:numCache>
                <c:formatCode>General</c:formatCode>
                <c:ptCount val="2"/>
                <c:pt idx="0">
                  <c:v>9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5A-4A45-ACCF-EC5017F71E9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515562772097232"/>
          <c:y val="5.6363686402420454E-2"/>
          <c:w val="0.59984170653946212"/>
          <c:h val="0.849091662900979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'Опитування бізнесу'!$CD$47:$CD$53</c:f>
              <c:strCache>
                <c:ptCount val="7"/>
                <c:pt idx="0">
                  <c:v>Сільське господарство/рослинництво</c:v>
                </c:pt>
                <c:pt idx="1">
                  <c:v>Переробка с/господарської продукції</c:v>
                </c:pt>
                <c:pt idx="2">
                  <c:v>Сільське господарство/тваринництво</c:v>
                </c:pt>
                <c:pt idx="3">
                  <c:v>Харчова промисловість</c:v>
                </c:pt>
                <c:pt idx="4">
                  <c:v>Легка промисловість</c:v>
                </c:pt>
                <c:pt idx="5">
                  <c:v>Виробництво будматеріалів</c:v>
                </c:pt>
                <c:pt idx="6">
                  <c:v>Сільське господарство/ягідництво</c:v>
                </c:pt>
              </c:strCache>
            </c:strRef>
          </c:cat>
          <c:val>
            <c:numRef>
              <c:f>'Опитування бізнесу'!$CE$47:$CE$53</c:f>
              <c:numCache>
                <c:formatCode>General</c:formatCode>
                <c:ptCount val="7"/>
                <c:pt idx="0">
                  <c:v>12</c:v>
                </c:pt>
                <c:pt idx="1">
                  <c:v>9</c:v>
                </c:pt>
                <c:pt idx="2">
                  <c:v>9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7A-457E-A2AC-54B9A8161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6847888"/>
        <c:axId val="1"/>
      </c:barChart>
      <c:catAx>
        <c:axId val="1246847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3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24684788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904611135391223"/>
          <c:y val="4.4680920692093E-2"/>
          <c:w val="0.58473641162504264"/>
          <c:h val="0.736171359974484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'Опитування бізнесу'!$CP$26</c:f>
              <c:strCache>
                <c:ptCount val="1"/>
                <c:pt idx="0">
                  <c:v>задовільна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'Опитування бізнесу'!$CQ$2:$DC$2</c:f>
              <c:strCache>
                <c:ptCount val="13"/>
                <c:pt idx="0">
                  <c:v>Голова громади</c:v>
                </c:pt>
                <c:pt idx="1">
                  <c:v>Заступники голови громади</c:v>
                </c:pt>
                <c:pt idx="2">
                  <c:v>Міська/селищна рада</c:v>
                </c:pt>
                <c:pt idx="3">
                  <c:v>Управління/відділи виконкому</c:v>
                </c:pt>
                <c:pt idx="4">
                  <c:v>Управління міліції</c:v>
                </c:pt>
                <c:pt idx="5">
                  <c:v>Районні органи влади</c:v>
                </c:pt>
                <c:pt idx="6">
                  <c:v>Центр зайнятості</c:v>
                </c:pt>
                <c:pt idx="7">
                  <c:v>Податковий орган</c:v>
                </c:pt>
                <c:pt idx="8">
                  <c:v>Орган реєстрації бізнесу</c:v>
                </c:pt>
                <c:pt idx="9">
                  <c:v>Сан-епідем станція</c:v>
                </c:pt>
                <c:pt idx="10">
                  <c:v>Пожежна охорона</c:v>
                </c:pt>
                <c:pt idx="11">
                  <c:v>Відділ земельних ресурсів</c:v>
                </c:pt>
                <c:pt idx="12">
                  <c:v>Митниця</c:v>
                </c:pt>
              </c:strCache>
            </c:strRef>
          </c:cat>
          <c:val>
            <c:numRef>
              <c:f>'Опитування бізнесу'!$CQ$26:$DC$26</c:f>
              <c:numCache>
                <c:formatCode>General</c:formatCode>
                <c:ptCount val="13"/>
                <c:pt idx="0">
                  <c:v>11</c:v>
                </c:pt>
                <c:pt idx="1">
                  <c:v>5</c:v>
                </c:pt>
                <c:pt idx="2">
                  <c:v>5</c:v>
                </c:pt>
                <c:pt idx="3">
                  <c:v>8</c:v>
                </c:pt>
                <c:pt idx="4">
                  <c:v>4</c:v>
                </c:pt>
                <c:pt idx="5">
                  <c:v>0</c:v>
                </c:pt>
                <c:pt idx="6">
                  <c:v>3</c:v>
                </c:pt>
                <c:pt idx="7">
                  <c:v>10</c:v>
                </c:pt>
                <c:pt idx="8">
                  <c:v>8</c:v>
                </c:pt>
                <c:pt idx="9">
                  <c:v>3</c:v>
                </c:pt>
                <c:pt idx="10">
                  <c:v>7</c:v>
                </c:pt>
                <c:pt idx="11">
                  <c:v>7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60-41EB-A2F4-12BFA809C3EB}"/>
            </c:ext>
          </c:extLst>
        </c:ser>
        <c:ser>
          <c:idx val="1"/>
          <c:order val="1"/>
          <c:tx>
            <c:strRef>
              <c:f>'Опитування бізнесу'!$CP$27</c:f>
              <c:strCache>
                <c:ptCount val="1"/>
                <c:pt idx="0">
                  <c:v>частково задовільна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'Опитування бізнесу'!$CQ$2:$DC$2</c:f>
              <c:strCache>
                <c:ptCount val="13"/>
                <c:pt idx="0">
                  <c:v>Голова громади</c:v>
                </c:pt>
                <c:pt idx="1">
                  <c:v>Заступники голови громади</c:v>
                </c:pt>
                <c:pt idx="2">
                  <c:v>Міська/селищна рада</c:v>
                </c:pt>
                <c:pt idx="3">
                  <c:v>Управління/відділи виконкому</c:v>
                </c:pt>
                <c:pt idx="4">
                  <c:v>Управління міліції</c:v>
                </c:pt>
                <c:pt idx="5">
                  <c:v>Районні органи влади</c:v>
                </c:pt>
                <c:pt idx="6">
                  <c:v>Центр зайнятості</c:v>
                </c:pt>
                <c:pt idx="7">
                  <c:v>Податковий орган</c:v>
                </c:pt>
                <c:pt idx="8">
                  <c:v>Орган реєстрації бізнесу</c:v>
                </c:pt>
                <c:pt idx="9">
                  <c:v>Сан-епідем станція</c:v>
                </c:pt>
                <c:pt idx="10">
                  <c:v>Пожежна охорона</c:v>
                </c:pt>
                <c:pt idx="11">
                  <c:v>Відділ земельних ресурсів</c:v>
                </c:pt>
                <c:pt idx="12">
                  <c:v>Митниця</c:v>
                </c:pt>
              </c:strCache>
            </c:strRef>
          </c:cat>
          <c:val>
            <c:numRef>
              <c:f>'Опитування бізнесу'!$CQ$27:$DC$27</c:f>
              <c:numCache>
                <c:formatCode>General</c:formatCode>
                <c:ptCount val="13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60-41EB-A2F4-12BFA809C3EB}"/>
            </c:ext>
          </c:extLst>
        </c:ser>
        <c:ser>
          <c:idx val="2"/>
          <c:order val="2"/>
          <c:tx>
            <c:strRef>
              <c:f>'Опитування бізнесу'!$CP$28</c:f>
              <c:strCache>
                <c:ptCount val="1"/>
                <c:pt idx="0">
                  <c:v>незадовільна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'Опитування бізнесу'!$CQ$2:$DC$2</c:f>
              <c:strCache>
                <c:ptCount val="13"/>
                <c:pt idx="0">
                  <c:v>Голова громади</c:v>
                </c:pt>
                <c:pt idx="1">
                  <c:v>Заступники голови громади</c:v>
                </c:pt>
                <c:pt idx="2">
                  <c:v>Міська/селищна рада</c:v>
                </c:pt>
                <c:pt idx="3">
                  <c:v>Управління/відділи виконкому</c:v>
                </c:pt>
                <c:pt idx="4">
                  <c:v>Управління міліції</c:v>
                </c:pt>
                <c:pt idx="5">
                  <c:v>Районні органи влади</c:v>
                </c:pt>
                <c:pt idx="6">
                  <c:v>Центр зайнятості</c:v>
                </c:pt>
                <c:pt idx="7">
                  <c:v>Податковий орган</c:v>
                </c:pt>
                <c:pt idx="8">
                  <c:v>Орган реєстрації бізнесу</c:v>
                </c:pt>
                <c:pt idx="9">
                  <c:v>Сан-епідем станція</c:v>
                </c:pt>
                <c:pt idx="10">
                  <c:v>Пожежна охорона</c:v>
                </c:pt>
                <c:pt idx="11">
                  <c:v>Відділ земельних ресурсів</c:v>
                </c:pt>
                <c:pt idx="12">
                  <c:v>Митниця</c:v>
                </c:pt>
              </c:strCache>
            </c:strRef>
          </c:cat>
          <c:val>
            <c:numRef>
              <c:f>'Опитування бізнесу'!$CQ$28:$DC$28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60-41EB-A2F4-12BFA809C3EB}"/>
            </c:ext>
          </c:extLst>
        </c:ser>
        <c:ser>
          <c:idx val="3"/>
          <c:order val="3"/>
          <c:tx>
            <c:strRef>
              <c:f>'Опитування бізнесу'!$CP$29</c:f>
              <c:strCache>
                <c:ptCount val="1"/>
                <c:pt idx="0">
                  <c:v>не було контактів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'Опитування бізнесу'!$CQ$2:$DC$2</c:f>
              <c:strCache>
                <c:ptCount val="13"/>
                <c:pt idx="0">
                  <c:v>Голова громади</c:v>
                </c:pt>
                <c:pt idx="1">
                  <c:v>Заступники голови громади</c:v>
                </c:pt>
                <c:pt idx="2">
                  <c:v>Міська/селищна рада</c:v>
                </c:pt>
                <c:pt idx="3">
                  <c:v>Управління/відділи виконкому</c:v>
                </c:pt>
                <c:pt idx="4">
                  <c:v>Управління міліції</c:v>
                </c:pt>
                <c:pt idx="5">
                  <c:v>Районні органи влади</c:v>
                </c:pt>
                <c:pt idx="6">
                  <c:v>Центр зайнятості</c:v>
                </c:pt>
                <c:pt idx="7">
                  <c:v>Податковий орган</c:v>
                </c:pt>
                <c:pt idx="8">
                  <c:v>Орган реєстрації бізнесу</c:v>
                </c:pt>
                <c:pt idx="9">
                  <c:v>Сан-епідем станція</c:v>
                </c:pt>
                <c:pt idx="10">
                  <c:v>Пожежна охорона</c:v>
                </c:pt>
                <c:pt idx="11">
                  <c:v>Відділ земельних ресурсів</c:v>
                </c:pt>
                <c:pt idx="12">
                  <c:v>Митниця</c:v>
                </c:pt>
              </c:strCache>
            </c:strRef>
          </c:cat>
          <c:val>
            <c:numRef>
              <c:f>'Опитування бізнесу'!$CQ$29:$DC$29</c:f>
              <c:numCache>
                <c:formatCode>General</c:formatCode>
                <c:ptCount val="13"/>
                <c:pt idx="0">
                  <c:v>2</c:v>
                </c:pt>
                <c:pt idx="1">
                  <c:v>6</c:v>
                </c:pt>
                <c:pt idx="2">
                  <c:v>6</c:v>
                </c:pt>
                <c:pt idx="3">
                  <c:v>3</c:v>
                </c:pt>
                <c:pt idx="4">
                  <c:v>6</c:v>
                </c:pt>
                <c:pt idx="5">
                  <c:v>0</c:v>
                </c:pt>
                <c:pt idx="6">
                  <c:v>8</c:v>
                </c:pt>
                <c:pt idx="7">
                  <c:v>0</c:v>
                </c:pt>
                <c:pt idx="8">
                  <c:v>1</c:v>
                </c:pt>
                <c:pt idx="9">
                  <c:v>7</c:v>
                </c:pt>
                <c:pt idx="10">
                  <c:v>3</c:v>
                </c:pt>
                <c:pt idx="11">
                  <c:v>3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60-41EB-A2F4-12BFA809C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6315936"/>
        <c:axId val="1"/>
      </c:barChart>
      <c:catAx>
        <c:axId val="1246315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24631593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480307700126695"/>
          <c:y val="0.90706650048140969"/>
          <c:w val="0.7856403582332292"/>
          <c:h val="7.035406692253920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</c:view3D>
    <c:floor>
      <c:thickness val="0"/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2877721951286348"/>
          <c:y val="9.3750447036967527E-2"/>
          <c:w val="0.71798636815672201"/>
          <c:h val="0.7031283527772557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15084635535569799"/>
          <c:y val="0.7240139805080632"/>
          <c:w val="0.77898420681928116"/>
          <c:h val="0.17452500812503993"/>
        </c:manualLayout>
      </c:layout>
      <c:overlay val="0"/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23285899094437"/>
          <c:y val="6.5625300408784837E-2"/>
          <c:w val="0.5213454075032341"/>
          <c:h val="0.612502803815325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'Опитування бізнесу'!$DC$32</c:f>
              <c:strCache>
                <c:ptCount val="1"/>
                <c:pt idx="0">
                  <c:v>оцінка 1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'Опитування бізнесу'!$DD$31:$DI$31</c:f>
              <c:strCache>
                <c:ptCount val="4"/>
                <c:pt idx="0">
                  <c:v>Голова громади</c:v>
                </c:pt>
                <c:pt idx="1">
                  <c:v>Рада громади</c:v>
                </c:pt>
                <c:pt idx="2">
                  <c:v>Виконком</c:v>
                </c:pt>
                <c:pt idx="3">
                  <c:v>Громада як місце для бізнесу</c:v>
                </c:pt>
              </c:strCache>
            </c:strRef>
          </c:cat>
          <c:val>
            <c:numRef>
              <c:f>'Опитування бізнесу'!$DD$32:$DI$32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C1-4244-B074-B7ABA45095CF}"/>
            </c:ext>
          </c:extLst>
        </c:ser>
        <c:ser>
          <c:idx val="1"/>
          <c:order val="1"/>
          <c:tx>
            <c:strRef>
              <c:f>'Опитування бізнесу'!$DC$33</c:f>
              <c:strCache>
                <c:ptCount val="1"/>
                <c:pt idx="0">
                  <c:v>оцінка 2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'Опитування бізнесу'!$DD$31:$DI$31</c:f>
              <c:strCache>
                <c:ptCount val="4"/>
                <c:pt idx="0">
                  <c:v>Голова громади</c:v>
                </c:pt>
                <c:pt idx="1">
                  <c:v>Рада громади</c:v>
                </c:pt>
                <c:pt idx="2">
                  <c:v>Виконком</c:v>
                </c:pt>
                <c:pt idx="3">
                  <c:v>Громада як місце для бізнесу</c:v>
                </c:pt>
              </c:strCache>
            </c:strRef>
          </c:cat>
          <c:val>
            <c:numRef>
              <c:f>'Опитування бізнесу'!$DD$33:$DI$33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C1-4244-B074-B7ABA45095CF}"/>
            </c:ext>
          </c:extLst>
        </c:ser>
        <c:ser>
          <c:idx val="2"/>
          <c:order val="2"/>
          <c:tx>
            <c:strRef>
              <c:f>'Опитування бізнесу'!$DC$34</c:f>
              <c:strCache>
                <c:ptCount val="1"/>
                <c:pt idx="0">
                  <c:v>оцінка 3</c:v>
                </c:pt>
              </c:strCache>
            </c:strRef>
          </c:tx>
          <c:spPr>
            <a:solidFill>
              <a:srgbClr val="33CC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'Опитування бізнесу'!$DD$31:$DI$31</c:f>
              <c:strCache>
                <c:ptCount val="4"/>
                <c:pt idx="0">
                  <c:v>Голова громади</c:v>
                </c:pt>
                <c:pt idx="1">
                  <c:v>Рада громади</c:v>
                </c:pt>
                <c:pt idx="2">
                  <c:v>Виконком</c:v>
                </c:pt>
                <c:pt idx="3">
                  <c:v>Громада як місце для бізнесу</c:v>
                </c:pt>
              </c:strCache>
            </c:strRef>
          </c:cat>
          <c:val>
            <c:numRef>
              <c:f>'Опитування бізнесу'!$DD$34:$DI$34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C1-4244-B074-B7ABA45095CF}"/>
            </c:ext>
          </c:extLst>
        </c:ser>
        <c:ser>
          <c:idx val="3"/>
          <c:order val="3"/>
          <c:tx>
            <c:strRef>
              <c:f>'Опитування бізнесу'!$DC$35</c:f>
              <c:strCache>
                <c:ptCount val="1"/>
                <c:pt idx="0">
                  <c:v>оцінка 4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'Опитування бізнесу'!$DD$31:$DI$31</c:f>
              <c:strCache>
                <c:ptCount val="4"/>
                <c:pt idx="0">
                  <c:v>Голова громади</c:v>
                </c:pt>
                <c:pt idx="1">
                  <c:v>Рада громади</c:v>
                </c:pt>
                <c:pt idx="2">
                  <c:v>Виконком</c:v>
                </c:pt>
                <c:pt idx="3">
                  <c:v>Громада як місце для бізнесу</c:v>
                </c:pt>
              </c:strCache>
            </c:strRef>
          </c:cat>
          <c:val>
            <c:numRef>
              <c:f>'Опитування бізнесу'!$DD$35:$DI$35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C1-4244-B074-B7ABA45095CF}"/>
            </c:ext>
          </c:extLst>
        </c:ser>
        <c:ser>
          <c:idx val="4"/>
          <c:order val="4"/>
          <c:tx>
            <c:strRef>
              <c:f>'Опитування бізнесу'!$DC$36</c:f>
              <c:strCache>
                <c:ptCount val="1"/>
                <c:pt idx="0">
                  <c:v>оцінка 5</c:v>
                </c:pt>
              </c:strCache>
            </c:strRef>
          </c:tx>
          <c:spPr>
            <a:solidFill>
              <a:srgbClr val="00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'Опитування бізнесу'!$DD$31:$DI$31</c:f>
              <c:strCache>
                <c:ptCount val="4"/>
                <c:pt idx="0">
                  <c:v>Голова громади</c:v>
                </c:pt>
                <c:pt idx="1">
                  <c:v>Рада громади</c:v>
                </c:pt>
                <c:pt idx="2">
                  <c:v>Виконком</c:v>
                </c:pt>
                <c:pt idx="3">
                  <c:v>Громада як місце для бізнесу</c:v>
                </c:pt>
              </c:strCache>
            </c:strRef>
          </c:cat>
          <c:val>
            <c:numRef>
              <c:f>'Опитування бізнесу'!$DD$36:$DI$36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C1-4244-B074-B7ABA4509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6848720"/>
        <c:axId val="1"/>
      </c:barChart>
      <c:catAx>
        <c:axId val="1246848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24684872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7220128289650996"/>
          <c:y val="0.864992240933387"/>
          <c:w val="0.67458670746725369"/>
          <c:h val="0.1021931337050021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557134954737194"/>
          <c:y val="0.16149068322981366"/>
          <c:w val="0.61073985617621696"/>
          <c:h val="0.515527950310558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'Опитування бізнесу'!$B$34:$B$36</c:f>
              <c:strCache>
                <c:ptCount val="3"/>
                <c:pt idx="0">
                  <c:v>Фіз.особи (в т.ч. ФОП)</c:v>
                </c:pt>
                <c:pt idx="1">
                  <c:v>Українські юр.особи</c:v>
                </c:pt>
                <c:pt idx="2">
                  <c:v>Іноземні суб’єкти</c:v>
                </c:pt>
              </c:strCache>
            </c:strRef>
          </c:cat>
          <c:val>
            <c:numRef>
              <c:f>'Опитування бізнесу'!$C$34:$C$36</c:f>
              <c:numCache>
                <c:formatCode>General</c:formatCode>
                <c:ptCount val="3"/>
                <c:pt idx="0">
                  <c:v>13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D-4377-9DB2-F0AF511E7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6317600"/>
        <c:axId val="1"/>
      </c:barChart>
      <c:catAx>
        <c:axId val="1246317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4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24631760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958775665492568"/>
          <c:y val="7.9510940817746609E-2"/>
          <c:w val="0.57450729091970609"/>
          <c:h val="0.761470163985342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'Опитування бізнесу'!$B$39:$B$43</c:f>
              <c:strCache>
                <c:ptCount val="5"/>
                <c:pt idx="0">
                  <c:v>Виробництво – харчова промисловість</c:v>
                </c:pt>
                <c:pt idx="1">
                  <c:v>Виробництво/переробка с/г продукції</c:v>
                </c:pt>
                <c:pt idx="2">
                  <c:v>Оптова торгівля харчовими продуктами</c:v>
                </c:pt>
                <c:pt idx="3">
                  <c:v>Роздрібна торгівля</c:v>
                </c:pt>
                <c:pt idx="4">
                  <c:v>Інші послуги</c:v>
                </c:pt>
              </c:strCache>
            </c:strRef>
          </c:cat>
          <c:val>
            <c:numRef>
              <c:f>'Опитування бізнесу'!$C$38:$C$43</c:f>
              <c:numCache>
                <c:formatCode>General</c:formatCode>
                <c:ptCount val="6"/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13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6-44EA-8236-E1862AC33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6314272"/>
        <c:axId val="1"/>
      </c:barChart>
      <c:catAx>
        <c:axId val="12463142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3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4631427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367045671256564"/>
          <c:y val="0.12291975755143848"/>
          <c:w val="0.48921035159886322"/>
          <c:h val="0.6563897830583067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'Опитування бізнесу'!$Q$2:$T$2</c:f>
              <c:strCache>
                <c:ptCount val="4"/>
                <c:pt idx="0">
                  <c:v>У межах району</c:v>
                </c:pt>
                <c:pt idx="1">
                  <c:v>У межах області</c:v>
                </c:pt>
                <c:pt idx="2">
                  <c:v>Інші області України</c:v>
                </c:pt>
                <c:pt idx="3">
                  <c:v>За межі України</c:v>
                </c:pt>
              </c:strCache>
            </c:strRef>
          </c:cat>
          <c:val>
            <c:numRef>
              <c:f>'Опитування бізнесу'!$Q$26:$T$26</c:f>
              <c:numCache>
                <c:formatCode>0.00%</c:formatCode>
                <c:ptCount val="4"/>
                <c:pt idx="0">
                  <c:v>0.125</c:v>
                </c:pt>
                <c:pt idx="1">
                  <c:v>0.13749999999999998</c:v>
                </c:pt>
                <c:pt idx="2">
                  <c:v>4.9999999999999996E-2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3-4051-8DBF-266A20DC1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6312608"/>
        <c:axId val="1"/>
      </c:barChart>
      <c:catAx>
        <c:axId val="1246312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246312608"/>
        <c:crosses val="autoZero"/>
        <c:crossBetween val="between"/>
        <c:majorUnit val="1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255685252857737"/>
          <c:y val="0.15343935164433445"/>
          <c:w val="0.52556033524564272"/>
          <c:h val="0.57142930957200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'Опитування бізнесу'!$U$26:$U$29</c:f>
              <c:strCache>
                <c:ptCount val="4"/>
                <c:pt idx="0">
                  <c:v>без змін</c:v>
                </c:pt>
                <c:pt idx="1">
                  <c:v>зростання</c:v>
                </c:pt>
                <c:pt idx="2">
                  <c:v>зменшення</c:v>
                </c:pt>
                <c:pt idx="3">
                  <c:v>припинення діяльності</c:v>
                </c:pt>
              </c:strCache>
            </c:strRef>
          </c:cat>
          <c:val>
            <c:numRef>
              <c:f>'Опитування бізнесу'!$V$26:$V$29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1A-4251-95A6-BB1324449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7393216"/>
        <c:axId val="1"/>
      </c:barChart>
      <c:catAx>
        <c:axId val="1247393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7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247393216"/>
        <c:crosses val="autoZero"/>
        <c:crossBetween val="between"/>
        <c:majorUnit val="5"/>
        <c:minorUnit val="5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32275982335322"/>
          <c:y val="0.10762426100284654"/>
          <c:w val="0.68121715120738213"/>
          <c:h val="0.65919859864243513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292160"/>
        <c:axId val="70648576"/>
      </c:barChart>
      <c:catAx>
        <c:axId val="67292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70648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064857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6729216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660749643053069"/>
          <c:y val="0.10569147648102643"/>
          <c:w val="0.48288725563213214"/>
          <c:h val="0.682929540338940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'Опитування бізнесу'!$V$32:$V$36</c:f>
              <c:strCache>
                <c:ptCount val="5"/>
                <c:pt idx="0">
                  <c:v>Основні постачальники сировини/комплектуючих</c:v>
                </c:pt>
                <c:pt idx="1">
                  <c:v>Основні інвестори</c:v>
                </c:pt>
                <c:pt idx="2">
                  <c:v>Інші підприємства чи їх групи, споріднені за профілем виробництва</c:v>
                </c:pt>
                <c:pt idx="3">
                  <c:v>Основний ринок – покупці продукції</c:v>
                </c:pt>
                <c:pt idx="4">
                  <c:v>Робоча сила</c:v>
                </c:pt>
              </c:strCache>
            </c:strRef>
          </c:cat>
          <c:val>
            <c:numRef>
              <c:f>'Опитування бізнесу'!$W$32:$W$36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5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D-4340-AC82-CFF8D0E17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6318432"/>
        <c:axId val="1"/>
      </c:barChart>
      <c:catAx>
        <c:axId val="1246318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3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24631843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76806454650215"/>
          <c:y val="0.14859539737836272"/>
          <c:w val="0.79010304742748061"/>
          <c:h val="0.590365497692414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'Опитування бізнесу'!$AB$29:$AE$29</c:f>
              <c:strCache>
                <c:ptCount val="4"/>
                <c:pt idx="0">
                  <c:v>2017 рік</c:v>
                </c:pt>
                <c:pt idx="1">
                  <c:v>2016 рік</c:v>
                </c:pt>
                <c:pt idx="2">
                  <c:v>2015 рік</c:v>
                </c:pt>
                <c:pt idx="3">
                  <c:v>2010 рік</c:v>
                </c:pt>
              </c:strCache>
            </c:strRef>
          </c:cat>
          <c:val>
            <c:numRef>
              <c:f>'Опитування бізнесу'!$AB$30:$AE$30</c:f>
              <c:numCache>
                <c:formatCode>_(* #,##0_);_(* \(#,##0\);_(* "-"??_);_(@_)</c:formatCode>
                <c:ptCount val="4"/>
                <c:pt idx="0">
                  <c:v>17</c:v>
                </c:pt>
                <c:pt idx="1">
                  <c:v>13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7-4961-BD7A-A7B8158F9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6845808"/>
        <c:axId val="1"/>
      </c:barChart>
      <c:catAx>
        <c:axId val="124684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24684580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0.11288</cdr:x>
      <cdr:y>0</cdr:y>
    </cdr:from>
    <cdr:to>
      <cdr:x>0.55546</cdr:x>
      <cdr:y>0.21474</cdr:y>
    </cdr:to>
    <cdr:sp macro="" textlink="">
      <cdr:nvSpPr>
        <cdr:cNvPr id="2" name="CustomShape 3"/>
        <cdr:cNvSpPr/>
      </cdr:nvSpPr>
      <cdr:spPr>
        <a:xfrm xmlns:a="http://schemas.openxmlformats.org/drawingml/2006/main">
          <a:off x="1080021" y="0"/>
          <a:ext cx="4234519" cy="10791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36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0" tIns="0" rIns="0" bIns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</a:pPr>
          <a:r>
            <a:rPr lang="ru-RU" sz="1139" b="1" strike="noStrike" spc="-1" dirty="0">
              <a:solidFill>
                <a:srgbClr val="2A286B"/>
              </a:solidFill>
              <a:uFill>
                <a:solidFill>
                  <a:srgbClr val="FFFFFF"/>
                </a:solidFill>
              </a:uFill>
              <a:latin typeface="Arial"/>
              <a:ea typeface="Times New Roman"/>
            </a:rPr>
            <a:t> </a:t>
          </a:r>
          <a:r>
            <a:rPr lang="ru-RU" sz="1139" b="1" strike="noStrike" spc="-1" dirty="0" err="1">
              <a:solidFill>
                <a:srgbClr val="2A286B"/>
              </a:solidFill>
              <a:uFill>
                <a:solidFill>
                  <a:srgbClr val="FFFFFF"/>
                </a:solidFill>
              </a:uFill>
              <a:latin typeface="Arial"/>
              <a:ea typeface="Times New Roman"/>
            </a:rPr>
            <a:t>Запорізький</a:t>
          </a:r>
          <a:r>
            <a:rPr lang="ru-RU" sz="1139" b="1" strike="noStrike" spc="-1" dirty="0">
              <a:solidFill>
                <a:srgbClr val="2A286B"/>
              </a:solidFill>
              <a:uFill>
                <a:solidFill>
                  <a:srgbClr val="FFFFFF"/>
                </a:solidFill>
              </a:uFill>
              <a:latin typeface="Arial"/>
              <a:ea typeface="Times New Roman"/>
            </a:rPr>
            <a:t> </a:t>
          </a:r>
          <a:r>
            <a:rPr lang="ru-RU" sz="1139" b="1" strike="noStrike" spc="-1" dirty="0" err="1">
              <a:solidFill>
                <a:srgbClr val="2A286B"/>
              </a:solidFill>
              <a:uFill>
                <a:solidFill>
                  <a:srgbClr val="FFFFFF"/>
                </a:solidFill>
              </a:uFill>
              <a:latin typeface="Arial"/>
              <a:ea typeface="Times New Roman"/>
            </a:rPr>
            <a:t>відокремлений</a:t>
          </a:r>
          <a:r>
            <a:rPr lang="ru-RU" sz="1139" b="1" strike="noStrike" spc="-1" dirty="0">
              <a:solidFill>
                <a:srgbClr val="2A286B"/>
              </a:solidFill>
              <a:uFill>
                <a:solidFill>
                  <a:srgbClr val="FFFFFF"/>
                </a:solidFill>
              </a:uFill>
              <a:latin typeface="Arial"/>
              <a:ea typeface="Times New Roman"/>
            </a:rPr>
            <a:t> </a:t>
          </a:r>
          <a:r>
            <a:rPr lang="ru-RU" sz="1139" b="1" strike="noStrike" spc="-1" dirty="0" err="1">
              <a:solidFill>
                <a:srgbClr val="2A286B"/>
              </a:solidFill>
              <a:uFill>
                <a:solidFill>
                  <a:srgbClr val="FFFFFF"/>
                </a:solidFill>
              </a:uFill>
              <a:latin typeface="Arial"/>
              <a:ea typeface="Times New Roman"/>
            </a:rPr>
            <a:t>підрозділ</a:t>
          </a:r>
          <a:r>
            <a:rPr lang="ru-RU" sz="1139" b="1" strike="noStrike" spc="-1" dirty="0">
              <a:solidFill>
                <a:srgbClr val="2A286B"/>
              </a:solidFill>
              <a:uFill>
                <a:solidFill>
                  <a:srgbClr val="FFFFFF"/>
                </a:solidFill>
              </a:uFill>
              <a:latin typeface="Arial"/>
              <a:ea typeface="Times New Roman"/>
            </a:rPr>
            <a:t>  </a:t>
          </a:r>
          <a:endParaRPr lang="ru-RU" sz="1800" b="0" strike="noStrike" spc="-1" dirty="0">
            <a:solidFill>
              <a:srgbClr val="000000"/>
            </a:solidFill>
            <a:uFill>
              <a:solidFill>
                <a:srgbClr val="FFFFFF"/>
              </a:solidFill>
            </a:uFill>
            <a:latin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8489C-2E9E-4FBF-BAE1-0CA27F9B703F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1336675"/>
            <a:ext cx="521335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7AA17-F3C4-4F06-8B26-706A85E79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5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7AA17-F3C4-4F06-8B26-706A85E793E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7AA17-F3C4-4F06-8B26-706A85E793E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05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7AA17-F3C4-4F06-8B26-706A85E793E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15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7AA17-F3C4-4F06-8B26-706A85E793E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7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7AA17-F3C4-4F06-8B26-706A85E793E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73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7AA17-F3C4-4F06-8B26-706A85E793E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459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/>
          <p:nvPr/>
        </p:nvPicPr>
        <p:blipFill>
          <a:blip r:embed="rId2" cstate="print"/>
          <a:stretch/>
        </p:blipFill>
        <p:spPr>
          <a:xfrm>
            <a:off x="2459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Рисунок 72"/>
          <p:cNvPicPr/>
          <p:nvPr/>
        </p:nvPicPr>
        <p:blipFill>
          <a:blip r:embed="rId2" cstate="print"/>
          <a:stretch/>
        </p:blipFill>
        <p:spPr>
          <a:xfrm>
            <a:off x="2459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74" name="Рисунок 73"/>
          <p:cNvPicPr/>
          <p:nvPr/>
        </p:nvPicPr>
        <p:blipFill>
          <a:blip r:embed="rId2" cstate="print"/>
          <a:stretch/>
        </p:blipFill>
        <p:spPr>
          <a:xfrm>
            <a:off x="2459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6FEDE7-C729-4565-91BD-B8D3CC1FBF0E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07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AE1715-6EF2-4232-82A4-420BC9037CDC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40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677769-32D9-4D22-92BD-8AD323CC0A68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19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45F457-F316-4672-A0D8-DBCE71904173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52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8345DA-ABD4-46C3-8E35-9D3FFAECC66F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2E499B-EBF0-489B-936A-DDFFCB87877C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14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E06715-5EAF-4D1E-A56D-B8531E98AE93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8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563B7C-D348-4025-9B58-B9DADCCE0DF5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25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313E83-1129-4AD6-B61B-96531CCA2B9A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370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55824F-D898-4A88-925A-1E98F25CCF08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48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3A1D40-5B4A-490B-8565-772EB28B3B0C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8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3C923B-C17D-4CCE-B500-BD91F2870933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2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35550" y="1600200"/>
            <a:ext cx="437515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035550" y="3938589"/>
            <a:ext cx="437515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75D65B-E338-48D6-99F7-FFCE3E55452A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4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/>
          <p:nvPr/>
        </p:nvPicPr>
        <p:blipFill>
          <a:blip r:embed="rId15" cstate="print"/>
          <a:stretch/>
        </p:blipFill>
        <p:spPr>
          <a:xfrm>
            <a:off x="0" y="0"/>
            <a:ext cx="9905400" cy="4788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5"/>
          <p:cNvPicPr/>
          <p:nvPr/>
        </p:nvPicPr>
        <p:blipFill>
          <a:blip r:embed="rId14" cstate="print"/>
          <a:srcRect t="56094" r="25426"/>
          <a:stretch/>
        </p:blipFill>
        <p:spPr>
          <a:xfrm>
            <a:off x="2518200" y="0"/>
            <a:ext cx="7387200" cy="3011040"/>
          </a:xfrm>
          <a:prstGeom prst="rect">
            <a:avLst/>
          </a:prstGeom>
          <a:ln>
            <a:noFill/>
          </a:ln>
        </p:spPr>
      </p:pic>
      <p:pic>
        <p:nvPicPr>
          <p:cNvPr id="38" name="Picture 7"/>
          <p:cNvPicPr/>
          <p:nvPr/>
        </p:nvPicPr>
        <p:blipFill>
          <a:blip r:embed="rId15" cstate="print"/>
          <a:stretch/>
        </p:blipFill>
        <p:spPr>
          <a:xfrm>
            <a:off x="0" y="0"/>
            <a:ext cx="9905400" cy="47880"/>
          </a:xfrm>
          <a:prstGeom prst="rect">
            <a:avLst/>
          </a:prstGeom>
          <a:ln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Образец текста</a:t>
            </a:r>
          </a:p>
          <a:p>
            <a:pPr lvl="1"/>
            <a:r>
              <a:rPr lang="uk-UA" altLang="uk-UA" smtClean="0"/>
              <a:t>Второй уровень</a:t>
            </a:r>
          </a:p>
          <a:p>
            <a:pPr lvl="2"/>
            <a:r>
              <a:rPr lang="uk-UA" altLang="uk-UA" smtClean="0"/>
              <a:t>Третий уровень</a:t>
            </a:r>
          </a:p>
          <a:p>
            <a:pPr lvl="3"/>
            <a:r>
              <a:rPr lang="uk-UA" altLang="uk-UA" smtClean="0"/>
              <a:t>Четвертый уровень</a:t>
            </a:r>
          </a:p>
          <a:p>
            <a:pPr lvl="4"/>
            <a:r>
              <a:rPr lang="uk-UA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35F17C-FE06-46F5-B0FF-C295928308E8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8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8.xml"/><Relationship Id="rId5" Type="http://schemas.openxmlformats.org/officeDocument/2006/relationships/image" Target="../media/image7.png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4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992160" y="4513506"/>
            <a:ext cx="8543160" cy="56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1307880" y="3566520"/>
            <a:ext cx="6309360" cy="59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Рисунок 14"/>
          <p:cNvPicPr/>
          <p:nvPr/>
        </p:nvPicPr>
        <p:blipFill>
          <a:blip r:embed="rId2" cstate="print"/>
          <a:stretch/>
        </p:blipFill>
        <p:spPr>
          <a:xfrm>
            <a:off x="509400" y="313560"/>
            <a:ext cx="4858560" cy="939960"/>
          </a:xfrm>
          <a:prstGeom prst="rect">
            <a:avLst/>
          </a:prstGeom>
          <a:ln>
            <a:noFill/>
          </a:ln>
        </p:spPr>
      </p:pic>
      <p:sp>
        <p:nvSpPr>
          <p:cNvPr id="79" name="CustomShape 3"/>
          <p:cNvSpPr/>
          <p:nvPr/>
        </p:nvSpPr>
        <p:spPr>
          <a:xfrm>
            <a:off x="1478340" y="822022"/>
            <a:ext cx="3785400" cy="21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Запорізький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відокремлений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підрозділ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4"/>
          <p:cNvSpPr/>
          <p:nvPr/>
        </p:nvSpPr>
        <p:spPr>
          <a:xfrm>
            <a:off x="1366200" y="1627200"/>
            <a:ext cx="8169120" cy="27243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                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Picture 2"/>
          <p:cNvPicPr/>
          <p:nvPr/>
        </p:nvPicPr>
        <p:blipFill>
          <a:blip r:embed="rId3" cstate="print"/>
          <a:stretch/>
        </p:blipFill>
        <p:spPr>
          <a:xfrm>
            <a:off x="8690040" y="277084"/>
            <a:ext cx="912240" cy="1078187"/>
          </a:xfrm>
          <a:prstGeom prst="rect">
            <a:avLst/>
          </a:prstGeom>
          <a:ln>
            <a:noFill/>
          </a:ln>
        </p:spPr>
      </p:pic>
      <p:sp>
        <p:nvSpPr>
          <p:cNvPr id="83" name="CustomShape 5"/>
          <p:cNvSpPr/>
          <p:nvPr/>
        </p:nvSpPr>
        <p:spPr>
          <a:xfrm>
            <a:off x="5421240" y="4074480"/>
            <a:ext cx="403560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5002" y="2151728"/>
            <a:ext cx="92472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Результати опитування представників бізнесу  </a:t>
            </a:r>
          </a:p>
          <a:p>
            <a:pPr lvl="0" algn="ctr">
              <a:defRPr/>
            </a:pPr>
            <a:r>
              <a:rPr lang="uk-UA" altLang="uk-UA" sz="4400" b="1" kern="0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Комишуваської</a:t>
            </a:r>
            <a:r>
              <a:rPr lang="uk-UA" altLang="uk-UA" sz="4400" b="1" kern="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селищної об’єднаної </a:t>
            </a:r>
            <a:r>
              <a:rPr lang="uk-UA" altLang="uk-UA" sz="4400" b="1" kern="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територіальної громади 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5371" y="5091356"/>
            <a:ext cx="5878247" cy="1358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uk-UA" altLang="uk-UA" sz="2800" b="1" dirty="0">
                <a:solidFill>
                  <a:prstClr val="black"/>
                </a:solidFill>
                <a:latin typeface="Calibri" panose="020F0502020204030204"/>
              </a:rPr>
              <a:t>Матеріали до засідання Робочої групи зі стратегічного планування </a:t>
            </a:r>
            <a:endParaRPr lang="uk-UA" altLang="uk-UA" sz="28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uk-UA" altLang="uk-UA" sz="2800" b="1" dirty="0" smtClean="0">
                <a:solidFill>
                  <a:prstClr val="black"/>
                </a:solidFill>
                <a:latin typeface="Calibri" panose="020F0502020204030204"/>
              </a:rPr>
              <a:t>11 липня </a:t>
            </a:r>
            <a:r>
              <a:rPr lang="uk-UA" altLang="uk-UA" sz="2800" b="1" dirty="0">
                <a:solidFill>
                  <a:prstClr val="black"/>
                </a:solidFill>
                <a:latin typeface="Calibri" panose="020F0502020204030204"/>
              </a:rPr>
              <a:t>2018 року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00" y="1255848"/>
            <a:ext cx="8915040" cy="785224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змінювати</a:t>
            </a:r>
            <a:r>
              <a:rPr lang="ru-RU" dirty="0"/>
              <a:t> </a:t>
            </a:r>
            <a:r>
              <a:rPr lang="ru-RU" dirty="0" err="1"/>
              <a:t>передусім</a:t>
            </a:r>
            <a:endParaRPr lang="ru-RU" dirty="0"/>
          </a:p>
        </p:txBody>
      </p:sp>
      <p:pic>
        <p:nvPicPr>
          <p:cNvPr id="4" name="Picture 2"/>
          <p:cNvPicPr/>
          <p:nvPr/>
        </p:nvPicPr>
        <p:blipFill>
          <a:blip r:embed="rId3" cstate="print"/>
          <a:stretch/>
        </p:blipFill>
        <p:spPr>
          <a:xfrm>
            <a:off x="8662706" y="241367"/>
            <a:ext cx="912240" cy="101448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7"/>
          <p:cNvPicPr/>
          <p:nvPr/>
        </p:nvPicPr>
        <p:blipFill>
          <a:blip r:embed="rId4" cstate="print"/>
          <a:stretch/>
        </p:blipFill>
        <p:spPr>
          <a:xfrm>
            <a:off x="103320" y="249351"/>
            <a:ext cx="5383080" cy="958963"/>
          </a:xfrm>
          <a:prstGeom prst="rect">
            <a:avLst/>
          </a:prstGeom>
          <a:ln>
            <a:noFill/>
          </a:ln>
        </p:spPr>
      </p:pic>
      <p:sp>
        <p:nvSpPr>
          <p:cNvPr id="8" name="CustomShape 1"/>
          <p:cNvSpPr/>
          <p:nvPr/>
        </p:nvSpPr>
        <p:spPr>
          <a:xfrm rot="10800000" flipV="1">
            <a:off x="1269402" y="742278"/>
            <a:ext cx="4216998" cy="59224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Запорізький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відокремлений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підрозділ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272716"/>
              </p:ext>
            </p:extLst>
          </p:nvPr>
        </p:nvGraphicFramePr>
        <p:xfrm>
          <a:off x="103320" y="1913792"/>
          <a:ext cx="9718411" cy="494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880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524" y="1118794"/>
            <a:ext cx="8257515" cy="785957"/>
          </a:xfrm>
        </p:spPr>
        <p:txBody>
          <a:bodyPr/>
          <a:lstStyle/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вірите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вдасться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endParaRPr lang="ru-RU" dirty="0"/>
          </a:p>
        </p:txBody>
      </p:sp>
      <p:pic>
        <p:nvPicPr>
          <p:cNvPr id="5" name="Рисунок 7"/>
          <p:cNvPicPr/>
          <p:nvPr/>
        </p:nvPicPr>
        <p:blipFill>
          <a:blip r:embed="rId2" cstate="print"/>
          <a:stretch/>
        </p:blipFill>
        <p:spPr>
          <a:xfrm>
            <a:off x="103320" y="404473"/>
            <a:ext cx="5383080" cy="958963"/>
          </a:xfrm>
          <a:prstGeom prst="rect">
            <a:avLst/>
          </a:prstGeom>
          <a:ln>
            <a:noFill/>
          </a:ln>
        </p:spPr>
      </p:pic>
      <p:pic>
        <p:nvPicPr>
          <p:cNvPr id="6" name="Picture 2"/>
          <p:cNvPicPr/>
          <p:nvPr/>
        </p:nvPicPr>
        <p:blipFill>
          <a:blip r:embed="rId3" cstate="print"/>
          <a:stretch/>
        </p:blipFill>
        <p:spPr>
          <a:xfrm>
            <a:off x="8662706" y="241367"/>
            <a:ext cx="912240" cy="1014480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1651000" y="1227666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816419"/>
              </p:ext>
            </p:extLst>
          </p:nvPr>
        </p:nvGraphicFramePr>
        <p:xfrm>
          <a:off x="103320" y="1807285"/>
          <a:ext cx="9802679" cy="5572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stomShape 1"/>
          <p:cNvSpPr/>
          <p:nvPr/>
        </p:nvSpPr>
        <p:spPr>
          <a:xfrm rot="10800000" flipV="1">
            <a:off x="1269402" y="914400"/>
            <a:ext cx="4216998" cy="42012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Запорізький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відокремлений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підрозділ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9905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6429" y="534085"/>
            <a:ext cx="8703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3200" b="1" dirty="0"/>
              <a:t>Які види економічної діяльності є пріоритетними для громади</a:t>
            </a:r>
            <a:endParaRPr lang="ru-RU" sz="3200" b="1" dirty="0"/>
          </a:p>
        </p:txBody>
      </p:sp>
      <p:pic>
        <p:nvPicPr>
          <p:cNvPr id="5" name="Рисунок 7"/>
          <p:cNvPicPr/>
          <p:nvPr/>
        </p:nvPicPr>
        <p:blipFill>
          <a:blip r:embed="rId2" cstate="print"/>
          <a:stretch/>
        </p:blipFill>
        <p:spPr>
          <a:xfrm>
            <a:off x="114300" y="85725"/>
            <a:ext cx="5383080" cy="849738"/>
          </a:xfrm>
          <a:prstGeom prst="rect">
            <a:avLst/>
          </a:prstGeom>
          <a:ln>
            <a:noFill/>
          </a:ln>
        </p:spPr>
      </p:pic>
      <p:pic>
        <p:nvPicPr>
          <p:cNvPr id="6" name="Picture 2"/>
          <p:cNvPicPr/>
          <p:nvPr/>
        </p:nvPicPr>
        <p:blipFill>
          <a:blip r:embed="rId3" cstate="print"/>
          <a:stretch/>
        </p:blipFill>
        <p:spPr>
          <a:xfrm>
            <a:off x="8860410" y="85725"/>
            <a:ext cx="912240" cy="1014480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277008"/>
              </p:ext>
            </p:extLst>
          </p:nvPr>
        </p:nvGraphicFramePr>
        <p:xfrm>
          <a:off x="114301" y="1630386"/>
          <a:ext cx="9658350" cy="5125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stomShape 3"/>
          <p:cNvSpPr/>
          <p:nvPr/>
        </p:nvSpPr>
        <p:spPr>
          <a:xfrm>
            <a:off x="1237129" y="515002"/>
            <a:ext cx="4026611" cy="51334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Запорізький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відокремлений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підрозділ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90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0527" y="590550"/>
            <a:ext cx="5364945" cy="1076325"/>
          </a:xfrm>
          <a:prstGeom prst="rect">
            <a:avLst/>
          </a:prstGeom>
        </p:spPr>
      </p:pic>
      <p:pic>
        <p:nvPicPr>
          <p:cNvPr id="6" name="Рисунок 7"/>
          <p:cNvPicPr/>
          <p:nvPr/>
        </p:nvPicPr>
        <p:blipFill>
          <a:blip r:embed="rId4" cstate="print"/>
          <a:stretch/>
        </p:blipFill>
        <p:spPr>
          <a:xfrm>
            <a:off x="0" y="129265"/>
            <a:ext cx="5383080" cy="940255"/>
          </a:xfrm>
          <a:prstGeom prst="rect">
            <a:avLst/>
          </a:prstGeom>
          <a:ln>
            <a:noFill/>
          </a:ln>
        </p:spPr>
      </p:pic>
      <p:pic>
        <p:nvPicPr>
          <p:cNvPr id="7" name="Picture 2"/>
          <p:cNvPicPr/>
          <p:nvPr/>
        </p:nvPicPr>
        <p:blipFill>
          <a:blip r:embed="rId5" cstate="print"/>
          <a:stretch/>
        </p:blipFill>
        <p:spPr>
          <a:xfrm>
            <a:off x="8812785" y="129265"/>
            <a:ext cx="912240" cy="1014480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691149"/>
              </p:ext>
            </p:extLst>
          </p:nvPr>
        </p:nvGraphicFramePr>
        <p:xfrm>
          <a:off x="-96707" y="1069520"/>
          <a:ext cx="9821732" cy="555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CustomShape 3"/>
          <p:cNvSpPr/>
          <p:nvPr/>
        </p:nvSpPr>
        <p:spPr>
          <a:xfrm>
            <a:off x="1093214" y="590550"/>
            <a:ext cx="4170526" cy="43779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Запорізький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відокремлений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підрозділ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4447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55120"/>
            <a:ext cx="2886075" cy="1004209"/>
          </a:xfrm>
          <a:prstGeom prst="rect">
            <a:avLst/>
          </a:prstGeom>
        </p:spPr>
      </p:pic>
      <p:pic>
        <p:nvPicPr>
          <p:cNvPr id="9" name="Рисунок 7"/>
          <p:cNvPicPr/>
          <p:nvPr/>
        </p:nvPicPr>
        <p:blipFill>
          <a:blip r:embed="rId4" cstate="print"/>
          <a:stretch/>
        </p:blipFill>
        <p:spPr>
          <a:xfrm>
            <a:off x="103320" y="404472"/>
            <a:ext cx="5383080" cy="958963"/>
          </a:xfrm>
          <a:prstGeom prst="rect">
            <a:avLst/>
          </a:prstGeom>
          <a:ln>
            <a:noFill/>
          </a:ln>
        </p:spPr>
      </p:pic>
      <p:pic>
        <p:nvPicPr>
          <p:cNvPr id="11" name="Picture 2"/>
          <p:cNvPicPr/>
          <p:nvPr/>
        </p:nvPicPr>
        <p:blipFill>
          <a:blip r:embed="rId5" cstate="print"/>
          <a:stretch/>
        </p:blipFill>
        <p:spPr>
          <a:xfrm>
            <a:off x="8927085" y="12297"/>
            <a:ext cx="912240" cy="1014480"/>
          </a:xfrm>
          <a:prstGeom prst="rect">
            <a:avLst/>
          </a:prstGeom>
          <a:ln>
            <a:noFill/>
          </a:ln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688289"/>
              </p:ext>
            </p:extLst>
          </p:nvPr>
        </p:nvGraphicFramePr>
        <p:xfrm>
          <a:off x="103320" y="921026"/>
          <a:ext cx="9567805" cy="5025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3320" y="5884432"/>
            <a:ext cx="9802680" cy="97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3200" dirty="0">
                <a:solidFill>
                  <a:schemeClr val="tx2"/>
                </a:solidFill>
              </a:rPr>
              <a:t>Величина тіньового бізнесу </a:t>
            </a:r>
            <a:r>
              <a:rPr lang="uk-UA" altLang="uk-UA" sz="3200" dirty="0" smtClean="0">
                <a:solidFill>
                  <a:schemeClr val="tx2"/>
                </a:solidFill>
              </a:rPr>
              <a:t>26 % </a:t>
            </a:r>
            <a:endParaRPr lang="uk-UA" altLang="uk-UA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0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7"/>
          <p:cNvPicPr/>
          <p:nvPr/>
        </p:nvPicPr>
        <p:blipFill>
          <a:blip r:embed="rId2" cstate="print"/>
          <a:stretch/>
        </p:blipFill>
        <p:spPr>
          <a:xfrm>
            <a:off x="173880" y="214405"/>
            <a:ext cx="5383080" cy="1120115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1292400" y="865414"/>
            <a:ext cx="4194000" cy="68510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Запорізький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відокремлений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підрозділ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Picture 2"/>
          <p:cNvPicPr/>
          <p:nvPr/>
        </p:nvPicPr>
        <p:blipFill>
          <a:blip r:embed="rId3" cstate="print"/>
          <a:stretch/>
        </p:blipFill>
        <p:spPr>
          <a:xfrm>
            <a:off x="8769523" y="163338"/>
            <a:ext cx="912240" cy="1014480"/>
          </a:xfrm>
          <a:prstGeom prst="rect">
            <a:avLst/>
          </a:prstGeom>
          <a:ln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768960" y="1546560"/>
            <a:ext cx="8651880" cy="38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altLang="uk-UA" sz="2800" kern="0" dirty="0">
                <a:solidFill>
                  <a:srgbClr val="000000"/>
                </a:solidFill>
                <a:cs typeface="Arial"/>
              </a:rPr>
              <a:t>Опитування проведене у </a:t>
            </a:r>
            <a:r>
              <a:rPr lang="uk-UA" altLang="uk-UA" sz="2800" kern="0" dirty="0" smtClean="0">
                <a:solidFill>
                  <a:srgbClr val="000000"/>
                </a:solidFill>
                <a:cs typeface="Arial"/>
              </a:rPr>
              <a:t>травні 2018 </a:t>
            </a:r>
            <a:r>
              <a:rPr lang="uk-UA" altLang="uk-UA" sz="2800" kern="0" dirty="0">
                <a:solidFill>
                  <a:srgbClr val="000000"/>
                </a:solidFill>
                <a:cs typeface="Arial"/>
              </a:rPr>
              <a:t>року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altLang="uk-UA" sz="2800" kern="0" dirty="0">
                <a:solidFill>
                  <a:srgbClr val="000000"/>
                </a:solidFill>
                <a:cs typeface="Arial"/>
              </a:rPr>
              <a:t>Респонденти – </a:t>
            </a:r>
            <a:r>
              <a:rPr lang="uk-UA" altLang="uk-UA" sz="2800" kern="0" dirty="0" smtClean="0">
                <a:solidFill>
                  <a:srgbClr val="000000"/>
                </a:solidFill>
                <a:cs typeface="Arial"/>
              </a:rPr>
              <a:t>16 </a:t>
            </a:r>
            <a:r>
              <a:rPr lang="uk-UA" altLang="uk-UA" sz="2800" kern="0" dirty="0">
                <a:solidFill>
                  <a:srgbClr val="000000"/>
                </a:solidFill>
                <a:cs typeface="Arial"/>
              </a:rPr>
              <a:t>представників бізнесу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altLang="uk-UA" sz="2800" kern="0" dirty="0">
                <a:solidFill>
                  <a:srgbClr val="000000"/>
                </a:solidFill>
                <a:cs typeface="Arial"/>
              </a:rPr>
              <a:t>Створені в різні періоди</a:t>
            </a:r>
          </a:p>
        </p:txBody>
      </p:sp>
      <p:sp>
        <p:nvSpPr>
          <p:cNvPr id="88" name="CustomShape 3"/>
          <p:cNvSpPr/>
          <p:nvPr/>
        </p:nvSpPr>
        <p:spPr>
          <a:xfrm>
            <a:off x="484560" y="1938960"/>
            <a:ext cx="8458920" cy="407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01837"/>
              </p:ext>
            </p:extLst>
          </p:nvPr>
        </p:nvGraphicFramePr>
        <p:xfrm>
          <a:off x="96820" y="2778076"/>
          <a:ext cx="9714154" cy="397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7"/>
          <p:cNvPicPr/>
          <p:nvPr/>
        </p:nvPicPr>
        <p:blipFill>
          <a:blip r:embed="rId3" cstate="print"/>
          <a:stretch/>
        </p:blipFill>
        <p:spPr>
          <a:xfrm>
            <a:off x="200883" y="210309"/>
            <a:ext cx="5383080" cy="1089051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1292400" y="811666"/>
            <a:ext cx="4194000" cy="73885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Запорізький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відокремлений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підрозділ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Picture 2"/>
          <p:cNvPicPr/>
          <p:nvPr/>
        </p:nvPicPr>
        <p:blipFill>
          <a:blip r:embed="rId4" cstate="print"/>
          <a:stretch/>
        </p:blipFill>
        <p:spPr>
          <a:xfrm>
            <a:off x="8697124" y="91767"/>
            <a:ext cx="912240" cy="101448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768960" y="1161834"/>
            <a:ext cx="8651880" cy="502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uk-UA" altLang="uk-UA" sz="3200" dirty="0">
                <a:solidFill>
                  <a:schemeClr val="tx2"/>
                </a:solidFill>
              </a:rPr>
              <a:t>Засновники</a:t>
            </a:r>
          </a:p>
        </p:txBody>
      </p:sp>
      <p:sp>
        <p:nvSpPr>
          <p:cNvPr id="93" name="CustomShape 3"/>
          <p:cNvSpPr/>
          <p:nvPr/>
        </p:nvSpPr>
        <p:spPr>
          <a:xfrm>
            <a:off x="1524728" y="2230920"/>
            <a:ext cx="8208360" cy="393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518330"/>
              </p:ext>
            </p:extLst>
          </p:nvPr>
        </p:nvGraphicFramePr>
        <p:xfrm>
          <a:off x="4492446" y="1161834"/>
          <a:ext cx="5037364" cy="588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61245" y="3244334"/>
            <a:ext cx="2983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altLang="uk-UA" sz="3200" dirty="0">
                <a:solidFill>
                  <a:schemeClr val="tx2"/>
                </a:solidFill>
              </a:rPr>
              <a:t>Вид діяльності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176542"/>
              </p:ext>
            </p:extLst>
          </p:nvPr>
        </p:nvGraphicFramePr>
        <p:xfrm>
          <a:off x="200883" y="1161834"/>
          <a:ext cx="9408481" cy="279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843049"/>
              </p:ext>
            </p:extLst>
          </p:nvPr>
        </p:nvGraphicFramePr>
        <p:xfrm>
          <a:off x="200883" y="3721533"/>
          <a:ext cx="9328927" cy="321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7"/>
          <p:cNvPicPr/>
          <p:nvPr/>
        </p:nvPicPr>
        <p:blipFill>
          <a:blip r:embed="rId2" cstate="print"/>
          <a:stretch/>
        </p:blipFill>
        <p:spPr>
          <a:xfrm>
            <a:off x="166234" y="326277"/>
            <a:ext cx="5383080" cy="983828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1292400" y="873579"/>
            <a:ext cx="4194000" cy="67694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 smtClean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Запорізький</a:t>
            </a:r>
            <a:r>
              <a:rPr lang="ru-RU" sz="1139" b="1" strike="noStrike" spc="-1" dirty="0" smtClean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 smtClean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відокремлений</a:t>
            </a:r>
            <a:r>
              <a:rPr lang="ru-RU" sz="1139" b="1" strike="noStrike" spc="-1" dirty="0" smtClean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 smtClean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підрозділ</a:t>
            </a:r>
            <a:r>
              <a:rPr lang="ru-RU" sz="1139" b="1" strike="noStrike" spc="-1" dirty="0" smtClean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Picture 2"/>
          <p:cNvPicPr/>
          <p:nvPr/>
        </p:nvPicPr>
        <p:blipFill>
          <a:blip r:embed="rId3" cstate="print"/>
          <a:stretch/>
        </p:blipFill>
        <p:spPr>
          <a:xfrm>
            <a:off x="8785170" y="137540"/>
            <a:ext cx="912240" cy="101448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755640" y="1606320"/>
            <a:ext cx="8651880" cy="75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2024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562320" y="2482920"/>
            <a:ext cx="8568720" cy="362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 Narrow"/>
              <a:buChar char="•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1047" y="936245"/>
            <a:ext cx="1853345" cy="9266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6429" y="3244334"/>
            <a:ext cx="8314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</a:t>
            </a:r>
            <a:r>
              <a:rPr lang="ru-RU" sz="3200" dirty="0" err="1" smtClean="0"/>
              <a:t>Очікувані</a:t>
            </a:r>
            <a:r>
              <a:rPr lang="ru-RU" sz="3200" dirty="0" smtClean="0"/>
              <a:t> </a:t>
            </a:r>
            <a:r>
              <a:rPr lang="ru-RU" sz="3200" dirty="0" err="1"/>
              <a:t>зміни</a:t>
            </a:r>
            <a:r>
              <a:rPr lang="ru-RU" sz="3200" dirty="0"/>
              <a:t> в </a:t>
            </a:r>
            <a:r>
              <a:rPr lang="ru-RU" sz="3200" dirty="0" err="1" smtClean="0"/>
              <a:t>збуті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556136"/>
              </p:ext>
            </p:extLst>
          </p:nvPr>
        </p:nvGraphicFramePr>
        <p:xfrm>
          <a:off x="279698" y="1372771"/>
          <a:ext cx="9531275" cy="227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515154"/>
              </p:ext>
            </p:extLst>
          </p:nvPr>
        </p:nvGraphicFramePr>
        <p:xfrm>
          <a:off x="1" y="3324112"/>
          <a:ext cx="9697410" cy="35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7"/>
          <p:cNvPicPr/>
          <p:nvPr/>
        </p:nvPicPr>
        <p:blipFill>
          <a:blip r:embed="rId2" cstate="print"/>
          <a:stretch/>
        </p:blipFill>
        <p:spPr>
          <a:xfrm>
            <a:off x="173880" y="260059"/>
            <a:ext cx="5383080" cy="1074461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1292400" y="830510"/>
            <a:ext cx="4194000" cy="19294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Запорізький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відокремлений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підрозділ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Picture 2"/>
          <p:cNvPicPr/>
          <p:nvPr/>
        </p:nvPicPr>
        <p:blipFill>
          <a:blip r:embed="rId3" cstate="print"/>
          <a:stretch/>
        </p:blipFill>
        <p:spPr>
          <a:xfrm>
            <a:off x="8764722" y="108148"/>
            <a:ext cx="912240" cy="1014480"/>
          </a:xfrm>
          <a:prstGeom prst="rect">
            <a:avLst/>
          </a:prstGeom>
          <a:ln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-609480" y="1546560"/>
            <a:ext cx="10030320" cy="8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2024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411480" y="2439000"/>
            <a:ext cx="9361080" cy="452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890356"/>
              </p:ext>
            </p:extLst>
          </p:nvPr>
        </p:nvGraphicFramePr>
        <p:xfrm>
          <a:off x="411480" y="2640600"/>
          <a:ext cx="9009360" cy="389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1604" y="1133068"/>
            <a:ext cx="8187638" cy="1083600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561185"/>
              </p:ext>
            </p:extLst>
          </p:nvPr>
        </p:nvGraphicFramePr>
        <p:xfrm>
          <a:off x="398795" y="1444130"/>
          <a:ext cx="9034729" cy="530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7"/>
          <p:cNvPicPr/>
          <p:nvPr/>
        </p:nvPicPr>
        <p:blipFill>
          <a:blip r:embed="rId2" cstate="print"/>
          <a:stretch/>
        </p:blipFill>
        <p:spPr>
          <a:xfrm>
            <a:off x="173880" y="302079"/>
            <a:ext cx="5383080" cy="1032441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1332746" y="917432"/>
            <a:ext cx="4153653" cy="6330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Запорізький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відокремлений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підрозділ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" name="Picture 2"/>
          <p:cNvPicPr/>
          <p:nvPr/>
        </p:nvPicPr>
        <p:blipFill>
          <a:blip r:embed="rId3" cstate="print"/>
          <a:stretch/>
        </p:blipFill>
        <p:spPr>
          <a:xfrm>
            <a:off x="8768160" y="84832"/>
            <a:ext cx="912240" cy="101448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768960" y="1623240"/>
            <a:ext cx="8651880" cy="38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2024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855021" y="1489775"/>
            <a:ext cx="7466760" cy="22997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100000"/>
              </a:lnSpc>
              <a:buClr>
                <a:srgbClr val="010101"/>
              </a:buClr>
              <a:buFont typeface="Arial Narrow"/>
              <a:buChar char="•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7123" y="917432"/>
            <a:ext cx="6931753" cy="1152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2360" y="3705023"/>
            <a:ext cx="5925826" cy="991156"/>
          </a:xfrm>
          <a:prstGeom prst="rect">
            <a:avLst/>
          </a:prstGeom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439827"/>
              </p:ext>
            </p:extLst>
          </p:nvPr>
        </p:nvGraphicFramePr>
        <p:xfrm>
          <a:off x="301216" y="1489775"/>
          <a:ext cx="9187904" cy="281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676289"/>
              </p:ext>
            </p:extLst>
          </p:nvPr>
        </p:nvGraphicFramePr>
        <p:xfrm>
          <a:off x="173880" y="4309454"/>
          <a:ext cx="9495449" cy="246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7"/>
          <p:cNvPicPr/>
          <p:nvPr/>
        </p:nvPicPr>
        <p:blipFill>
          <a:blip r:embed="rId3" cstate="print"/>
          <a:stretch/>
        </p:blipFill>
        <p:spPr>
          <a:xfrm>
            <a:off x="182269" y="209725"/>
            <a:ext cx="5383080" cy="1023457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1371349" y="770611"/>
            <a:ext cx="4194000" cy="216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Запорізький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відокремлений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підрозділ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Picture 2"/>
          <p:cNvPicPr/>
          <p:nvPr/>
        </p:nvPicPr>
        <p:blipFill>
          <a:blip r:embed="rId4" cstate="print"/>
          <a:stretch/>
        </p:blipFill>
        <p:spPr>
          <a:xfrm>
            <a:off x="8731166" y="191340"/>
            <a:ext cx="912240" cy="1014480"/>
          </a:xfrm>
          <a:prstGeom prst="rect">
            <a:avLst/>
          </a:prstGeom>
          <a:ln>
            <a:noFill/>
          </a:ln>
        </p:spPr>
      </p:pic>
      <p:sp>
        <p:nvSpPr>
          <p:cNvPr id="125" name="CustomShape 2"/>
          <p:cNvSpPr/>
          <p:nvPr/>
        </p:nvSpPr>
        <p:spPr>
          <a:xfrm>
            <a:off x="768960" y="1546560"/>
            <a:ext cx="865188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2024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610560" y="1334520"/>
            <a:ext cx="9155520" cy="52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>
              <a:lnSpc>
                <a:spcPct val="100000"/>
              </a:lnSpc>
              <a:buClr>
                <a:srgbClr val="000000"/>
              </a:buClr>
            </a:pPr>
            <a:r>
              <a:rPr lang="uk-UA" altLang="uk-UA" sz="4000" kern="0" smtClean="0">
                <a:solidFill>
                  <a:srgbClr val="000000"/>
                </a:solidFill>
                <a:ea typeface="+mj-ea"/>
                <a:cs typeface="Arial"/>
              </a:rPr>
              <a:t>      </a:t>
            </a:r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231245"/>
              </p:ext>
            </p:extLst>
          </p:nvPr>
        </p:nvGraphicFramePr>
        <p:xfrm>
          <a:off x="768959" y="1879560"/>
          <a:ext cx="8651881" cy="210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2885" y="1834914"/>
            <a:ext cx="8664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Розширення</a:t>
            </a:r>
            <a:r>
              <a:rPr lang="ru-RU" sz="3200" dirty="0" smtClean="0"/>
              <a:t> </a:t>
            </a:r>
            <a:r>
              <a:rPr lang="ru-RU" sz="3200" dirty="0" err="1"/>
              <a:t>інвестиції</a:t>
            </a:r>
            <a:r>
              <a:rPr lang="ru-RU" sz="3200" dirty="0"/>
              <a:t> </a:t>
            </a:r>
            <a:r>
              <a:rPr lang="ru-RU" sz="3200" dirty="0" smtClean="0"/>
              <a:t>у </a:t>
            </a:r>
            <a:r>
              <a:rPr lang="ru-RU" sz="3200" dirty="0" err="1" smtClean="0"/>
              <a:t>громаді</a:t>
            </a:r>
            <a:r>
              <a:rPr lang="ru-RU" sz="3200" dirty="0" smtClean="0"/>
              <a:t> та </a:t>
            </a:r>
            <a:r>
              <a:rPr lang="ru-RU" sz="3200" dirty="0" err="1" smtClean="0"/>
              <a:t>районі</a:t>
            </a:r>
            <a:endParaRPr lang="ru-RU" sz="32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995519"/>
              </p:ext>
            </p:extLst>
          </p:nvPr>
        </p:nvGraphicFramePr>
        <p:xfrm>
          <a:off x="182269" y="2464335"/>
          <a:ext cx="9396970" cy="442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140311"/>
            <a:ext cx="8915400" cy="645457"/>
          </a:xfrm>
        </p:spPr>
        <p:txBody>
          <a:bodyPr/>
          <a:lstStyle/>
          <a:p>
            <a:pPr eaLnBrk="1" hangingPunct="1"/>
            <a:r>
              <a:rPr lang="uk-UA" altLang="uk-UA" dirty="0" smtClean="0"/>
              <a:t>Причини перенесення бізнесу</a:t>
            </a:r>
          </a:p>
        </p:txBody>
      </p:sp>
      <p:pic>
        <p:nvPicPr>
          <p:cNvPr id="6" name="Рисунок 7"/>
          <p:cNvPicPr/>
          <p:nvPr/>
        </p:nvPicPr>
        <p:blipFill>
          <a:blip r:embed="rId2" cstate="print"/>
          <a:stretch/>
        </p:blipFill>
        <p:spPr>
          <a:xfrm>
            <a:off x="169995" y="222363"/>
            <a:ext cx="5383080" cy="1061357"/>
          </a:xfrm>
          <a:prstGeom prst="rect">
            <a:avLst/>
          </a:prstGeom>
          <a:ln>
            <a:noFill/>
          </a:ln>
        </p:spPr>
      </p:pic>
      <p:pic>
        <p:nvPicPr>
          <p:cNvPr id="7" name="Picture 2"/>
          <p:cNvPicPr/>
          <p:nvPr/>
        </p:nvPicPr>
        <p:blipFill>
          <a:blip r:embed="rId3" cstate="print"/>
          <a:stretch/>
        </p:blipFill>
        <p:spPr>
          <a:xfrm>
            <a:off x="8842319" y="160830"/>
            <a:ext cx="912240" cy="1014480"/>
          </a:xfrm>
          <a:prstGeom prst="rect">
            <a:avLst/>
          </a:prstGeom>
          <a:ln>
            <a:noFill/>
          </a:ln>
        </p:spPr>
      </p:pic>
      <p:sp>
        <p:nvSpPr>
          <p:cNvPr id="8" name="CustomShape 1"/>
          <p:cNvSpPr/>
          <p:nvPr/>
        </p:nvSpPr>
        <p:spPr>
          <a:xfrm>
            <a:off x="1371349" y="770611"/>
            <a:ext cx="4194000" cy="2160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39" b="1" i="0" u="none" strike="noStrike" kern="0" cap="none" spc="-1" normalizeH="0" baseline="0" noProof="0" dirty="0" smtClean="0">
                <a:ln>
                  <a:noFill/>
                </a:ln>
                <a:solidFill>
                  <a:srgbClr val="2A286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Times New Roman"/>
                <a:cs typeface="DejaVu Sans"/>
              </a:rPr>
              <a:t> </a:t>
            </a:r>
            <a:r>
              <a:rPr kumimoji="0" lang="ru-RU" sz="1139" b="1" i="0" u="none" strike="noStrike" kern="0" cap="none" spc="-1" normalizeH="0" baseline="0" noProof="0" dirty="0" err="1" smtClean="0">
                <a:ln>
                  <a:noFill/>
                </a:ln>
                <a:solidFill>
                  <a:srgbClr val="2A286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Times New Roman"/>
                <a:cs typeface="DejaVu Sans"/>
              </a:rPr>
              <a:t>Запорізький</a:t>
            </a:r>
            <a:r>
              <a:rPr kumimoji="0" lang="ru-RU" sz="1139" b="1" i="0" u="none" strike="noStrike" kern="0" cap="none" spc="-1" normalizeH="0" baseline="0" noProof="0" dirty="0" smtClean="0">
                <a:ln>
                  <a:noFill/>
                </a:ln>
                <a:solidFill>
                  <a:srgbClr val="2A286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Times New Roman"/>
                <a:cs typeface="DejaVu Sans"/>
              </a:rPr>
              <a:t> </a:t>
            </a:r>
            <a:r>
              <a:rPr kumimoji="0" lang="ru-RU" sz="1139" b="1" i="0" u="none" strike="noStrike" kern="0" cap="none" spc="-1" normalizeH="0" baseline="0" noProof="0" dirty="0" err="1" smtClean="0">
                <a:ln>
                  <a:noFill/>
                </a:ln>
                <a:solidFill>
                  <a:srgbClr val="2A286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Times New Roman"/>
                <a:cs typeface="DejaVu Sans"/>
              </a:rPr>
              <a:t>відокремлений</a:t>
            </a:r>
            <a:r>
              <a:rPr kumimoji="0" lang="ru-RU" sz="1139" b="1" i="0" u="none" strike="noStrike" kern="0" cap="none" spc="-1" normalizeH="0" baseline="0" noProof="0" dirty="0" smtClean="0">
                <a:ln>
                  <a:noFill/>
                </a:ln>
                <a:solidFill>
                  <a:srgbClr val="2A286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Times New Roman"/>
                <a:cs typeface="DejaVu Sans"/>
              </a:rPr>
              <a:t> </a:t>
            </a:r>
            <a:r>
              <a:rPr kumimoji="0" lang="ru-RU" sz="1139" b="1" i="0" u="none" strike="noStrike" kern="0" cap="none" spc="-1" normalizeH="0" baseline="0" noProof="0" dirty="0" err="1" smtClean="0">
                <a:ln>
                  <a:noFill/>
                </a:ln>
                <a:solidFill>
                  <a:srgbClr val="2A286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Times New Roman"/>
                <a:cs typeface="DejaVu Sans"/>
              </a:rPr>
              <a:t>підрозділ</a:t>
            </a:r>
            <a:r>
              <a:rPr kumimoji="0" lang="ru-RU" sz="1139" b="1" i="0" u="none" strike="noStrike" kern="0" cap="none" spc="-1" normalizeH="0" baseline="0" noProof="0" dirty="0" smtClean="0">
                <a:ln>
                  <a:noFill/>
                </a:ln>
                <a:solidFill>
                  <a:srgbClr val="2A286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Times New Roman"/>
                <a:cs typeface="DejaVu Sans"/>
              </a:rPr>
              <a:t>  </a:t>
            </a:r>
            <a:endParaRPr kumimoji="0" lang="ru-RU" sz="18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013833"/>
              </p:ext>
            </p:extLst>
          </p:nvPr>
        </p:nvGraphicFramePr>
        <p:xfrm>
          <a:off x="169996" y="1982078"/>
          <a:ext cx="9584564" cy="4719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993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Рисунок 7"/>
          <p:cNvPicPr/>
          <p:nvPr/>
        </p:nvPicPr>
        <p:blipFill>
          <a:blip r:embed="rId3" cstate="print"/>
          <a:stretch/>
        </p:blipFill>
        <p:spPr>
          <a:xfrm>
            <a:off x="192118" y="369488"/>
            <a:ext cx="5383080" cy="958963"/>
          </a:xfrm>
          <a:prstGeom prst="rect">
            <a:avLst/>
          </a:prstGeom>
          <a:ln>
            <a:noFill/>
          </a:ln>
        </p:spPr>
      </p:pic>
      <p:sp>
        <p:nvSpPr>
          <p:cNvPr id="150" name="CustomShape 1"/>
          <p:cNvSpPr/>
          <p:nvPr/>
        </p:nvSpPr>
        <p:spPr>
          <a:xfrm rot="10800000" flipV="1">
            <a:off x="1292400" y="889907"/>
            <a:ext cx="4194000" cy="4446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Запорізький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відокремлений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підрозділ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Picture 2"/>
          <p:cNvPicPr/>
          <p:nvPr/>
        </p:nvPicPr>
        <p:blipFill>
          <a:blip r:embed="rId4" cstate="print"/>
          <a:stretch/>
        </p:blipFill>
        <p:spPr>
          <a:xfrm>
            <a:off x="8662706" y="241367"/>
            <a:ext cx="912240" cy="101448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768960" y="1546560"/>
            <a:ext cx="865188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2024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1110343"/>
            <a:ext cx="7845879" cy="963386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093184"/>
              </p:ext>
            </p:extLst>
          </p:nvPr>
        </p:nvGraphicFramePr>
        <p:xfrm>
          <a:off x="192117" y="1860744"/>
          <a:ext cx="9713883" cy="499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3445</TotalTime>
  <Words>140</Words>
  <Application>Microsoft Office PowerPoint</Application>
  <PresentationFormat>Лист A4 (210x297 мм)</PresentationFormat>
  <Paragraphs>38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Причини перенесення бізнесу</vt:lpstr>
      <vt:lpstr>Презентация PowerPoint</vt:lpstr>
      <vt:lpstr>     Що слід змінювати передусім</vt:lpstr>
      <vt:lpstr>Чи вірите що вдасться змінити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Madoian</dc:creator>
  <cp:lastModifiedBy>Пользователь</cp:lastModifiedBy>
  <cp:revision>346</cp:revision>
  <cp:lastPrinted>2018-01-10T15:34:46Z</cp:lastPrinted>
  <dcterms:created xsi:type="dcterms:W3CDTF">2017-12-05T14:51:43Z</dcterms:created>
  <dcterms:modified xsi:type="dcterms:W3CDTF">2018-07-11T12:00:49Z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Лист A4 (210x297 мм)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