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776E"/>
    <a:srgbClr val="835A52"/>
    <a:srgbClr val="7153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ru-RU" sz="4400" b="0" strike="noStrike" spc="-1">
                <a:solidFill>
                  <a:srgbClr val="000000"/>
                </a:solidFill>
                <a:latin typeface="Arial"/>
              </a:rPr>
              <a:t>Для перемещения страницы щёлкните мышью</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ru-RU" sz="2000" b="0" strike="noStrike" spc="-1">
                <a:solidFill>
                  <a:srgbClr val="000000"/>
                </a:solidFill>
                <a:latin typeface="Arial"/>
              </a:rPr>
              <a:t>Для правки формата примечаний щёлкните мышью</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strike="noStrike" spc="-1">
                <a:solidFill>
                  <a:srgbClr val="000000"/>
                </a:solidFill>
                <a:latin typeface="Times New Roman"/>
              </a:rPr>
              <a:t>&lt;верхний колонтитул&gt;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indent="0" algn="r">
              <a:buNone/>
              <a:defRPr lang="ru-RU" sz="1400" b="0" strike="noStrike" spc="-1">
                <a:solidFill>
                  <a:srgbClr val="000000"/>
                </a:solidFill>
                <a:latin typeface="Times New Roman"/>
              </a:defRPr>
            </a:lvl1pPr>
          </a:lstStyle>
          <a:p>
            <a:pPr indent="0" algn="r">
              <a:buNone/>
            </a:pPr>
            <a:r>
              <a:rPr lang="ru-RU" sz="1400" b="0" strike="noStrike" spc="-1">
                <a:solidFill>
                  <a:srgbClr val="000000"/>
                </a:solidFill>
                <a:latin typeface="Times New Roman"/>
              </a:rPr>
              <a:t>&lt;дата/время&gt;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&lt;нижний колонтитул&gt;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strike="noStrike" spc="-1">
                <a:solidFill>
                  <a:srgbClr val="000000"/>
                </a:solidFill>
                <a:latin typeface="Times New Roman"/>
              </a:defRPr>
            </a:lvl1pPr>
          </a:lstStyle>
          <a:p>
            <a:pPr indent="0" algn="r">
              <a:buNone/>
            </a:pPr>
            <a:fld id="{7E3BE94B-99AD-4D5D-B1AB-06D2EC177955}" type="slidenum">
              <a:rPr lang="ru-RU" sz="1400" b="0" strike="noStrike" spc="-1">
                <a:solidFill>
                  <a:srgbClr val="000000"/>
                </a:solidFill>
                <a:latin typeface="Times New Roman"/>
              </a:rPr>
              <a:t>‹#›</a:t>
            </a:fld>
            <a:endParaRPr lang="ru-RU" sz="1400" b="0" strike="noStrike" spc="-1">
              <a:solidFill>
                <a:srgbClr val="000000"/>
              </a:solidFill>
              <a:latin typeface="Times New Roman"/>
            </a:endParaRPr>
          </a:p>
        </p:txBody>
      </p:sp>
    </p:spTree>
    <p:extLst>
      <p:ext uri="{BB962C8B-B14F-4D97-AF65-F5344CB8AC3E}">
        <p14:creationId xmlns:p14="http://schemas.microsoft.com/office/powerpoint/2010/main" val="350752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685800" y="1143000"/>
            <a:ext cx="5485320" cy="3085200"/>
          </a:xfrm>
          <a:prstGeom prst="rect">
            <a:avLst/>
          </a:prstGeom>
          <a:ln w="0">
            <a:noFill/>
          </a:ln>
        </p:spPr>
      </p:sp>
      <p:sp>
        <p:nvSpPr>
          <p:cNvPr id="250"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uk-UA" sz="1200" b="1" u="sng" strike="noStrike" spc="-1">
                <a:solidFill>
                  <a:srgbClr val="FF0000"/>
                </a:solidFill>
                <a:uFillTx/>
                <a:latin typeface="Calibri"/>
                <a:ea typeface="Calibri"/>
              </a:rPr>
              <a:t>УВАГА! ПЕРЕД РЕДАГУВАННЯМ ПРЕЗЕНТАЦІЇ ОЗНАЙОМТЕСЬ ТА ДОТРИМУЙТЕСЬ ВИМОГ І СТИЛІСТИКИ!</a:t>
            </a:r>
            <a:br>
              <a:rPr sz="1200"/>
            </a:br>
            <a:br>
              <a:rPr sz="1200"/>
            </a:br>
            <a:r>
              <a:rPr lang="uk-UA" sz="1200" b="0" strike="noStrike" spc="-1">
                <a:solidFill>
                  <a:srgbClr val="FF0000"/>
                </a:solidFill>
                <a:latin typeface="Calibri"/>
                <a:ea typeface="Calibri"/>
              </a:rPr>
              <a:t>1) Встановіть шрифт Proxima Nova. Цей шрифт обраний і затверджений як корпоративний. Використовуйте тільки його.</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rgbClr val="FF0000"/>
                </a:solidFill>
                <a:latin typeface="Calibri"/>
                <a:ea typeface="Calibri"/>
              </a:rPr>
              <a:t>2) Кольори не змінюйте. Презентація виконана в єдиному стилі із використанням фірмових кольорів. </a:t>
            </a:r>
            <a:br>
              <a:rPr sz="1200"/>
            </a:br>
            <a:r>
              <a:rPr lang="uk-UA" sz="1200" b="0" strike="noStrike" spc="-1">
                <a:solidFill>
                  <a:srgbClr val="FF0000"/>
                </a:solidFill>
                <a:latin typeface="Calibri"/>
                <a:ea typeface="Calibri"/>
              </a:rPr>
              <a:t>3) Умовне число «100», «1000» змінюєте на значення притаманне саме вашій ОТГ. Розмір встановлений за умовчуванням – його також не змінюємо. Просто у віконці для редагування вводимо необхідне значення.</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rgbClr val="FF0000"/>
                </a:solidFill>
                <a:latin typeface="Calibri"/>
                <a:ea typeface="Calibri"/>
              </a:rPr>
              <a:t>4) Елементи не переміщуйте. Єдиний випадок коли можна видалити елемент це не відповідність позиції вашій ОТГ. Наприклад, за 2020 рік на території ОТГ не відбулось жодного вбивства, відповідно розкриття немає. Ця позиція не відповідає вашій ОТГ. Отже, видаляєте цю графу. А стовпчик вирівнюєте. Елементи не повинні бути хаотично розкидані по слайду. Нулів «О» чи «-» бути не повинно.</a:t>
            </a:r>
            <a:br>
              <a:rPr sz="1200"/>
            </a:br>
            <a:r>
              <a:rPr lang="uk-UA" sz="1200" b="0" strike="noStrike" spc="-1">
                <a:solidFill>
                  <a:srgbClr val="FF0000"/>
                </a:solidFill>
                <a:latin typeface="Calibri"/>
                <a:ea typeface="Calibri"/>
              </a:rPr>
              <a:t>5) Ваша презентація – це лише опорний конспект, це підказка для вас і зручний візуал для слухачів. Просто брати і просто називати цифри з презентації – це не звітування. Основні поняття повинні проговорюватись усно у промові.</a:t>
            </a:r>
            <a:br>
              <a:rPr sz="1200"/>
            </a:br>
            <a:br>
              <a:rPr sz="1200"/>
            </a:br>
            <a:r>
              <a:rPr lang="uk-UA" sz="1200" b="0" strike="noStrike" spc="-1">
                <a:solidFill>
                  <a:srgbClr val="FF0000"/>
                </a:solidFill>
                <a:latin typeface="Calibri"/>
                <a:ea typeface="Calibri"/>
              </a:rPr>
              <a:t>За додатковою інформацією чи питаннями щодо оформлення презентації не соромтесь телефонуйте: 067 284 72 00 Ярослава Крамаренко</a:t>
            </a:r>
            <a:endParaRPr lang="ru-RU" sz="1200" b="0" strike="noStrike" spc="-1">
              <a:solidFill>
                <a:srgbClr val="000000"/>
              </a:solidFill>
              <a:latin typeface="Arial"/>
            </a:endParaRPr>
          </a:p>
          <a:p>
            <a:pPr marL="216000" indent="0">
              <a:lnSpc>
                <a:spcPct val="100000"/>
              </a:lnSpc>
              <a:buNone/>
              <a:tabLst>
                <a:tab pos="0" algn="l"/>
              </a:tabLst>
            </a:pPr>
            <a:endParaRPr lang="ru-RU" sz="1200" b="0" strike="noStrike" spc="-1">
              <a:solidFill>
                <a:srgbClr val="000000"/>
              </a:solidFill>
              <a:latin typeface="Arial"/>
            </a:endParaRPr>
          </a:p>
        </p:txBody>
      </p:sp>
      <p:sp>
        <p:nvSpPr>
          <p:cNvPr id="251" name="PlaceHolder 3"/>
          <p:cNvSpPr>
            <a:spLocks noGrp="1"/>
          </p:cNvSpPr>
          <p:nvPr>
            <p:ph type="sldNum" idx="7"/>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uk-UA" sz="1400" b="0" strike="noStrike" spc="-1">
                <a:solidFill>
                  <a:srgbClr val="000000"/>
                </a:solidFill>
                <a:latin typeface="Times New Roman"/>
              </a:defRPr>
            </a:lvl1pPr>
          </a:lstStyle>
          <a:p>
            <a:pPr indent="0" algn="r">
              <a:lnSpc>
                <a:spcPct val="100000"/>
              </a:lnSpc>
              <a:buNone/>
              <a:tabLst>
                <a:tab pos="0" algn="l"/>
              </a:tabLst>
            </a:pPr>
            <a:fld id="{A51E119F-B1CE-438D-B491-FC70E64F5C38}" type="slidenum">
              <a:rPr lang="uk-UA" sz="1400" b="0" strike="noStrike" spc="-1">
                <a:solidFill>
                  <a:srgbClr val="000000"/>
                </a:solidFill>
                <a:latin typeface="Times New Roman"/>
              </a:rPr>
              <a:t>1</a:t>
            </a:fld>
            <a:endParaRPr lang="ru-RU" sz="14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685800" y="1143000"/>
            <a:ext cx="5485320" cy="3085200"/>
          </a:xfrm>
          <a:prstGeom prst="rect">
            <a:avLst/>
          </a:prstGeom>
          <a:ln w="0">
            <a:noFill/>
          </a:ln>
        </p:spPr>
      </p:sp>
      <p:sp>
        <p:nvSpPr>
          <p:cNvPr id="253"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lnSpc>
                <a:spcPct val="100000"/>
              </a:lnSpc>
              <a:buNone/>
              <a:tabLst>
                <a:tab pos="0" algn="l"/>
              </a:tabLst>
            </a:pPr>
            <a:r>
              <a:rPr lang="uk-UA" sz="1200" b="0" strike="noStrike" spc="-1">
                <a:solidFill>
                  <a:schemeClr val="dk1"/>
                </a:solidFill>
                <a:latin typeface="Calibri"/>
                <a:ea typeface="Calibri"/>
              </a:rPr>
              <a:t>Розглянути матеріалів. Це документи, які прийнятті з ВП + розглянуті самостійно.  </a:t>
            </a:r>
            <a:endParaRPr lang="ru-RU" sz="1200" b="0" strike="noStrike" spc="-1">
              <a:solidFill>
                <a:srgbClr val="000000"/>
              </a:solidFill>
              <a:latin typeface="Arial"/>
            </a:endParaRPr>
          </a:p>
          <a:p>
            <a:pPr marL="216000" indent="0">
              <a:lnSpc>
                <a:spcPct val="100000"/>
              </a:lnSpc>
              <a:buNone/>
              <a:tabLst>
                <a:tab pos="0" algn="l"/>
              </a:tabLst>
            </a:pPr>
            <a:r>
              <a:rPr lang="uk-UA" sz="1200" b="0" strike="noStrike" spc="-1">
                <a:solidFill>
                  <a:schemeClr val="dk1"/>
                </a:solidFill>
                <a:latin typeface="Calibri"/>
                <a:ea typeface="Calibri"/>
              </a:rPr>
              <a:t>Значення вказуються за минулий рік та поточний: 2022(кількість викликів)/2023(кількість викликів), 2022(кількість розглянутих матеріалів)/2023(кількість розглянутих матеріалів)</a:t>
            </a:r>
            <a:endParaRPr lang="ru-RU" sz="1200" b="0" strike="noStrike" spc="-1">
              <a:solidFill>
                <a:srgbClr val="000000"/>
              </a:solidFill>
              <a:latin typeface="Arial"/>
            </a:endParaRPr>
          </a:p>
        </p:txBody>
      </p:sp>
      <p:sp>
        <p:nvSpPr>
          <p:cNvPr id="254" name="PlaceHolder 3"/>
          <p:cNvSpPr>
            <a:spLocks noGrp="1"/>
          </p:cNvSpPr>
          <p:nvPr>
            <p:ph type="sldNum" idx="8"/>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uk-UA" sz="1400" b="0" strike="noStrike" spc="-1">
                <a:solidFill>
                  <a:srgbClr val="000000"/>
                </a:solidFill>
                <a:latin typeface="Times New Roman"/>
              </a:defRPr>
            </a:lvl1pPr>
          </a:lstStyle>
          <a:p>
            <a:pPr indent="0" algn="r">
              <a:lnSpc>
                <a:spcPct val="100000"/>
              </a:lnSpc>
              <a:buNone/>
              <a:tabLst>
                <a:tab pos="0" algn="l"/>
              </a:tabLst>
            </a:pPr>
            <a:fld id="{0C77D097-83DE-4322-8128-BBAF63CE6019}" type="slidenum">
              <a:rPr lang="uk-UA" sz="1400" b="0" strike="noStrike" spc="-1">
                <a:solidFill>
                  <a:srgbClr val="000000"/>
                </a:solidFill>
                <a:latin typeface="Times New Roman"/>
              </a:rPr>
              <a:t>3</a:t>
            </a:fld>
            <a:endParaRPr lang="ru-RU" sz="14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685800" y="1143000"/>
            <a:ext cx="5485320" cy="3085200"/>
          </a:xfrm>
          <a:prstGeom prst="rect">
            <a:avLst/>
          </a:prstGeom>
          <a:ln w="0">
            <a:noFill/>
          </a:ln>
        </p:spPr>
      </p:sp>
      <p:sp>
        <p:nvSpPr>
          <p:cNvPr id="256"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ru-RU" sz="1800" b="0" strike="noStrike" spc="-1">
              <a:solidFill>
                <a:srgbClr val="000000"/>
              </a:solidFill>
              <a:latin typeface="Arial"/>
            </a:endParaRPr>
          </a:p>
        </p:txBody>
      </p:sp>
      <p:sp>
        <p:nvSpPr>
          <p:cNvPr id="257" name="PlaceHolder 3"/>
          <p:cNvSpPr>
            <a:spLocks noGrp="1"/>
          </p:cNvSpPr>
          <p:nvPr>
            <p:ph type="sldNum" idx="9"/>
          </p:nvPr>
        </p:nvSpPr>
        <p:spPr>
          <a:xfrm>
            <a:off x="3884760" y="8685360"/>
            <a:ext cx="2970720" cy="457560"/>
          </a:xfrm>
          <a:prstGeom prst="rect">
            <a:avLst/>
          </a:prstGeom>
          <a:noFill/>
          <a:ln w="0">
            <a:noFill/>
          </a:ln>
        </p:spPr>
        <p:txBody>
          <a:bodyPr lIns="0" tIns="0" rIns="0" bIns="0" anchor="b">
            <a:noAutofit/>
          </a:bodyPr>
          <a:lstStyle>
            <a:lvl1pPr indent="0" algn="r">
              <a:lnSpc>
                <a:spcPct val="100000"/>
              </a:lnSpc>
              <a:buNone/>
              <a:tabLst>
                <a:tab pos="0" algn="l"/>
              </a:tabLst>
              <a:defRPr lang="uk-UA" sz="1400" b="0" strike="noStrike" spc="-1">
                <a:solidFill>
                  <a:srgbClr val="000000"/>
                </a:solidFill>
                <a:latin typeface="Times New Roman"/>
              </a:defRPr>
            </a:lvl1pPr>
          </a:lstStyle>
          <a:p>
            <a:pPr indent="0" algn="r">
              <a:lnSpc>
                <a:spcPct val="100000"/>
              </a:lnSpc>
              <a:buNone/>
              <a:tabLst>
                <a:tab pos="0" algn="l"/>
              </a:tabLst>
            </a:pPr>
            <a:fld id="{4267C6BE-FABD-4E9E-A737-5910B405CF06}" type="slidenum">
              <a:rPr lang="uk-UA" sz="1400" b="0" strike="noStrike" spc="-1">
                <a:solidFill>
                  <a:srgbClr val="000000"/>
                </a:solidFill>
                <a:latin typeface="Times New Roman"/>
              </a:rPr>
              <a:t>4</a:t>
            </a:fld>
            <a:endParaRPr lang="ru-RU"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E24E269A-C064-4EF3-B09B-2C177EB5F99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9B8DDE1C-A8CE-4CBC-9C2A-6C3757358A8B}"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C5EDA323-5510-45A1-A811-22D4E76375F8}"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fontScale="91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D2E4E40B-E0CB-461A-B7E0-A4DFB0F5E264}"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77EDC8CB-C193-41A4-8271-C20E3BD61F62}"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1C3FEA6-3441-44EA-9D3D-26941F1DD880}"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89CB40C-E014-47D9-8863-0EA4EB7EFC3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4F34085-E623-45BD-AB53-3DD293148F54}"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0E2C0D2-C82D-4D93-80CA-27540106D05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AB53273-2B70-4B7A-8ED2-A34C93D6A5B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2984A9B-0061-4592-9E69-69E5E2FEE87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21040"/>
            <a:ext cx="109724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1282D29-D49B-4966-BCC7-C9CEAEF5E8A9}"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u-RU" sz="1400" b="0" strike="noStrike" spc="-1">
                <a:solidFill>
                  <a:srgbClr val="000000"/>
                </a:solidFill>
                <a:latin typeface="Times New Roman"/>
              </a:defRPr>
            </a:lvl1pPr>
          </a:lstStyle>
          <a:p>
            <a:pPr indent="0" algn="ctr">
              <a:lnSpc>
                <a:spcPct val="100000"/>
              </a:lnSpc>
              <a:buNone/>
              <a:tabLst>
                <a:tab pos="0" algn="l"/>
              </a:tabLst>
            </a:pPr>
            <a:r>
              <a:rPr lang="ru-RU" sz="1400" b="0" strike="noStrike" spc="-1">
                <a:solidFill>
                  <a:srgbClr val="000000"/>
                </a:solidFill>
                <a:latin typeface="Times New Roman"/>
              </a:rPr>
              <a:t> </a:t>
            </a:r>
          </a:p>
        </p:txBody>
      </p:sp>
      <p:sp>
        <p:nvSpPr>
          <p:cNvPr id="6" name="PlaceHolder 2"/>
          <p:cNvSpPr>
            <a:spLocks noGrp="1"/>
          </p:cNvSpPr>
          <p:nvPr>
            <p:ph type="sldNum" idx="2"/>
          </p:nvPr>
        </p:nvSpPr>
        <p:spPr>
          <a:xfrm>
            <a:off x="8610480" y="6356520"/>
            <a:ext cx="2742120" cy="363960"/>
          </a:xfrm>
          <a:prstGeom prst="rect">
            <a:avLst/>
          </a:prstGeom>
          <a:noFill/>
          <a:ln w="0">
            <a:noFill/>
          </a:ln>
        </p:spPr>
        <p:txBody>
          <a:bodyPr lIns="90000" tIns="45000" rIns="90000" bIns="45000" anchor="ctr">
            <a:noAutofit/>
          </a:bodyPr>
          <a:lstStyle>
            <a:lvl1pPr indent="0" algn="r">
              <a:lnSpc>
                <a:spcPct val="100000"/>
              </a:lnSpc>
              <a:buNone/>
              <a:tabLst>
                <a:tab pos="0" algn="l"/>
              </a:tabLst>
              <a:defRPr lang="uk-UA" sz="1200" b="0" strike="noStrike" spc="-1">
                <a:solidFill>
                  <a:srgbClr val="888888"/>
                </a:solidFill>
                <a:latin typeface="Calibri"/>
                <a:ea typeface="Calibri"/>
              </a:defRPr>
            </a:lvl1pPr>
          </a:lstStyle>
          <a:p>
            <a:pPr indent="0" algn="r">
              <a:lnSpc>
                <a:spcPct val="100000"/>
              </a:lnSpc>
              <a:buNone/>
              <a:tabLst>
                <a:tab pos="0" algn="l"/>
              </a:tabLst>
            </a:pPr>
            <a:fld id="{30C25F51-EFB8-464B-AB2B-07CCC1607153}" type="slidenum">
              <a:rPr lang="uk-UA" sz="1200" b="0" strike="noStrike" spc="-1">
                <a:solidFill>
                  <a:srgbClr val="888888"/>
                </a:solidFill>
                <a:latin typeface="Calibri"/>
                <a:ea typeface="Calibri"/>
              </a:rPr>
              <a:t>‹#›</a:t>
            </a:fld>
            <a:endParaRPr lang="ru-RU" sz="1200" b="0" strike="noStrike" spc="-1">
              <a:solidFill>
                <a:srgbClr val="000000"/>
              </a:solidFill>
              <a:latin typeface="Times New Roman"/>
            </a:endParaRPr>
          </a:p>
        </p:txBody>
      </p:sp>
      <p:sp>
        <p:nvSpPr>
          <p:cNvPr id="2" name="PlaceHolder 3"/>
          <p:cNvSpPr>
            <a:spLocks noGrp="1"/>
          </p:cNvSpPr>
          <p:nvPr>
            <p:ph type="dt" idx="3"/>
          </p:nvPr>
        </p:nvSpPr>
        <p:spPr>
          <a:xfrm>
            <a:off x="838080" y="6356520"/>
            <a:ext cx="2742120" cy="363960"/>
          </a:xfrm>
          <a:prstGeom prst="rect">
            <a:avLst/>
          </a:prstGeom>
          <a:noFill/>
          <a:ln w="0">
            <a:noFill/>
          </a:ln>
        </p:spPr>
        <p:txBody>
          <a:bodyPr lIns="90000" tIns="45000" rIns="90000" bIns="45000" anchor="ctr">
            <a:noAutofit/>
          </a:bodyPr>
          <a:lstStyle>
            <a:lvl1pPr indent="0">
              <a:buNone/>
              <a:defRPr lang="ru-RU" sz="1400" b="0" strike="noStrike" spc="-1">
                <a:solidFill>
                  <a:srgbClr val="000000"/>
                </a:solidFill>
                <a:latin typeface="Times New Roman"/>
              </a:defRPr>
            </a:lvl1pPr>
          </a:lstStyle>
          <a:p>
            <a:pPr indent="0">
              <a:buNone/>
            </a:pPr>
            <a:r>
              <a:rPr lang="ru-RU" sz="1400" b="0" strike="noStrike" spc="-1">
                <a:solidFill>
                  <a:srgbClr val="000000"/>
                </a:solidFill>
                <a:latin typeface="Times New Roman"/>
              </a:rPr>
              <a:t> </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89;p1"/>
          <p:cNvSpPr/>
          <p:nvPr/>
        </p:nvSpPr>
        <p:spPr>
          <a:xfrm>
            <a:off x="0" y="0"/>
            <a:ext cx="12191040" cy="1715760"/>
          </a:xfrm>
          <a:prstGeom prst="rect">
            <a:avLst/>
          </a:prstGeom>
          <a:solidFill>
            <a:srgbClr val="0070C0"/>
          </a:solidFill>
          <a:ln w="12700">
            <a:solidFill>
              <a:srgbClr val="00B0F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00" b="0" strike="noStrike" spc="-1">
              <a:solidFill>
                <a:schemeClr val="lt1"/>
              </a:solidFill>
              <a:latin typeface="Calibri"/>
              <a:ea typeface="Calibri"/>
            </a:endParaRPr>
          </a:p>
        </p:txBody>
      </p:sp>
      <p:sp>
        <p:nvSpPr>
          <p:cNvPr id="48" name="Google Shape;90;p1"/>
          <p:cNvSpPr/>
          <p:nvPr/>
        </p:nvSpPr>
        <p:spPr>
          <a:xfrm>
            <a:off x="605160" y="3125880"/>
            <a:ext cx="10919520" cy="313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4000" b="1" strike="noStrike" spc="-1">
                <a:solidFill>
                  <a:srgbClr val="182947"/>
                </a:solidFill>
                <a:latin typeface="Montserrat SemiBold"/>
                <a:ea typeface="Arial"/>
              </a:rPr>
              <a:t>ЗВІТ</a:t>
            </a:r>
            <a:endParaRPr lang="ru-RU" sz="4000" b="0" strike="noStrike" spc="-1">
              <a:solidFill>
                <a:srgbClr val="000000"/>
              </a:solidFill>
              <a:latin typeface="Arial"/>
            </a:endParaRPr>
          </a:p>
          <a:p>
            <a:pPr algn="ctr">
              <a:lnSpc>
                <a:spcPct val="100000"/>
              </a:lnSpc>
              <a:tabLst>
                <a:tab pos="0" algn="l"/>
              </a:tabLst>
            </a:pPr>
            <a:r>
              <a:rPr lang="uk-UA" sz="4000" b="0" strike="noStrike" spc="-1">
                <a:solidFill>
                  <a:srgbClr val="182947"/>
                </a:solidFill>
                <a:latin typeface="Montserrat SemiBold"/>
                <a:ea typeface="Arial"/>
              </a:rPr>
              <a:t>за 2023 рік</a:t>
            </a:r>
            <a:endParaRPr lang="ru-RU" sz="4000" b="0" strike="noStrike" spc="-1">
              <a:solidFill>
                <a:srgbClr val="000000"/>
              </a:solidFill>
              <a:latin typeface="Arial"/>
            </a:endParaRPr>
          </a:p>
          <a:p>
            <a:pPr algn="ctr">
              <a:lnSpc>
                <a:spcPct val="100000"/>
              </a:lnSpc>
              <a:tabLst>
                <a:tab pos="0" algn="l"/>
              </a:tabLst>
            </a:pPr>
            <a:r>
              <a:rPr lang="uk-UA" sz="4000" b="0" strike="noStrike" spc="-1">
                <a:solidFill>
                  <a:srgbClr val="182947"/>
                </a:solidFill>
                <a:latin typeface="Montserrat SemiBold"/>
                <a:ea typeface="Arial"/>
              </a:rPr>
              <a:t>поліцейських офіцерів громади Комишуваської територіальної</a:t>
            </a:r>
            <a:endParaRPr lang="ru-RU" sz="4000" b="0" strike="noStrike" spc="-1">
              <a:solidFill>
                <a:srgbClr val="000000"/>
              </a:solidFill>
              <a:latin typeface="Arial"/>
            </a:endParaRPr>
          </a:p>
          <a:p>
            <a:pPr algn="ctr">
              <a:lnSpc>
                <a:spcPct val="100000"/>
              </a:lnSpc>
              <a:tabLst>
                <a:tab pos="0" algn="l"/>
              </a:tabLst>
            </a:pPr>
            <a:r>
              <a:rPr lang="uk-UA" sz="4000" b="0" strike="noStrike" spc="-1">
                <a:solidFill>
                  <a:srgbClr val="FF0000"/>
                </a:solidFill>
                <a:latin typeface="Montserrat SemiBold"/>
                <a:ea typeface="Arial"/>
              </a:rPr>
              <a:t> </a:t>
            </a:r>
            <a:r>
              <a:rPr lang="uk-UA" sz="4000" b="0" strike="noStrike" spc="-1">
                <a:solidFill>
                  <a:srgbClr val="182947"/>
                </a:solidFill>
                <a:latin typeface="Montserrat SemiBold"/>
                <a:ea typeface="Arial"/>
              </a:rPr>
              <a:t>громади</a:t>
            </a:r>
            <a:endParaRPr lang="ru-RU" sz="4000" b="0" strike="noStrike" spc="-1">
              <a:solidFill>
                <a:srgbClr val="000000"/>
              </a:solidFill>
              <a:latin typeface="Arial"/>
            </a:endParaRPr>
          </a:p>
        </p:txBody>
      </p:sp>
      <p:cxnSp>
        <p:nvCxnSpPr>
          <p:cNvPr id="49" name="Google Shape;91;p1"/>
          <p:cNvCxnSpPr/>
          <p:nvPr/>
        </p:nvCxnSpPr>
        <p:spPr>
          <a:xfrm>
            <a:off x="0" y="1927800"/>
            <a:ext cx="4974120" cy="1080"/>
          </a:xfrm>
          <a:prstGeom prst="straightConnector1">
            <a:avLst/>
          </a:prstGeom>
          <a:ln w="57150">
            <a:solidFill>
              <a:srgbClr val="FFC000"/>
            </a:solidFill>
            <a:miter/>
          </a:ln>
        </p:spPr>
      </p:cxnSp>
      <p:cxnSp>
        <p:nvCxnSpPr>
          <p:cNvPr id="50" name="Google Shape;92;p1"/>
          <p:cNvCxnSpPr/>
          <p:nvPr/>
        </p:nvCxnSpPr>
        <p:spPr>
          <a:xfrm>
            <a:off x="6935760" y="1927800"/>
            <a:ext cx="5246280" cy="1080"/>
          </a:xfrm>
          <a:prstGeom prst="straightConnector1">
            <a:avLst/>
          </a:prstGeom>
          <a:ln w="57150">
            <a:solidFill>
              <a:srgbClr val="FFC000"/>
            </a:solidFill>
            <a:miter/>
          </a:ln>
        </p:spPr>
      </p:cxnSp>
      <p:pic>
        <p:nvPicPr>
          <p:cNvPr id="51" name="Google Shape;93;p1"/>
          <p:cNvPicPr/>
          <p:nvPr/>
        </p:nvPicPr>
        <p:blipFill>
          <a:blip r:embed="rId3"/>
          <a:stretch/>
        </p:blipFill>
        <p:spPr>
          <a:xfrm>
            <a:off x="3069000" y="400320"/>
            <a:ext cx="5992200" cy="50281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Google Shape;217;p9"/>
          <p:cNvPicPr/>
          <p:nvPr/>
        </p:nvPicPr>
        <p:blipFill>
          <a:blip r:embed="rId2"/>
          <a:stretch/>
        </p:blipFill>
        <p:spPr>
          <a:xfrm>
            <a:off x="-66600" y="-1080"/>
            <a:ext cx="12257640" cy="6856920"/>
          </a:xfrm>
          <a:prstGeom prst="rect">
            <a:avLst/>
          </a:prstGeom>
          <a:ln w="0">
            <a:noFill/>
          </a:ln>
        </p:spPr>
      </p:pic>
      <p:sp>
        <p:nvSpPr>
          <p:cNvPr id="176" name="Google Shape;218;p9"/>
          <p:cNvSpPr/>
          <p:nvPr/>
        </p:nvSpPr>
        <p:spPr>
          <a:xfrm>
            <a:off x="260280" y="579600"/>
            <a:ext cx="483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Proxima Nova"/>
                <a:ea typeface="Proxima Nova"/>
              </a:rPr>
              <a:t>ПРОФІЛАКТИЧНА РОБОТА</a:t>
            </a:r>
            <a:endParaRPr lang="ru-RU" sz="2800" b="0" strike="noStrike" spc="-1">
              <a:solidFill>
                <a:srgbClr val="000000"/>
              </a:solidFill>
              <a:latin typeface="Arial"/>
            </a:endParaRPr>
          </a:p>
        </p:txBody>
      </p:sp>
      <p:sp>
        <p:nvSpPr>
          <p:cNvPr id="177" name="Google Shape;219;p9"/>
          <p:cNvSpPr/>
          <p:nvPr/>
        </p:nvSpPr>
        <p:spPr>
          <a:xfrm>
            <a:off x="913320" y="1807200"/>
            <a:ext cx="64008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громадської безпеки</a:t>
            </a:r>
            <a:endParaRPr lang="ru-RU" sz="2800" b="0" strike="noStrike" spc="-1">
              <a:solidFill>
                <a:srgbClr val="000000"/>
              </a:solidFill>
              <a:latin typeface="Arial"/>
            </a:endParaRPr>
          </a:p>
        </p:txBody>
      </p:sp>
      <p:cxnSp>
        <p:nvCxnSpPr>
          <p:cNvPr id="178" name="Google Shape;220;p9"/>
          <p:cNvCxnSpPr/>
          <p:nvPr/>
        </p:nvCxnSpPr>
        <p:spPr>
          <a:xfrm flipV="1">
            <a:off x="913320" y="2393280"/>
            <a:ext cx="5678280" cy="1440"/>
          </a:xfrm>
          <a:prstGeom prst="straightConnector1">
            <a:avLst/>
          </a:prstGeom>
          <a:ln w="28575">
            <a:solidFill>
              <a:srgbClr val="FFC000"/>
            </a:solidFill>
            <a:miter/>
          </a:ln>
        </p:spPr>
      </p:cxnSp>
      <p:sp>
        <p:nvSpPr>
          <p:cNvPr id="179" name="Google Shape;223;p9"/>
          <p:cNvSpPr/>
          <p:nvPr/>
        </p:nvSpPr>
        <p:spPr>
          <a:xfrm>
            <a:off x="402120" y="2722320"/>
            <a:ext cx="3204360" cy="60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80" name="Google Shape;225;p9"/>
          <p:cNvSpPr/>
          <p:nvPr/>
        </p:nvSpPr>
        <p:spPr>
          <a:xfrm>
            <a:off x="402120" y="3643560"/>
            <a:ext cx="66610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183 КУпАП</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Завідомо неправдивий виклик спеціальних служб.</a:t>
            </a:r>
            <a:endParaRPr lang="ru-RU" sz="1800" b="0" strike="noStrike" spc="-1">
              <a:solidFill>
                <a:srgbClr val="000000"/>
              </a:solidFill>
              <a:latin typeface="Arial"/>
            </a:endParaRPr>
          </a:p>
        </p:txBody>
      </p:sp>
      <p:sp>
        <p:nvSpPr>
          <p:cNvPr id="181" name="Google Shape;227;p9"/>
          <p:cNvSpPr/>
          <p:nvPr/>
        </p:nvSpPr>
        <p:spPr>
          <a:xfrm>
            <a:off x="402120" y="4565160"/>
            <a:ext cx="8901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154 КУпАП</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Порушення правил утримання собак і котів</a:t>
            </a:r>
            <a:endParaRPr lang="ru-RU" sz="1800" b="0" strike="noStrike" spc="-1">
              <a:solidFill>
                <a:srgbClr val="000000"/>
              </a:solidFill>
              <a:latin typeface="Arial"/>
            </a:endParaRPr>
          </a:p>
        </p:txBody>
      </p:sp>
      <p:pic>
        <p:nvPicPr>
          <p:cNvPr id="182" name="Google Shape;212;p8"/>
          <p:cNvPicPr/>
          <p:nvPr/>
        </p:nvPicPr>
        <p:blipFill>
          <a:blip r:embed="rId3"/>
          <a:stretch/>
        </p:blipFill>
        <p:spPr>
          <a:xfrm>
            <a:off x="260280" y="1833480"/>
            <a:ext cx="577440" cy="633240"/>
          </a:xfrm>
          <a:prstGeom prst="rect">
            <a:avLst/>
          </a:prstGeom>
          <a:ln w="0">
            <a:noFill/>
          </a:ln>
        </p:spPr>
      </p:pic>
      <p:sp>
        <p:nvSpPr>
          <p:cNvPr id="183" name="Google Shape;185;p7"/>
          <p:cNvSpPr/>
          <p:nvPr/>
        </p:nvSpPr>
        <p:spPr>
          <a:xfrm>
            <a:off x="10682280" y="281304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4</a:t>
            </a:r>
            <a:endParaRPr lang="ru-RU" sz="3200" b="0" strike="noStrike" spc="-1">
              <a:solidFill>
                <a:srgbClr val="000000"/>
              </a:solidFill>
              <a:latin typeface="Arial"/>
            </a:endParaRPr>
          </a:p>
        </p:txBody>
      </p:sp>
      <p:sp>
        <p:nvSpPr>
          <p:cNvPr id="184" name="Google Shape;185;p7"/>
          <p:cNvSpPr/>
          <p:nvPr/>
        </p:nvSpPr>
        <p:spPr>
          <a:xfrm>
            <a:off x="10682280" y="3765240"/>
            <a:ext cx="4770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1</a:t>
            </a:r>
            <a:endParaRPr lang="ru-RU" sz="3200" b="0" strike="noStrike" spc="-1">
              <a:solidFill>
                <a:srgbClr val="000000"/>
              </a:solidFill>
              <a:latin typeface="Arial"/>
            </a:endParaRPr>
          </a:p>
        </p:txBody>
      </p:sp>
      <p:sp>
        <p:nvSpPr>
          <p:cNvPr id="185" name="Google Shape;185;p7"/>
          <p:cNvSpPr/>
          <p:nvPr/>
        </p:nvSpPr>
        <p:spPr>
          <a:xfrm>
            <a:off x="10682280" y="4717440"/>
            <a:ext cx="4770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1</a:t>
            </a:r>
            <a:endParaRPr lang="ru-RU" sz="3200" b="0" strike="noStrike" spc="-1">
              <a:solidFill>
                <a:srgbClr val="000000"/>
              </a:solidFill>
              <a:latin typeface="Arial"/>
            </a:endParaRPr>
          </a:p>
        </p:txBody>
      </p:sp>
      <p:sp>
        <p:nvSpPr>
          <p:cNvPr id="186" name="Google Shape;239;p10"/>
          <p:cNvSpPr/>
          <p:nvPr/>
        </p:nvSpPr>
        <p:spPr>
          <a:xfrm>
            <a:off x="402120" y="5421960"/>
            <a:ext cx="855000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152 КУпАП</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Порушення державних стандартів, норм і правил</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у сфері благоустрою населених пунктів</a:t>
            </a:r>
            <a:endParaRPr lang="ru-RU" sz="1800" b="0" strike="noStrike" spc="-1">
              <a:solidFill>
                <a:srgbClr val="000000"/>
              </a:solidFill>
              <a:latin typeface="Arial"/>
            </a:endParaRPr>
          </a:p>
        </p:txBody>
      </p:sp>
      <p:sp>
        <p:nvSpPr>
          <p:cNvPr id="187" name="Google Shape;185;p7"/>
          <p:cNvSpPr/>
          <p:nvPr/>
        </p:nvSpPr>
        <p:spPr>
          <a:xfrm>
            <a:off x="10682280" y="572976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1</a:t>
            </a:r>
            <a:endParaRPr lang="ru-RU" sz="3200" b="0" strike="noStrike" spc="-1">
              <a:solidFill>
                <a:srgbClr val="000000"/>
              </a:solidFill>
              <a:latin typeface="Arial"/>
            </a:endParaRPr>
          </a:p>
        </p:txBody>
      </p:sp>
      <p:sp>
        <p:nvSpPr>
          <p:cNvPr id="188" name="TextBox 1"/>
          <p:cNvSpPr/>
          <p:nvPr/>
        </p:nvSpPr>
        <p:spPr>
          <a:xfrm>
            <a:off x="320760" y="2687400"/>
            <a:ext cx="6699240" cy="912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strike="noStrike" spc="-1">
                <a:solidFill>
                  <a:srgbClr val="182947"/>
                </a:solidFill>
                <a:latin typeface="Proxima Nova Rg"/>
                <a:ea typeface="DejaVu Sans"/>
              </a:rPr>
              <a:t>СТ. 156 КУпАП </a:t>
            </a:r>
            <a:endParaRPr lang="ru-RU" sz="1800" b="0" strike="noStrike" spc="-1">
              <a:solidFill>
                <a:srgbClr val="000000"/>
              </a:solidFill>
              <a:latin typeface="Arial"/>
            </a:endParaRPr>
          </a:p>
          <a:p>
            <a:pPr algn="just">
              <a:lnSpc>
                <a:spcPct val="100000"/>
              </a:lnSpc>
            </a:pPr>
            <a:r>
              <a:rPr lang="ru-RU" sz="1800" b="0" strike="noStrike" spc="-1">
                <a:solidFill>
                  <a:srgbClr val="182947"/>
                </a:solidFill>
                <a:latin typeface="Proxima Nova Lt"/>
                <a:ea typeface="DejaVu Sans"/>
              </a:rPr>
              <a:t>Порушення правил торгівлі пивом, алкогольними,</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слабоалкогольними напоями і тютюновими виробами</a:t>
            </a:r>
            <a:endParaRPr lang="ru-RU"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Google Shape;247;p11"/>
          <p:cNvPicPr/>
          <p:nvPr/>
        </p:nvPicPr>
        <p:blipFill>
          <a:blip r:embed="rId2"/>
          <a:stretch/>
        </p:blipFill>
        <p:spPr>
          <a:xfrm>
            <a:off x="-66600" y="-1080"/>
            <a:ext cx="12257640" cy="6856920"/>
          </a:xfrm>
          <a:prstGeom prst="rect">
            <a:avLst/>
          </a:prstGeom>
          <a:ln w="0">
            <a:noFill/>
          </a:ln>
        </p:spPr>
      </p:pic>
      <p:sp>
        <p:nvSpPr>
          <p:cNvPr id="190" name="Google Shape;248;p11"/>
          <p:cNvSpPr/>
          <p:nvPr/>
        </p:nvSpPr>
        <p:spPr>
          <a:xfrm>
            <a:off x="260280" y="579600"/>
            <a:ext cx="56674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91" name="Google Shape;249;p11"/>
          <p:cNvSpPr/>
          <p:nvPr/>
        </p:nvSpPr>
        <p:spPr>
          <a:xfrm>
            <a:off x="3732120" y="2096640"/>
            <a:ext cx="68014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безпеки дорожнього руху</a:t>
            </a:r>
            <a:endParaRPr lang="ru-RU" sz="2800" b="0" strike="noStrike" spc="-1">
              <a:solidFill>
                <a:srgbClr val="000000"/>
              </a:solidFill>
              <a:latin typeface="Arial"/>
            </a:endParaRPr>
          </a:p>
        </p:txBody>
      </p:sp>
      <p:cxnSp>
        <p:nvCxnSpPr>
          <p:cNvPr id="192" name="Google Shape;250;p11"/>
          <p:cNvCxnSpPr/>
          <p:nvPr/>
        </p:nvCxnSpPr>
        <p:spPr>
          <a:xfrm>
            <a:off x="3815640" y="2739600"/>
            <a:ext cx="6492240" cy="1080"/>
          </a:xfrm>
          <a:prstGeom prst="straightConnector1">
            <a:avLst/>
          </a:prstGeom>
          <a:ln w="28575">
            <a:solidFill>
              <a:srgbClr val="FFC000"/>
            </a:solidFill>
            <a:miter/>
          </a:ln>
        </p:spPr>
      </p:cxnSp>
      <p:sp>
        <p:nvSpPr>
          <p:cNvPr id="193" name="Google Shape;251;p11"/>
          <p:cNvSpPr/>
          <p:nvPr/>
        </p:nvSpPr>
        <p:spPr>
          <a:xfrm>
            <a:off x="260280" y="3016080"/>
            <a:ext cx="944532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121 КУпАП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Порушення правил керування або експлуатації транспортного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засобу,  правил користування ременями безпеки або мотошоломами</a:t>
            </a:r>
            <a:endParaRPr lang="ru-RU" sz="1800" b="0" strike="noStrike" spc="-1">
              <a:solidFill>
                <a:srgbClr val="000000"/>
              </a:solidFill>
              <a:latin typeface="Arial"/>
            </a:endParaRPr>
          </a:p>
        </p:txBody>
      </p:sp>
      <p:sp>
        <p:nvSpPr>
          <p:cNvPr id="194" name="Google Shape;253;p11"/>
          <p:cNvSpPr/>
          <p:nvPr/>
        </p:nvSpPr>
        <p:spPr>
          <a:xfrm>
            <a:off x="260280" y="4274280"/>
            <a:ext cx="972684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1" strike="noStrike" spc="-1">
                <a:solidFill>
                  <a:srgbClr val="182947"/>
                </a:solidFill>
                <a:latin typeface="Proxima Nova Rg"/>
                <a:ea typeface="DejaVu Sans"/>
              </a:rPr>
              <a:t>СТ. 126 КУпАП</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Керування транспортним засобом особою, яка не має відповідних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документів на право керування таким транспортним засобом або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не пред’явила їх для перевірки, або стосовно якої встановлено </a:t>
            </a:r>
            <a:endParaRPr lang="ru-RU" sz="1800" b="0" strike="noStrike" spc="-1">
              <a:solidFill>
                <a:srgbClr val="000000"/>
              </a:solidFill>
              <a:latin typeface="Arial"/>
            </a:endParaRPr>
          </a:p>
          <a:p>
            <a:pPr>
              <a:lnSpc>
                <a:spcPct val="100000"/>
              </a:lnSpc>
              <a:tabLst>
                <a:tab pos="0" algn="l"/>
              </a:tabLst>
            </a:pPr>
            <a:r>
              <a:rPr lang="ru-RU" sz="1800" b="0" strike="noStrike" spc="-1">
                <a:solidFill>
                  <a:srgbClr val="182947"/>
                </a:solidFill>
                <a:latin typeface="Proxima Nova Lt"/>
                <a:ea typeface="DejaVu Sans"/>
              </a:rPr>
              <a:t>тимчасове обмеження у праві керування транспортними засобами</a:t>
            </a:r>
            <a:endParaRPr lang="ru-RU" sz="1800" b="0" strike="noStrike" spc="-1">
              <a:solidFill>
                <a:srgbClr val="000000"/>
              </a:solidFill>
              <a:latin typeface="Arial"/>
            </a:endParaRPr>
          </a:p>
        </p:txBody>
      </p:sp>
      <p:sp>
        <p:nvSpPr>
          <p:cNvPr id="195" name="Google Shape;255;p11"/>
          <p:cNvSpPr/>
          <p:nvPr/>
        </p:nvSpPr>
        <p:spPr>
          <a:xfrm>
            <a:off x="260280" y="5547600"/>
            <a:ext cx="651132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pic>
        <p:nvPicPr>
          <p:cNvPr id="196" name="Google Shape;257;p11"/>
          <p:cNvPicPr/>
          <p:nvPr/>
        </p:nvPicPr>
        <p:blipFill>
          <a:blip r:embed="rId3"/>
          <a:stretch/>
        </p:blipFill>
        <p:spPr>
          <a:xfrm>
            <a:off x="10492920" y="1938600"/>
            <a:ext cx="869400" cy="888480"/>
          </a:xfrm>
          <a:prstGeom prst="rect">
            <a:avLst/>
          </a:prstGeom>
          <a:ln w="0">
            <a:noFill/>
          </a:ln>
        </p:spPr>
      </p:pic>
      <p:sp>
        <p:nvSpPr>
          <p:cNvPr id="197" name="Google Shape;185;p7"/>
          <p:cNvSpPr/>
          <p:nvPr/>
        </p:nvSpPr>
        <p:spPr>
          <a:xfrm>
            <a:off x="10593720" y="326952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6</a:t>
            </a:r>
            <a:endParaRPr lang="ru-RU" sz="3200" b="0" strike="noStrike" spc="-1">
              <a:solidFill>
                <a:srgbClr val="000000"/>
              </a:solidFill>
              <a:latin typeface="Arial"/>
            </a:endParaRPr>
          </a:p>
        </p:txBody>
      </p:sp>
      <p:sp>
        <p:nvSpPr>
          <p:cNvPr id="198" name="Google Shape;185;p7"/>
          <p:cNvSpPr/>
          <p:nvPr/>
        </p:nvSpPr>
        <p:spPr>
          <a:xfrm>
            <a:off x="10618560" y="436788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6</a:t>
            </a:r>
            <a:endParaRPr lang="ru-RU" sz="32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Google Shape;247;p 1"/>
          <p:cNvPicPr/>
          <p:nvPr/>
        </p:nvPicPr>
        <p:blipFill>
          <a:blip r:embed="rId2"/>
          <a:stretch/>
        </p:blipFill>
        <p:spPr>
          <a:xfrm>
            <a:off x="-66240" y="-720"/>
            <a:ext cx="12549240" cy="7020000"/>
          </a:xfrm>
          <a:prstGeom prst="rect">
            <a:avLst/>
          </a:prstGeom>
          <a:ln w="0">
            <a:noFill/>
          </a:ln>
        </p:spPr>
      </p:pic>
      <p:sp>
        <p:nvSpPr>
          <p:cNvPr id="200" name="Прямоугольник 199"/>
          <p:cNvSpPr/>
          <p:nvPr/>
        </p:nvSpPr>
        <p:spPr>
          <a:xfrm>
            <a:off x="623520" y="540000"/>
            <a:ext cx="549576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201" name="Google Shape;249;p 1"/>
          <p:cNvSpPr/>
          <p:nvPr/>
        </p:nvSpPr>
        <p:spPr>
          <a:xfrm>
            <a:off x="3732120" y="2096640"/>
            <a:ext cx="68014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безпеки дорожнього руху</a:t>
            </a:r>
            <a:endParaRPr lang="ru-RU" sz="2800" b="0" strike="noStrike" spc="-1">
              <a:solidFill>
                <a:srgbClr val="000000"/>
              </a:solidFill>
              <a:latin typeface="Arial"/>
            </a:endParaRPr>
          </a:p>
        </p:txBody>
      </p:sp>
      <p:pic>
        <p:nvPicPr>
          <p:cNvPr id="202" name="Google Shape;257;p 1"/>
          <p:cNvPicPr/>
          <p:nvPr/>
        </p:nvPicPr>
        <p:blipFill>
          <a:blip r:embed="rId3"/>
          <a:stretch/>
        </p:blipFill>
        <p:spPr>
          <a:xfrm>
            <a:off x="10493280" y="1938600"/>
            <a:ext cx="869400" cy="888480"/>
          </a:xfrm>
          <a:prstGeom prst="rect">
            <a:avLst/>
          </a:prstGeom>
          <a:ln w="0">
            <a:noFill/>
          </a:ln>
        </p:spPr>
      </p:pic>
      <p:sp>
        <p:nvSpPr>
          <p:cNvPr id="203" name="Прямоугольник 202"/>
          <p:cNvSpPr/>
          <p:nvPr/>
        </p:nvSpPr>
        <p:spPr>
          <a:xfrm>
            <a:off x="407880" y="3240000"/>
            <a:ext cx="8591400" cy="12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1" strike="noStrike" spc="-1">
                <a:solidFill>
                  <a:srgbClr val="182947"/>
                </a:solidFill>
                <a:latin typeface="Proxima Nova Rg"/>
                <a:ea typeface="DejaVu Sans"/>
              </a:rPr>
              <a:t>СТ. 122 КУпАП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Перевищення встановлених обмежень швидкості руху, проїзд на заборонний сигнал регулювання дорожнього руху та порушення інших правил дорожнього руху.</a:t>
            </a:r>
            <a:endParaRPr lang="ru-RU" sz="1800" b="0" strike="noStrike" spc="-1">
              <a:solidFill>
                <a:srgbClr val="000000"/>
              </a:solidFill>
              <a:latin typeface="Arial"/>
            </a:endParaRPr>
          </a:p>
        </p:txBody>
      </p:sp>
      <p:sp>
        <p:nvSpPr>
          <p:cNvPr id="204" name="Прямоугольник 203"/>
          <p:cNvSpPr/>
          <p:nvPr/>
        </p:nvSpPr>
        <p:spPr>
          <a:xfrm>
            <a:off x="9900000" y="3600000"/>
            <a:ext cx="33408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1" strike="noStrike" spc="-1">
                <a:solidFill>
                  <a:srgbClr val="44546A"/>
                </a:solidFill>
                <a:latin typeface="Calibri"/>
                <a:ea typeface="DejaVu Sans"/>
              </a:rPr>
              <a:t>1</a:t>
            </a:r>
            <a:endParaRPr lang="ru-RU" sz="2400" b="0" strike="noStrike" spc="-1">
              <a:solidFill>
                <a:srgbClr val="000000"/>
              </a:solidFill>
              <a:latin typeface="Arial"/>
            </a:endParaRPr>
          </a:p>
        </p:txBody>
      </p:sp>
      <p:sp>
        <p:nvSpPr>
          <p:cNvPr id="205" name="Прямоугольник 204"/>
          <p:cNvSpPr/>
          <p:nvPr/>
        </p:nvSpPr>
        <p:spPr>
          <a:xfrm>
            <a:off x="386640" y="4500000"/>
            <a:ext cx="8252640" cy="12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1" strike="noStrike" spc="-1">
                <a:solidFill>
                  <a:srgbClr val="182947"/>
                </a:solidFill>
                <a:latin typeface="Proxima Nova Rg"/>
                <a:ea typeface="DejaVu Sans"/>
              </a:rPr>
              <a:t>СТ. 127 КУпАП</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Порушення правил дорожнього руху пішоходами,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велосипедистами та особами, які керують гужовим транспортом, </a:t>
            </a:r>
            <a:endParaRPr lang="ru-RU" sz="1800" b="0" strike="noStrike" spc="-1">
              <a:solidFill>
                <a:srgbClr val="000000"/>
              </a:solidFill>
              <a:latin typeface="Arial"/>
            </a:endParaRPr>
          </a:p>
          <a:p>
            <a:pPr>
              <a:lnSpc>
                <a:spcPct val="100000"/>
              </a:lnSpc>
            </a:pPr>
            <a:r>
              <a:rPr lang="ru-RU" sz="1800" b="0" strike="noStrike" spc="-1">
                <a:solidFill>
                  <a:srgbClr val="182947"/>
                </a:solidFill>
                <a:latin typeface="Proxima Nova Lt"/>
                <a:ea typeface="DejaVu Sans"/>
              </a:rPr>
              <a:t>і погоничами тварин.</a:t>
            </a:r>
            <a:endParaRPr lang="ru-RU" sz="1800" b="0" strike="noStrike" spc="-1">
              <a:solidFill>
                <a:srgbClr val="000000"/>
              </a:solidFill>
              <a:latin typeface="Arial"/>
            </a:endParaRPr>
          </a:p>
        </p:txBody>
      </p:sp>
      <p:sp>
        <p:nvSpPr>
          <p:cNvPr id="206" name="Прямоугольник 205"/>
          <p:cNvSpPr/>
          <p:nvPr/>
        </p:nvSpPr>
        <p:spPr>
          <a:xfrm>
            <a:off x="9925200" y="5040360"/>
            <a:ext cx="334080" cy="3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1" strike="noStrike" spc="-1">
                <a:solidFill>
                  <a:srgbClr val="44546A"/>
                </a:solidFill>
                <a:latin typeface="Calibri"/>
                <a:ea typeface="DejaVu Sans"/>
              </a:rPr>
              <a:t>3</a:t>
            </a:r>
            <a:endParaRPr lang="ru-RU" sz="2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Google Shape;395;p20"/>
          <p:cNvPicPr/>
          <p:nvPr/>
        </p:nvPicPr>
        <p:blipFill>
          <a:blip r:embed="rId2"/>
          <a:stretch/>
        </p:blipFill>
        <p:spPr>
          <a:xfrm>
            <a:off x="360" y="360"/>
            <a:ext cx="12191040" cy="6856920"/>
          </a:xfrm>
          <a:prstGeom prst="rect">
            <a:avLst/>
          </a:prstGeom>
          <a:ln w="0">
            <a:noFill/>
          </a:ln>
        </p:spPr>
      </p:pic>
      <p:sp>
        <p:nvSpPr>
          <p:cNvPr id="208" name="Google Shape;396;p20"/>
          <p:cNvSpPr/>
          <p:nvPr/>
        </p:nvSpPr>
        <p:spPr>
          <a:xfrm>
            <a:off x="304920" y="539280"/>
            <a:ext cx="60948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pic>
        <p:nvPicPr>
          <p:cNvPr id="209" name="Рисунок 208"/>
          <p:cNvPicPr/>
          <p:nvPr/>
        </p:nvPicPr>
        <p:blipFill>
          <a:blip r:embed="rId3"/>
          <a:stretch/>
        </p:blipFill>
        <p:spPr>
          <a:xfrm>
            <a:off x="467280" y="3240000"/>
            <a:ext cx="2952000" cy="3599280"/>
          </a:xfrm>
          <a:prstGeom prst="rect">
            <a:avLst/>
          </a:prstGeom>
          <a:ln w="0">
            <a:noFill/>
          </a:ln>
        </p:spPr>
      </p:pic>
      <p:sp>
        <p:nvSpPr>
          <p:cNvPr id="210" name="Прямоугольник 209"/>
          <p:cNvSpPr/>
          <p:nvPr/>
        </p:nvSpPr>
        <p:spPr>
          <a:xfrm>
            <a:off x="0" y="1980000"/>
            <a:ext cx="1199268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Проведеня просвітницької лекції з учнями 7-х за участі 49 учасників Комишуваськоі гімназії «Джерело» на тему «Будь помітним на дорозі - збережи життя»</a:t>
            </a:r>
            <a:endParaRPr lang="ru-RU" sz="1800" b="0" strike="noStrike" spc="-1">
              <a:solidFill>
                <a:srgbClr val="000000"/>
              </a:solidFill>
              <a:latin typeface="Arial"/>
            </a:endParaRPr>
          </a:p>
        </p:txBody>
      </p:sp>
      <p:pic>
        <p:nvPicPr>
          <p:cNvPr id="211" name="Рисунок 210"/>
          <p:cNvPicPr/>
          <p:nvPr/>
        </p:nvPicPr>
        <p:blipFill>
          <a:blip r:embed="rId4"/>
          <a:stretch/>
        </p:blipFill>
        <p:spPr>
          <a:xfrm>
            <a:off x="4126320" y="3240000"/>
            <a:ext cx="2712960" cy="3617280"/>
          </a:xfrm>
          <a:prstGeom prst="rect">
            <a:avLst/>
          </a:prstGeom>
          <a:ln w="0">
            <a:noFill/>
          </a:ln>
        </p:spPr>
      </p:pic>
      <p:pic>
        <p:nvPicPr>
          <p:cNvPr id="212" name="Рисунок 211"/>
          <p:cNvPicPr/>
          <p:nvPr/>
        </p:nvPicPr>
        <p:blipFill>
          <a:blip r:embed="rId5"/>
          <a:stretch/>
        </p:blipFill>
        <p:spPr>
          <a:xfrm>
            <a:off x="7215480" y="3240000"/>
            <a:ext cx="4663800" cy="346536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Google Shape;395;p 1"/>
          <p:cNvPicPr/>
          <p:nvPr/>
        </p:nvPicPr>
        <p:blipFill>
          <a:blip r:embed="rId2"/>
          <a:stretch/>
        </p:blipFill>
        <p:spPr>
          <a:xfrm>
            <a:off x="0" y="720"/>
            <a:ext cx="12191040" cy="6856920"/>
          </a:xfrm>
          <a:prstGeom prst="rect">
            <a:avLst/>
          </a:prstGeom>
          <a:ln w="0">
            <a:noFill/>
          </a:ln>
        </p:spPr>
      </p:pic>
      <p:sp>
        <p:nvSpPr>
          <p:cNvPr id="214" name="Прямоугольник 213"/>
          <p:cNvSpPr/>
          <p:nvPr/>
        </p:nvSpPr>
        <p:spPr>
          <a:xfrm>
            <a:off x="60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15" name="Прямоугольник 214"/>
          <p:cNvSpPr/>
          <p:nvPr/>
        </p:nvSpPr>
        <p:spPr>
          <a:xfrm>
            <a:off x="360000" y="1800000"/>
            <a:ext cx="1053720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Проведення профілактичної роботи з мешканцями Комишуваської ТГ щодо протидії шахрайству та його попередження що супроводжувалось роздачею відповідних листівок.</a:t>
            </a:r>
            <a:endParaRPr lang="ru-RU" sz="1800" b="0" strike="noStrike" spc="-1">
              <a:solidFill>
                <a:srgbClr val="000000"/>
              </a:solidFill>
              <a:latin typeface="Arial"/>
            </a:endParaRPr>
          </a:p>
        </p:txBody>
      </p:sp>
      <p:pic>
        <p:nvPicPr>
          <p:cNvPr id="216" name="Рисунок 215"/>
          <p:cNvPicPr/>
          <p:nvPr/>
        </p:nvPicPr>
        <p:blipFill>
          <a:blip r:embed="rId3"/>
          <a:stretch/>
        </p:blipFill>
        <p:spPr>
          <a:xfrm>
            <a:off x="360000" y="2700000"/>
            <a:ext cx="2563920" cy="3419280"/>
          </a:xfrm>
          <a:prstGeom prst="rect">
            <a:avLst/>
          </a:prstGeom>
          <a:gradFill flip="none" rotWithShape="1">
            <a:gsLst>
              <a:gs pos="0">
                <a:srgbClr val="A1776E">
                  <a:tint val="66000"/>
                  <a:satMod val="160000"/>
                </a:srgbClr>
              </a:gs>
              <a:gs pos="50000">
                <a:srgbClr val="A1776E">
                  <a:tint val="44500"/>
                  <a:satMod val="160000"/>
                </a:srgbClr>
              </a:gs>
              <a:gs pos="100000">
                <a:srgbClr val="A1776E">
                  <a:tint val="23500"/>
                  <a:satMod val="160000"/>
                </a:srgbClr>
              </a:gs>
            </a:gsLst>
            <a:lin ang="2700000" scaled="1"/>
            <a:tileRect/>
          </a:gradFill>
          <a:ln w="0">
            <a:solidFill>
              <a:srgbClr val="835A52"/>
            </a:solidFill>
          </a:ln>
        </p:spPr>
      </p:pic>
      <p:pic>
        <p:nvPicPr>
          <p:cNvPr id="217" name="Рисунок 216"/>
          <p:cNvPicPr/>
          <p:nvPr/>
        </p:nvPicPr>
        <p:blipFill>
          <a:blip r:embed="rId4"/>
          <a:stretch/>
        </p:blipFill>
        <p:spPr>
          <a:xfrm>
            <a:off x="3201840" y="2700000"/>
            <a:ext cx="2557440" cy="3419280"/>
          </a:xfrm>
          <a:prstGeom prst="rect">
            <a:avLst/>
          </a:prstGeom>
          <a:ln w="0">
            <a:noFill/>
          </a:ln>
        </p:spPr>
      </p:pic>
      <p:pic>
        <p:nvPicPr>
          <p:cNvPr id="218" name="Рисунок 217"/>
          <p:cNvPicPr/>
          <p:nvPr/>
        </p:nvPicPr>
        <p:blipFill>
          <a:blip r:embed="rId5"/>
          <a:stretch/>
        </p:blipFill>
        <p:spPr>
          <a:xfrm>
            <a:off x="5895000" y="2700000"/>
            <a:ext cx="2564280" cy="3419280"/>
          </a:xfrm>
          <a:prstGeom prst="rect">
            <a:avLst/>
          </a:prstGeom>
          <a:ln w="0">
            <a:noFill/>
          </a:ln>
        </p:spPr>
      </p:pic>
      <p:pic>
        <p:nvPicPr>
          <p:cNvPr id="219" name="Рисунок 218"/>
          <p:cNvPicPr/>
          <p:nvPr/>
        </p:nvPicPr>
        <p:blipFill>
          <a:blip r:embed="rId6"/>
          <a:stretch/>
        </p:blipFill>
        <p:spPr>
          <a:xfrm>
            <a:off x="8775000" y="2700000"/>
            <a:ext cx="2564280" cy="3419280"/>
          </a:xfrm>
          <a:prstGeom prst="rect">
            <a:avLst/>
          </a:prstGeom>
          <a:ln w="0">
            <a:noFill/>
          </a:ln>
        </p:spPr>
      </p:pic>
      <p:sp>
        <p:nvSpPr>
          <p:cNvPr id="2" name="Прямоугольник: скругленные углы 1">
            <a:extLst>
              <a:ext uri="{FF2B5EF4-FFF2-40B4-BE49-F238E27FC236}">
                <a16:creationId xmlns:a16="http://schemas.microsoft.com/office/drawing/2014/main" id="{FA2F8D91-058C-45D3-9199-B10B7B8AACF4}"/>
              </a:ext>
            </a:extLst>
          </p:cNvPr>
          <p:cNvSpPr/>
          <p:nvPr/>
        </p:nvSpPr>
        <p:spPr>
          <a:xfrm>
            <a:off x="852720" y="3629465"/>
            <a:ext cx="343034" cy="379827"/>
          </a:xfrm>
          <a:prstGeom prst="round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Google Shape;395;p 2"/>
          <p:cNvPicPr/>
          <p:nvPr/>
        </p:nvPicPr>
        <p:blipFill>
          <a:blip r:embed="rId2"/>
          <a:stretch/>
        </p:blipFill>
        <p:spPr>
          <a:xfrm>
            <a:off x="0" y="1080"/>
            <a:ext cx="12191040" cy="6856920"/>
          </a:xfrm>
          <a:prstGeom prst="rect">
            <a:avLst/>
          </a:prstGeom>
          <a:ln w="0">
            <a:noFill/>
          </a:ln>
        </p:spPr>
      </p:pic>
      <p:pic>
        <p:nvPicPr>
          <p:cNvPr id="221" name="Google Shape;395;p 3"/>
          <p:cNvPicPr/>
          <p:nvPr/>
        </p:nvPicPr>
        <p:blipFill>
          <a:blip r:embed="rId2"/>
          <a:stretch/>
        </p:blipFill>
        <p:spPr>
          <a:xfrm>
            <a:off x="0" y="1080"/>
            <a:ext cx="12191040" cy="6856920"/>
          </a:xfrm>
          <a:prstGeom prst="rect">
            <a:avLst/>
          </a:prstGeom>
          <a:ln w="0">
            <a:noFill/>
          </a:ln>
        </p:spPr>
      </p:pic>
      <p:sp>
        <p:nvSpPr>
          <p:cNvPr id="222" name="Прямоугольник 221"/>
          <p:cNvSpPr/>
          <p:nvPr/>
        </p:nvSpPr>
        <p:spPr>
          <a:xfrm>
            <a:off x="54000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23" name="Прямоугольник 222"/>
          <p:cNvSpPr/>
          <p:nvPr/>
        </p:nvSpPr>
        <p:spPr>
          <a:xfrm>
            <a:off x="139680" y="1917360"/>
            <a:ext cx="1173960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 Перевірка родин СЖО під час якої дітям були проведені бесіди на наступні тематики «Стоп булінг», «Будь помітним на дорозі - збережи життя» та надані памʼятки з даної тематики.</a:t>
            </a:r>
            <a:endParaRPr lang="ru-RU" sz="1800" b="0" strike="noStrike" spc="-1">
              <a:solidFill>
                <a:srgbClr val="000000"/>
              </a:solidFill>
              <a:latin typeface="Arial"/>
            </a:endParaRPr>
          </a:p>
        </p:txBody>
      </p:sp>
      <p:pic>
        <p:nvPicPr>
          <p:cNvPr id="224" name="Рисунок 223"/>
          <p:cNvPicPr/>
          <p:nvPr/>
        </p:nvPicPr>
        <p:blipFill>
          <a:blip r:embed="rId3"/>
          <a:stretch/>
        </p:blipFill>
        <p:spPr>
          <a:xfrm>
            <a:off x="345960" y="2801160"/>
            <a:ext cx="2353320" cy="3138120"/>
          </a:xfrm>
          <a:prstGeom prst="rect">
            <a:avLst/>
          </a:prstGeom>
          <a:ln w="0">
            <a:noFill/>
          </a:ln>
        </p:spPr>
      </p:pic>
      <p:pic>
        <p:nvPicPr>
          <p:cNvPr id="225" name="Рисунок 224"/>
          <p:cNvPicPr/>
          <p:nvPr/>
        </p:nvPicPr>
        <p:blipFill>
          <a:blip r:embed="rId4"/>
          <a:stretch/>
        </p:blipFill>
        <p:spPr>
          <a:xfrm>
            <a:off x="3060000" y="2820240"/>
            <a:ext cx="2339280" cy="3119040"/>
          </a:xfrm>
          <a:prstGeom prst="rect">
            <a:avLst/>
          </a:prstGeom>
          <a:ln w="0">
            <a:noFill/>
          </a:ln>
        </p:spPr>
      </p:pic>
      <p:pic>
        <p:nvPicPr>
          <p:cNvPr id="226" name="Рисунок 225"/>
          <p:cNvPicPr/>
          <p:nvPr/>
        </p:nvPicPr>
        <p:blipFill>
          <a:blip r:embed="rId5"/>
          <a:stretch/>
        </p:blipFill>
        <p:spPr>
          <a:xfrm>
            <a:off x="5705280" y="2880000"/>
            <a:ext cx="2294280" cy="3059280"/>
          </a:xfrm>
          <a:prstGeom prst="rect">
            <a:avLst/>
          </a:prstGeom>
          <a:ln w="0">
            <a:noFill/>
          </a:ln>
        </p:spPr>
      </p:pic>
      <p:pic>
        <p:nvPicPr>
          <p:cNvPr id="227" name="Рисунок 226"/>
          <p:cNvPicPr/>
          <p:nvPr/>
        </p:nvPicPr>
        <p:blipFill>
          <a:blip r:embed="rId6"/>
          <a:stretch/>
        </p:blipFill>
        <p:spPr>
          <a:xfrm>
            <a:off x="8640000" y="2880000"/>
            <a:ext cx="2339280" cy="3119760"/>
          </a:xfrm>
          <a:prstGeom prst="rect">
            <a:avLst/>
          </a:prstGeom>
          <a:ln w="0">
            <a:noFill/>
          </a:ln>
        </p:spPr>
      </p:pic>
      <p:sp>
        <p:nvSpPr>
          <p:cNvPr id="2" name="Улыбающееся лицо 1">
            <a:extLst>
              <a:ext uri="{FF2B5EF4-FFF2-40B4-BE49-F238E27FC236}">
                <a16:creationId xmlns:a16="http://schemas.microsoft.com/office/drawing/2014/main" id="{27E07FEB-0F9E-4F42-8C5C-7D4DF5E596EE}"/>
              </a:ext>
            </a:extLst>
          </p:cNvPr>
          <p:cNvSpPr/>
          <p:nvPr/>
        </p:nvSpPr>
        <p:spPr>
          <a:xfrm>
            <a:off x="6792722" y="3854548"/>
            <a:ext cx="142650" cy="84406"/>
          </a:xfrm>
          <a:prstGeom prst="smileyFac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Google Shape;395;p 4"/>
          <p:cNvPicPr/>
          <p:nvPr/>
        </p:nvPicPr>
        <p:blipFill>
          <a:blip r:embed="rId2"/>
          <a:stretch/>
        </p:blipFill>
        <p:spPr>
          <a:xfrm>
            <a:off x="0" y="1440"/>
            <a:ext cx="12191040" cy="6856920"/>
          </a:xfrm>
          <a:prstGeom prst="rect">
            <a:avLst/>
          </a:prstGeom>
          <a:ln w="0">
            <a:noFill/>
          </a:ln>
        </p:spPr>
      </p:pic>
      <p:sp>
        <p:nvSpPr>
          <p:cNvPr id="229" name="Прямоугольник 228"/>
          <p:cNvSpPr/>
          <p:nvPr/>
        </p:nvSpPr>
        <p:spPr>
          <a:xfrm>
            <a:off x="78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30" name="Прямоугольник 229"/>
          <p:cNvSpPr/>
          <p:nvPr/>
        </p:nvSpPr>
        <p:spPr>
          <a:xfrm>
            <a:off x="360000" y="1800000"/>
            <a:ext cx="8193240" cy="60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Виїзд до с. Зарічне Комишуваської ТГ котре потрапило під ворожий обстріл.</a:t>
            </a:r>
            <a:endParaRPr lang="ru-RU" sz="1800" b="0" strike="noStrike" spc="-1">
              <a:solidFill>
                <a:srgbClr val="000000"/>
              </a:solidFill>
              <a:latin typeface="Arial"/>
            </a:endParaRPr>
          </a:p>
        </p:txBody>
      </p:sp>
      <p:pic>
        <p:nvPicPr>
          <p:cNvPr id="231" name="Рисунок 230"/>
          <p:cNvPicPr/>
          <p:nvPr/>
        </p:nvPicPr>
        <p:blipFill>
          <a:blip r:embed="rId3"/>
          <a:stretch/>
        </p:blipFill>
        <p:spPr>
          <a:xfrm>
            <a:off x="138600" y="3060000"/>
            <a:ext cx="3318120" cy="2699280"/>
          </a:xfrm>
          <a:prstGeom prst="rect">
            <a:avLst/>
          </a:prstGeom>
          <a:ln w="0">
            <a:noFill/>
          </a:ln>
        </p:spPr>
      </p:pic>
      <p:pic>
        <p:nvPicPr>
          <p:cNvPr id="232" name="Рисунок 231"/>
          <p:cNvPicPr/>
          <p:nvPr/>
        </p:nvPicPr>
        <p:blipFill>
          <a:blip r:embed="rId4"/>
          <a:stretch/>
        </p:blipFill>
        <p:spPr>
          <a:xfrm>
            <a:off x="3780000" y="3060000"/>
            <a:ext cx="3750840" cy="2699280"/>
          </a:xfrm>
          <a:prstGeom prst="rect">
            <a:avLst/>
          </a:prstGeom>
          <a:ln w="0">
            <a:noFill/>
          </a:ln>
        </p:spPr>
      </p:pic>
      <p:pic>
        <p:nvPicPr>
          <p:cNvPr id="233" name="Рисунок 232"/>
          <p:cNvPicPr/>
          <p:nvPr/>
        </p:nvPicPr>
        <p:blipFill>
          <a:blip r:embed="rId5"/>
          <a:stretch/>
        </p:blipFill>
        <p:spPr>
          <a:xfrm>
            <a:off x="7920000" y="3060000"/>
            <a:ext cx="3599280" cy="269928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Google Shape;395;p 5"/>
          <p:cNvPicPr/>
          <p:nvPr/>
        </p:nvPicPr>
        <p:blipFill>
          <a:blip r:embed="rId2"/>
          <a:stretch/>
        </p:blipFill>
        <p:spPr>
          <a:xfrm>
            <a:off x="0" y="1800"/>
            <a:ext cx="12191040" cy="6856920"/>
          </a:xfrm>
          <a:prstGeom prst="rect">
            <a:avLst/>
          </a:prstGeom>
          <a:ln w="0">
            <a:noFill/>
          </a:ln>
        </p:spPr>
      </p:pic>
      <p:sp>
        <p:nvSpPr>
          <p:cNvPr id="235" name="Прямоугольник 234"/>
          <p:cNvSpPr/>
          <p:nvPr/>
        </p:nvSpPr>
        <p:spPr>
          <a:xfrm>
            <a:off x="60984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36" name="Прямоугольник 235"/>
          <p:cNvSpPr/>
          <p:nvPr/>
        </p:nvSpPr>
        <p:spPr>
          <a:xfrm>
            <a:off x="180000" y="1800000"/>
            <a:ext cx="1119384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Виїзд до села Магдалинівка котре знаходиться під ворожим вогнем з метою виявлення постраждалих осіб та фіксування пошкоджень через обстріл.</a:t>
            </a:r>
            <a:endParaRPr lang="ru-RU" sz="1800" b="0" strike="noStrike" spc="-1">
              <a:solidFill>
                <a:srgbClr val="000000"/>
              </a:solidFill>
              <a:latin typeface="Arial"/>
            </a:endParaRPr>
          </a:p>
        </p:txBody>
      </p:sp>
      <p:pic>
        <p:nvPicPr>
          <p:cNvPr id="237" name="Рисунок 236"/>
          <p:cNvPicPr/>
          <p:nvPr/>
        </p:nvPicPr>
        <p:blipFill>
          <a:blip r:embed="rId3"/>
          <a:stretch/>
        </p:blipFill>
        <p:spPr>
          <a:xfrm>
            <a:off x="360000" y="2741040"/>
            <a:ext cx="3304440" cy="2478240"/>
          </a:xfrm>
          <a:prstGeom prst="rect">
            <a:avLst/>
          </a:prstGeom>
          <a:ln w="0">
            <a:noFill/>
          </a:ln>
        </p:spPr>
      </p:pic>
      <p:pic>
        <p:nvPicPr>
          <p:cNvPr id="238" name="Рисунок 237"/>
          <p:cNvPicPr/>
          <p:nvPr/>
        </p:nvPicPr>
        <p:blipFill>
          <a:blip r:embed="rId4"/>
          <a:stretch/>
        </p:blipFill>
        <p:spPr>
          <a:xfrm>
            <a:off x="4140000" y="2700000"/>
            <a:ext cx="3239280" cy="2519280"/>
          </a:xfrm>
          <a:prstGeom prst="rect">
            <a:avLst/>
          </a:prstGeom>
          <a:ln w="0">
            <a:noFill/>
          </a:ln>
        </p:spPr>
      </p:pic>
      <p:pic>
        <p:nvPicPr>
          <p:cNvPr id="239" name="Рисунок 238"/>
          <p:cNvPicPr/>
          <p:nvPr/>
        </p:nvPicPr>
        <p:blipFill>
          <a:blip r:embed="rId5"/>
          <a:stretch/>
        </p:blipFill>
        <p:spPr>
          <a:xfrm>
            <a:off x="8100000" y="2520000"/>
            <a:ext cx="2564280" cy="341928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Google Shape;395;p 6"/>
          <p:cNvPicPr/>
          <p:nvPr/>
        </p:nvPicPr>
        <p:blipFill>
          <a:blip r:embed="rId2"/>
          <a:stretch/>
        </p:blipFill>
        <p:spPr>
          <a:xfrm>
            <a:off x="0" y="2160"/>
            <a:ext cx="12191040" cy="6856920"/>
          </a:xfrm>
          <a:prstGeom prst="rect">
            <a:avLst/>
          </a:prstGeom>
          <a:ln w="0">
            <a:noFill/>
          </a:ln>
        </p:spPr>
      </p:pic>
      <p:sp>
        <p:nvSpPr>
          <p:cNvPr id="241" name="Прямоугольник 240"/>
          <p:cNvSpPr/>
          <p:nvPr/>
        </p:nvSpPr>
        <p:spPr>
          <a:xfrm>
            <a:off x="720000" y="669240"/>
            <a:ext cx="226944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FFFFFF"/>
                </a:solidFill>
                <a:latin typeface="Montserrat SemiBold"/>
                <a:ea typeface="Proxima Nova"/>
              </a:rPr>
              <a:t>ФОТОЗВІТ</a:t>
            </a:r>
            <a:endParaRPr lang="ru-RU" sz="2800" b="0" strike="noStrike" spc="-1">
              <a:solidFill>
                <a:srgbClr val="000000"/>
              </a:solidFill>
              <a:latin typeface="Arial"/>
            </a:endParaRPr>
          </a:p>
        </p:txBody>
      </p:sp>
      <p:sp>
        <p:nvSpPr>
          <p:cNvPr id="242" name="Прямоугольник 241"/>
          <p:cNvSpPr/>
          <p:nvPr/>
        </p:nvSpPr>
        <p:spPr>
          <a:xfrm>
            <a:off x="360000" y="1841760"/>
            <a:ext cx="10838880" cy="111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ru-RU" sz="1800" b="0" strike="noStrike" spc="-1">
                <a:solidFill>
                  <a:srgbClr val="000000"/>
                </a:solidFill>
                <a:latin typeface="Arial"/>
                <a:ea typeface="DejaVu Sans"/>
              </a:rPr>
              <a:t>Фіксування пошкоджень та обстеження села після обстрілу з метою виявлення можливих постраждалих осіб де було знайдено два не розірванні снаряди вірогідно з РСЗВ після чого виявлені снаряди було огороджено стрічкою та викликано вибухотехнічну службу до приїзду здійснювалась охорона місця події.</a:t>
            </a:r>
            <a:endParaRPr lang="ru-RU" sz="1800" b="0" strike="noStrike" spc="-1">
              <a:solidFill>
                <a:srgbClr val="000000"/>
              </a:solidFill>
              <a:latin typeface="Arial"/>
            </a:endParaRPr>
          </a:p>
        </p:txBody>
      </p:sp>
      <p:pic>
        <p:nvPicPr>
          <p:cNvPr id="243" name="Рисунок 242"/>
          <p:cNvPicPr/>
          <p:nvPr/>
        </p:nvPicPr>
        <p:blipFill>
          <a:blip r:embed="rId3"/>
          <a:stretch/>
        </p:blipFill>
        <p:spPr>
          <a:xfrm>
            <a:off x="360000" y="3060000"/>
            <a:ext cx="2620080" cy="1964880"/>
          </a:xfrm>
          <a:prstGeom prst="rect">
            <a:avLst/>
          </a:prstGeom>
          <a:ln w="0">
            <a:noFill/>
          </a:ln>
        </p:spPr>
      </p:pic>
      <p:pic>
        <p:nvPicPr>
          <p:cNvPr id="244" name="Рисунок 243"/>
          <p:cNvPicPr/>
          <p:nvPr/>
        </p:nvPicPr>
        <p:blipFill>
          <a:blip r:embed="rId4"/>
          <a:stretch/>
        </p:blipFill>
        <p:spPr>
          <a:xfrm>
            <a:off x="3060000" y="3060000"/>
            <a:ext cx="2159280" cy="2879280"/>
          </a:xfrm>
          <a:prstGeom prst="rect">
            <a:avLst/>
          </a:prstGeom>
          <a:ln w="0">
            <a:noFill/>
          </a:ln>
        </p:spPr>
      </p:pic>
      <p:pic>
        <p:nvPicPr>
          <p:cNvPr id="245" name="Рисунок 244"/>
          <p:cNvPicPr/>
          <p:nvPr/>
        </p:nvPicPr>
        <p:blipFill>
          <a:blip r:embed="rId5"/>
          <a:stretch/>
        </p:blipFill>
        <p:spPr>
          <a:xfrm>
            <a:off x="5321880" y="3060000"/>
            <a:ext cx="2237400" cy="2983320"/>
          </a:xfrm>
          <a:prstGeom prst="rect">
            <a:avLst/>
          </a:prstGeom>
          <a:ln w="0">
            <a:noFill/>
          </a:ln>
        </p:spPr>
      </p:pic>
      <p:pic>
        <p:nvPicPr>
          <p:cNvPr id="246" name="Рисунок 245"/>
          <p:cNvPicPr/>
          <p:nvPr/>
        </p:nvPicPr>
        <p:blipFill>
          <a:blip r:embed="rId6"/>
          <a:stretch/>
        </p:blipFill>
        <p:spPr>
          <a:xfrm>
            <a:off x="7859880" y="3060000"/>
            <a:ext cx="3659400" cy="274428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Рисунок 5"/>
          <p:cNvPicPr/>
          <p:nvPr/>
        </p:nvPicPr>
        <p:blipFill>
          <a:blip r:embed="rId2"/>
          <a:stretch/>
        </p:blipFill>
        <p:spPr>
          <a:xfrm>
            <a:off x="360" y="0"/>
            <a:ext cx="12190320" cy="6856200"/>
          </a:xfrm>
          <a:prstGeom prst="rect">
            <a:avLst/>
          </a:prstGeom>
          <a:ln w="0">
            <a:noFill/>
          </a:ln>
        </p:spPr>
      </p:pic>
      <p:sp>
        <p:nvSpPr>
          <p:cNvPr id="248" name="TextBox 7"/>
          <p:cNvSpPr/>
          <p:nvPr/>
        </p:nvSpPr>
        <p:spPr>
          <a:xfrm>
            <a:off x="945000" y="3740400"/>
            <a:ext cx="10302120" cy="1918440"/>
          </a:xfrm>
          <a:prstGeom prst="rect">
            <a:avLst/>
          </a:prstGeom>
          <a:solidFill>
            <a:srgbClr val="FFFFFF"/>
          </a:solidFill>
          <a:ln w="28575">
            <a:solidFill>
              <a:srgbClr val="FFC000"/>
            </a:solidFill>
          </a:ln>
        </p:spPr>
        <p:style>
          <a:lnRef idx="2">
            <a:schemeClr val="accent4"/>
          </a:lnRef>
          <a:fillRef idx="1">
            <a:schemeClr val="lt1"/>
          </a:fillRef>
          <a:effectRef idx="0">
            <a:schemeClr val="accent4"/>
          </a:effectRef>
          <a:fontRef idx="minor"/>
        </p:style>
        <p:txBody>
          <a:bodyPr wrap="none" lIns="90000" tIns="45000" rIns="90000" bIns="45000" anchor="t">
            <a:spAutoFit/>
          </a:bodyPr>
          <a:lstStyle/>
          <a:p>
            <a:pPr algn="ctr">
              <a:lnSpc>
                <a:spcPct val="100000"/>
              </a:lnSpc>
            </a:pPr>
            <a:r>
              <a:rPr lang="uk-UA" sz="6000" b="0" strike="noStrike" spc="-1">
                <a:solidFill>
                  <a:srgbClr val="182947"/>
                </a:solidFill>
                <a:latin typeface="Proxima Nova Rg"/>
                <a:ea typeface="DejaVu Sans"/>
              </a:rPr>
              <a:t>Тільки разом ми зробимо</a:t>
            </a:r>
            <a:endParaRPr lang="ru-RU" sz="6000" b="0" strike="noStrike" spc="-1">
              <a:solidFill>
                <a:srgbClr val="000000"/>
              </a:solidFill>
              <a:latin typeface="Arial"/>
            </a:endParaRPr>
          </a:p>
          <a:p>
            <a:pPr algn="ctr">
              <a:lnSpc>
                <a:spcPct val="100000"/>
              </a:lnSpc>
            </a:pPr>
            <a:r>
              <a:rPr lang="uk-UA" sz="6000" b="0" strike="noStrike" spc="-1">
                <a:solidFill>
                  <a:srgbClr val="182947"/>
                </a:solidFill>
                <a:latin typeface="Proxima Nova Rg"/>
                <a:ea typeface="DejaVu Sans"/>
              </a:rPr>
              <a:t> громаду безпечною!</a:t>
            </a:r>
            <a:endParaRPr lang="ru-RU" sz="60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oogle Shape;98;p2"/>
          <p:cNvPicPr/>
          <p:nvPr/>
        </p:nvPicPr>
        <p:blipFill>
          <a:blip r:embed="rId2"/>
          <a:stretch/>
        </p:blipFill>
        <p:spPr>
          <a:xfrm>
            <a:off x="0" y="360"/>
            <a:ext cx="12257640" cy="6856920"/>
          </a:xfrm>
          <a:prstGeom prst="rect">
            <a:avLst/>
          </a:prstGeom>
          <a:ln w="0">
            <a:noFill/>
          </a:ln>
        </p:spPr>
      </p:pic>
      <p:pic>
        <p:nvPicPr>
          <p:cNvPr id="53" name="Google Shape;99;p2"/>
          <p:cNvPicPr/>
          <p:nvPr/>
        </p:nvPicPr>
        <p:blipFill>
          <a:blip r:embed="rId3"/>
          <a:stretch/>
        </p:blipFill>
        <p:spPr>
          <a:xfrm>
            <a:off x="360360" y="1980360"/>
            <a:ext cx="1078920" cy="1078920"/>
          </a:xfrm>
          <a:prstGeom prst="rect">
            <a:avLst/>
          </a:prstGeom>
          <a:ln w="0">
            <a:noFill/>
          </a:ln>
        </p:spPr>
      </p:pic>
      <p:sp>
        <p:nvSpPr>
          <p:cNvPr id="54" name="Google Shape;100;p2"/>
          <p:cNvSpPr/>
          <p:nvPr/>
        </p:nvSpPr>
        <p:spPr>
          <a:xfrm>
            <a:off x="2691000" y="2076120"/>
            <a:ext cx="58975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населених пунктів на території громади</a:t>
            </a:r>
            <a:endParaRPr lang="ru-RU" sz="2800" b="0" strike="noStrike" spc="-1">
              <a:solidFill>
                <a:srgbClr val="000000"/>
              </a:solidFill>
              <a:latin typeface="Arial"/>
            </a:endParaRPr>
          </a:p>
        </p:txBody>
      </p:sp>
      <p:sp>
        <p:nvSpPr>
          <p:cNvPr id="55" name="Google Shape;101;p2"/>
          <p:cNvSpPr/>
          <p:nvPr/>
        </p:nvSpPr>
        <p:spPr>
          <a:xfrm>
            <a:off x="1678320" y="2260800"/>
            <a:ext cx="743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44546A"/>
                </a:solidFill>
                <a:latin typeface="Proxima Nova Rg"/>
                <a:ea typeface="DejaVu Sans"/>
              </a:rPr>
              <a:t>30</a:t>
            </a:r>
            <a:endParaRPr lang="ru-RU" sz="3200" b="0" strike="noStrike" spc="-1">
              <a:solidFill>
                <a:srgbClr val="000000"/>
              </a:solidFill>
              <a:latin typeface="Arial"/>
            </a:endParaRPr>
          </a:p>
        </p:txBody>
      </p:sp>
      <p:pic>
        <p:nvPicPr>
          <p:cNvPr id="56" name="Google Shape;102;p2"/>
          <p:cNvPicPr/>
          <p:nvPr/>
        </p:nvPicPr>
        <p:blipFill>
          <a:blip r:embed="rId4"/>
          <a:stretch/>
        </p:blipFill>
        <p:spPr>
          <a:xfrm>
            <a:off x="419400" y="3443760"/>
            <a:ext cx="1148400" cy="1127880"/>
          </a:xfrm>
          <a:prstGeom prst="rect">
            <a:avLst/>
          </a:prstGeom>
          <a:ln w="0">
            <a:noFill/>
          </a:ln>
        </p:spPr>
      </p:pic>
      <p:sp>
        <p:nvSpPr>
          <p:cNvPr id="57" name="Google Shape;103;p2"/>
          <p:cNvSpPr/>
          <p:nvPr/>
        </p:nvSpPr>
        <p:spPr>
          <a:xfrm>
            <a:off x="3240000" y="3769920"/>
            <a:ext cx="44784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Проживає мешканців</a:t>
            </a:r>
            <a:endParaRPr lang="ru-RU" sz="2800" b="0" strike="noStrike" spc="-1">
              <a:solidFill>
                <a:srgbClr val="000000"/>
              </a:solidFill>
              <a:latin typeface="Arial"/>
            </a:endParaRPr>
          </a:p>
        </p:txBody>
      </p:sp>
      <p:sp>
        <p:nvSpPr>
          <p:cNvPr id="58" name="Google Shape;104;p2"/>
          <p:cNvSpPr/>
          <p:nvPr/>
        </p:nvSpPr>
        <p:spPr>
          <a:xfrm>
            <a:off x="1678320" y="3738960"/>
            <a:ext cx="1560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44546A"/>
                </a:solidFill>
                <a:latin typeface="Proxima Nova Rg"/>
                <a:ea typeface="DejaVu Sans"/>
              </a:rPr>
              <a:t>8000</a:t>
            </a:r>
            <a:endParaRPr lang="ru-RU" sz="3200" b="0" strike="noStrike" spc="-1">
              <a:solidFill>
                <a:srgbClr val="000000"/>
              </a:solidFill>
              <a:latin typeface="Arial"/>
            </a:endParaRPr>
          </a:p>
        </p:txBody>
      </p:sp>
      <p:sp>
        <p:nvSpPr>
          <p:cNvPr id="59" name="Google Shape;105;p2"/>
          <p:cNvSpPr/>
          <p:nvPr/>
        </p:nvSpPr>
        <p:spPr>
          <a:xfrm>
            <a:off x="2587680" y="4903920"/>
            <a:ext cx="579564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Medium"/>
                <a:ea typeface="Proxima Nova"/>
              </a:rPr>
              <a:t>Поліцейські офіцери громади, які обслуговують ТГ</a:t>
            </a:r>
            <a:endParaRPr lang="ru-RU" sz="2800" b="0" strike="noStrike" spc="-1">
              <a:solidFill>
                <a:srgbClr val="000000"/>
              </a:solidFill>
              <a:latin typeface="Arial"/>
            </a:endParaRPr>
          </a:p>
        </p:txBody>
      </p:sp>
      <p:sp>
        <p:nvSpPr>
          <p:cNvPr id="60" name="Google Shape;106;p2"/>
          <p:cNvSpPr/>
          <p:nvPr/>
        </p:nvSpPr>
        <p:spPr>
          <a:xfrm>
            <a:off x="431640" y="5113080"/>
            <a:ext cx="1078920" cy="1078920"/>
          </a:xfrm>
          <a:prstGeom prst="ellipse">
            <a:avLst/>
          </a:prstGeom>
          <a:solidFill>
            <a:schemeClr val="lt1"/>
          </a:solidFill>
          <a:ln w="381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00" b="0" strike="noStrike" spc="-1">
              <a:solidFill>
                <a:schemeClr val="dk1"/>
              </a:solidFill>
              <a:latin typeface="Calibri"/>
              <a:ea typeface="Calibri"/>
            </a:endParaRPr>
          </a:p>
        </p:txBody>
      </p:sp>
      <p:pic>
        <p:nvPicPr>
          <p:cNvPr id="61" name="Google Shape;107;p2"/>
          <p:cNvPicPr/>
          <p:nvPr/>
        </p:nvPicPr>
        <p:blipFill>
          <a:blip r:embed="rId5"/>
          <a:stretch/>
        </p:blipFill>
        <p:spPr>
          <a:xfrm>
            <a:off x="562680" y="5257080"/>
            <a:ext cx="816840" cy="790560"/>
          </a:xfrm>
          <a:prstGeom prst="rect">
            <a:avLst/>
          </a:prstGeom>
          <a:ln w="0">
            <a:noFill/>
          </a:ln>
        </p:spPr>
      </p:pic>
      <p:sp>
        <p:nvSpPr>
          <p:cNvPr id="62" name="Google Shape;108;p2"/>
          <p:cNvSpPr/>
          <p:nvPr/>
        </p:nvSpPr>
        <p:spPr>
          <a:xfrm>
            <a:off x="260280" y="579600"/>
            <a:ext cx="62755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КОМИШУВАСЬКА ТГ</a:t>
            </a:r>
            <a:endParaRPr lang="ru-RU" sz="2800" b="0" strike="noStrike" spc="-1">
              <a:solidFill>
                <a:srgbClr val="000000"/>
              </a:solidFill>
              <a:latin typeface="Arial"/>
            </a:endParaRPr>
          </a:p>
        </p:txBody>
      </p:sp>
      <p:cxnSp>
        <p:nvCxnSpPr>
          <p:cNvPr id="63" name="Google Shape;109;p2"/>
          <p:cNvCxnSpPr/>
          <p:nvPr/>
        </p:nvCxnSpPr>
        <p:spPr>
          <a:xfrm flipH="1">
            <a:off x="8652240" y="1974240"/>
            <a:ext cx="13680" cy="4638240"/>
          </a:xfrm>
          <a:prstGeom prst="straightConnector1">
            <a:avLst/>
          </a:prstGeom>
          <a:ln w="38100">
            <a:solidFill>
              <a:srgbClr val="FFC000"/>
            </a:solidFill>
            <a:miter/>
          </a:ln>
        </p:spPr>
      </p:cxnSp>
      <p:sp>
        <p:nvSpPr>
          <p:cNvPr id="64" name="Google Shape;111;p2"/>
          <p:cNvSpPr/>
          <p:nvPr/>
        </p:nvSpPr>
        <p:spPr>
          <a:xfrm>
            <a:off x="3114000" y="5965560"/>
            <a:ext cx="3483000" cy="576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5000"/>
              </a:lnSpc>
              <a:tabLst>
                <a:tab pos="0" algn="l"/>
              </a:tabLst>
            </a:pPr>
            <a:r>
              <a:rPr lang="uk-UA" sz="1800" b="0" strike="noStrike" spc="-1">
                <a:solidFill>
                  <a:srgbClr val="44546A"/>
                </a:solidFill>
                <a:latin typeface="Montserrat Light"/>
                <a:ea typeface="Proxima Nova"/>
              </a:rPr>
              <a:t>Шеремет Олександр Анатолійович</a:t>
            </a:r>
            <a:endParaRPr lang="ru-RU" sz="1800" b="0" strike="noStrike" spc="-1">
              <a:solidFill>
                <a:srgbClr val="000000"/>
              </a:solidFill>
              <a:latin typeface="Arial"/>
            </a:endParaRPr>
          </a:p>
          <a:p>
            <a:pPr>
              <a:lnSpc>
                <a:spcPct val="105000"/>
              </a:lnSpc>
              <a:tabLst>
                <a:tab pos="0" algn="l"/>
              </a:tabLst>
            </a:pPr>
            <a:r>
              <a:rPr lang="uk-UA" sz="1800" b="0" strike="noStrike" spc="-1">
                <a:solidFill>
                  <a:srgbClr val="44546A"/>
                </a:solidFill>
                <a:latin typeface="Montserrat Light"/>
                <a:ea typeface="Proxima Nova"/>
              </a:rPr>
              <a:t>Нікітін Владислав Денисович</a:t>
            </a:r>
            <a:endParaRPr lang="ru-RU" sz="1800" b="0" strike="noStrike" spc="-1">
              <a:solidFill>
                <a:srgbClr val="000000"/>
              </a:solidFill>
              <a:latin typeface="Arial"/>
            </a:endParaRPr>
          </a:p>
        </p:txBody>
      </p:sp>
      <p:pic>
        <p:nvPicPr>
          <p:cNvPr id="65" name="Рисунок 4"/>
          <p:cNvPicPr/>
          <p:nvPr/>
        </p:nvPicPr>
        <p:blipFill>
          <a:blip r:embed="rId6"/>
          <a:stretch/>
        </p:blipFill>
        <p:spPr>
          <a:xfrm>
            <a:off x="9712800" y="2260800"/>
            <a:ext cx="1618560" cy="1278720"/>
          </a:xfrm>
          <a:prstGeom prst="rect">
            <a:avLst/>
          </a:prstGeom>
          <a:ln w="0">
            <a:noFill/>
          </a:ln>
        </p:spPr>
      </p:pic>
      <p:sp>
        <p:nvSpPr>
          <p:cNvPr id="66" name="Google Shape;100;p2"/>
          <p:cNvSpPr/>
          <p:nvPr/>
        </p:nvSpPr>
        <p:spPr>
          <a:xfrm>
            <a:off x="9055080" y="3628440"/>
            <a:ext cx="298692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2400" b="0" strike="noStrike" spc="-1">
                <a:solidFill>
                  <a:srgbClr val="182947"/>
                </a:solidFill>
                <a:latin typeface="Montserrat Medium"/>
                <a:ea typeface="Proxima Nova"/>
              </a:rPr>
              <a:t>У громаді зареєстровано </a:t>
            </a:r>
            <a:endParaRPr lang="ru-RU" sz="2400" b="0" strike="noStrike" spc="-1">
              <a:solidFill>
                <a:srgbClr val="000000"/>
              </a:solidFill>
              <a:latin typeface="Arial"/>
            </a:endParaRPr>
          </a:p>
        </p:txBody>
      </p:sp>
      <p:sp>
        <p:nvSpPr>
          <p:cNvPr id="67" name="Google Shape;104;p2"/>
          <p:cNvSpPr/>
          <p:nvPr/>
        </p:nvSpPr>
        <p:spPr>
          <a:xfrm>
            <a:off x="9905400" y="4546800"/>
            <a:ext cx="142596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68" name="Google Shape;100;p2"/>
          <p:cNvSpPr/>
          <p:nvPr/>
        </p:nvSpPr>
        <p:spPr>
          <a:xfrm>
            <a:off x="8865000" y="5257800"/>
            <a:ext cx="324684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2400" b="0" strike="noStrike" spc="-1">
                <a:solidFill>
                  <a:srgbClr val="182947"/>
                </a:solidFill>
                <a:latin typeface="Montserrat Medium"/>
                <a:ea typeface="Proxima Nova"/>
              </a:rPr>
              <a:t>внутрішньо</a:t>
            </a:r>
            <a:endParaRPr lang="ru-RU" sz="2400" b="0" strike="noStrike" spc="-1">
              <a:solidFill>
                <a:srgbClr val="000000"/>
              </a:solidFill>
              <a:latin typeface="Arial"/>
            </a:endParaRPr>
          </a:p>
          <a:p>
            <a:pPr algn="ctr">
              <a:lnSpc>
                <a:spcPct val="100000"/>
              </a:lnSpc>
              <a:tabLst>
                <a:tab pos="0" algn="l"/>
              </a:tabLst>
            </a:pPr>
            <a:r>
              <a:rPr lang="uk-UA" sz="2400" b="0" strike="noStrike" spc="-1">
                <a:solidFill>
                  <a:srgbClr val="182947"/>
                </a:solidFill>
                <a:latin typeface="Montserrat Medium"/>
                <a:ea typeface="Proxima Nova"/>
              </a:rPr>
              <a:t>переміщених осіб</a:t>
            </a:r>
            <a:endParaRPr lang="ru-RU" sz="2400" b="0" strike="noStrike" spc="-1">
              <a:solidFill>
                <a:srgbClr val="000000"/>
              </a:solidFill>
              <a:latin typeface="Arial"/>
            </a:endParaRPr>
          </a:p>
        </p:txBody>
      </p:sp>
      <p:sp>
        <p:nvSpPr>
          <p:cNvPr id="69" name="Прямоугольник 68"/>
          <p:cNvSpPr/>
          <p:nvPr/>
        </p:nvSpPr>
        <p:spPr>
          <a:xfrm>
            <a:off x="1821240" y="5555160"/>
            <a:ext cx="698040" cy="56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3200" b="0" strike="noStrike" spc="-1">
                <a:solidFill>
                  <a:srgbClr val="44546A"/>
                </a:solidFill>
                <a:latin typeface="Proxima Nova Rg"/>
                <a:ea typeface="DejaVu Sans"/>
              </a:rPr>
              <a:t>2</a:t>
            </a:r>
            <a:endParaRPr lang="ru-RU" sz="3200" b="0" strike="noStrike" spc="-1">
              <a:solidFill>
                <a:srgbClr val="000000"/>
              </a:solidFill>
              <a:latin typeface="Arial"/>
            </a:endParaRPr>
          </a:p>
        </p:txBody>
      </p:sp>
      <p:sp>
        <p:nvSpPr>
          <p:cNvPr id="70" name="TextBox 69"/>
          <p:cNvSpPr txBox="1"/>
          <p:nvPr/>
        </p:nvSpPr>
        <p:spPr>
          <a:xfrm>
            <a:off x="9942840" y="4559040"/>
            <a:ext cx="1217160" cy="564840"/>
          </a:xfrm>
          <a:prstGeom prst="rect">
            <a:avLst/>
          </a:prstGeom>
          <a:noFill/>
          <a:ln w="0">
            <a:noFill/>
          </a:ln>
        </p:spPr>
        <p:txBody>
          <a:bodyPr lIns="90000" tIns="45000" rIns="90000" bIns="45000" anchor="t">
            <a:noAutofit/>
          </a:bodyPr>
          <a:lstStyle/>
          <a:p>
            <a:r>
              <a:rPr lang="uk-UA" sz="3200" b="0" strike="noStrike" spc="-1">
                <a:solidFill>
                  <a:srgbClr val="44546A"/>
                </a:solidFill>
                <a:latin typeface="Proxima Nova Rg"/>
                <a:ea typeface="DejaVu Sans"/>
              </a:rPr>
              <a:t>1250</a:t>
            </a:r>
            <a:endParaRPr lang="ru-RU" sz="32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oogle Shape;139;p5"/>
          <p:cNvPicPr/>
          <p:nvPr/>
        </p:nvPicPr>
        <p:blipFill>
          <a:blip r:embed="rId3"/>
          <a:stretch/>
        </p:blipFill>
        <p:spPr>
          <a:xfrm>
            <a:off x="0" y="0"/>
            <a:ext cx="12191040" cy="6856920"/>
          </a:xfrm>
          <a:prstGeom prst="rect">
            <a:avLst/>
          </a:prstGeom>
          <a:ln w="0">
            <a:noFill/>
          </a:ln>
        </p:spPr>
      </p:pic>
      <p:pic>
        <p:nvPicPr>
          <p:cNvPr id="72" name="Google Shape;140;p5"/>
          <p:cNvPicPr/>
          <p:nvPr/>
        </p:nvPicPr>
        <p:blipFill>
          <a:blip r:embed="rId4"/>
          <a:stretch/>
        </p:blipFill>
        <p:spPr>
          <a:xfrm>
            <a:off x="2658960" y="2286000"/>
            <a:ext cx="628560" cy="628560"/>
          </a:xfrm>
          <a:prstGeom prst="rect">
            <a:avLst/>
          </a:prstGeom>
          <a:ln w="0">
            <a:noFill/>
          </a:ln>
        </p:spPr>
      </p:pic>
      <p:pic>
        <p:nvPicPr>
          <p:cNvPr id="73" name="Google Shape;141;p5"/>
          <p:cNvPicPr/>
          <p:nvPr/>
        </p:nvPicPr>
        <p:blipFill>
          <a:blip r:embed="rId5"/>
          <a:stretch/>
        </p:blipFill>
        <p:spPr>
          <a:xfrm>
            <a:off x="8974440" y="2286000"/>
            <a:ext cx="607680" cy="607680"/>
          </a:xfrm>
          <a:prstGeom prst="rect">
            <a:avLst/>
          </a:prstGeom>
          <a:ln w="0">
            <a:noFill/>
          </a:ln>
        </p:spPr>
      </p:pic>
      <p:sp>
        <p:nvSpPr>
          <p:cNvPr id="74" name="Google Shape;142;p5"/>
          <p:cNvSpPr/>
          <p:nvPr/>
        </p:nvSpPr>
        <p:spPr>
          <a:xfrm>
            <a:off x="1070640" y="2994840"/>
            <a:ext cx="39538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Обслугували викликів</a:t>
            </a:r>
            <a:endParaRPr lang="ru-RU" sz="2800" b="0" strike="noStrike" spc="-1">
              <a:solidFill>
                <a:srgbClr val="000000"/>
              </a:solidFill>
              <a:latin typeface="Arial"/>
            </a:endParaRPr>
          </a:p>
        </p:txBody>
      </p:sp>
      <p:sp>
        <p:nvSpPr>
          <p:cNvPr id="75" name="Google Shape;143;p5"/>
          <p:cNvSpPr/>
          <p:nvPr/>
        </p:nvSpPr>
        <p:spPr>
          <a:xfrm>
            <a:off x="7166520" y="2994840"/>
            <a:ext cx="401004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Розглянули матеріалів</a:t>
            </a:r>
            <a:endParaRPr lang="ru-RU" sz="2800" b="0" strike="noStrike" spc="-1">
              <a:solidFill>
                <a:srgbClr val="000000"/>
              </a:solidFill>
              <a:latin typeface="Arial"/>
            </a:endParaRPr>
          </a:p>
        </p:txBody>
      </p:sp>
      <p:sp>
        <p:nvSpPr>
          <p:cNvPr id="76" name="Google Shape;144;p5"/>
          <p:cNvSpPr/>
          <p:nvPr/>
        </p:nvSpPr>
        <p:spPr>
          <a:xfrm>
            <a:off x="1286280" y="4175280"/>
            <a:ext cx="33735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b="0" strike="noStrike" spc="-1">
                <a:solidFill>
                  <a:srgbClr val="182947"/>
                </a:solidFill>
                <a:latin typeface="Proxima Nova"/>
                <a:ea typeface="Proxima Nova"/>
              </a:rPr>
              <a:t>32 / 32</a:t>
            </a:r>
            <a:endParaRPr lang="ru-RU" sz="6000" b="0" strike="noStrike" spc="-1">
              <a:solidFill>
                <a:srgbClr val="000000"/>
              </a:solidFill>
              <a:latin typeface="Arial"/>
            </a:endParaRPr>
          </a:p>
        </p:txBody>
      </p:sp>
      <p:cxnSp>
        <p:nvCxnSpPr>
          <p:cNvPr id="77" name="Google Shape;145;p5"/>
          <p:cNvCxnSpPr/>
          <p:nvPr/>
        </p:nvCxnSpPr>
        <p:spPr>
          <a:xfrm>
            <a:off x="6095880" y="2579760"/>
            <a:ext cx="1080" cy="3621960"/>
          </a:xfrm>
          <a:prstGeom prst="straightConnector1">
            <a:avLst/>
          </a:prstGeom>
          <a:ln w="28575">
            <a:solidFill>
              <a:srgbClr val="FFC000"/>
            </a:solidFill>
            <a:miter/>
          </a:ln>
        </p:spPr>
      </p:cxnSp>
      <p:sp>
        <p:nvSpPr>
          <p:cNvPr id="78" name="Google Shape;146;p5"/>
          <p:cNvSpPr/>
          <p:nvPr/>
        </p:nvSpPr>
        <p:spPr>
          <a:xfrm>
            <a:off x="277560" y="559440"/>
            <a:ext cx="64839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РЕЗУЛЬТАТИ ДІЯЛЬНОСТІ 2023</a:t>
            </a:r>
            <a:endParaRPr lang="ru-RU" sz="2800" b="0" strike="noStrike" spc="-1">
              <a:solidFill>
                <a:srgbClr val="000000"/>
              </a:solidFill>
              <a:latin typeface="Arial"/>
            </a:endParaRPr>
          </a:p>
        </p:txBody>
      </p:sp>
      <p:sp>
        <p:nvSpPr>
          <p:cNvPr id="79" name="Google Shape;147;p5"/>
          <p:cNvSpPr/>
          <p:nvPr/>
        </p:nvSpPr>
        <p:spPr>
          <a:xfrm>
            <a:off x="7382160" y="4175280"/>
            <a:ext cx="33735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b="0" strike="noStrike" spc="-1">
                <a:solidFill>
                  <a:srgbClr val="182947"/>
                </a:solidFill>
                <a:latin typeface="Proxima Nova"/>
                <a:ea typeface="Proxima Nova"/>
              </a:rPr>
              <a:t>51 / 51</a:t>
            </a:r>
            <a:endParaRPr lang="ru-RU" sz="60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Google Shape;139;p5"/>
          <p:cNvPicPr/>
          <p:nvPr/>
        </p:nvPicPr>
        <p:blipFill>
          <a:blip r:embed="rId3"/>
          <a:stretch/>
        </p:blipFill>
        <p:spPr>
          <a:xfrm>
            <a:off x="1080" y="1080"/>
            <a:ext cx="12191040" cy="6856920"/>
          </a:xfrm>
          <a:prstGeom prst="rect">
            <a:avLst/>
          </a:prstGeom>
          <a:ln w="0">
            <a:noFill/>
          </a:ln>
        </p:spPr>
      </p:pic>
      <p:sp>
        <p:nvSpPr>
          <p:cNvPr id="81" name="Google Shape;146;p5"/>
          <p:cNvSpPr/>
          <p:nvPr/>
        </p:nvSpPr>
        <p:spPr>
          <a:xfrm>
            <a:off x="334800" y="527040"/>
            <a:ext cx="4502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ВІЙСЬКОВИЙ СТАН</a:t>
            </a:r>
            <a:endParaRPr lang="ru-RU" sz="2800" b="0" strike="noStrike" spc="-1">
              <a:solidFill>
                <a:srgbClr val="000000"/>
              </a:solidFill>
              <a:latin typeface="Arial"/>
            </a:endParaRPr>
          </a:p>
        </p:txBody>
      </p:sp>
      <p:sp>
        <p:nvSpPr>
          <p:cNvPr id="82" name="Google Shape;142;p5"/>
          <p:cNvSpPr/>
          <p:nvPr/>
        </p:nvSpPr>
        <p:spPr>
          <a:xfrm>
            <a:off x="346320" y="2543760"/>
            <a:ext cx="34336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Евакуйовано осіб</a:t>
            </a:r>
            <a:endParaRPr lang="ru-RU" sz="2800" b="0" strike="noStrike" spc="-1">
              <a:solidFill>
                <a:srgbClr val="000000"/>
              </a:solidFill>
              <a:latin typeface="Arial"/>
            </a:endParaRPr>
          </a:p>
        </p:txBody>
      </p:sp>
      <p:sp>
        <p:nvSpPr>
          <p:cNvPr id="83" name="Google Shape;142;p5"/>
          <p:cNvSpPr/>
          <p:nvPr/>
        </p:nvSpPr>
        <p:spPr>
          <a:xfrm>
            <a:off x="531720" y="3922560"/>
            <a:ext cx="53128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84" name="Google Shape;142;p5"/>
          <p:cNvSpPr/>
          <p:nvPr/>
        </p:nvSpPr>
        <p:spPr>
          <a:xfrm>
            <a:off x="6377400" y="1963080"/>
            <a:ext cx="34336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85" name="Google Shape;142;p5"/>
          <p:cNvSpPr/>
          <p:nvPr/>
        </p:nvSpPr>
        <p:spPr>
          <a:xfrm>
            <a:off x="6300000" y="2410560"/>
            <a:ext cx="3821400" cy="136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Proxima Nova"/>
                <a:ea typeface="Proxima Nova"/>
              </a:rPr>
              <a:t>Виявлено зброї та</a:t>
            </a:r>
            <a:endParaRPr lang="ru-RU" sz="2800" b="0" strike="noStrike" spc="-1">
              <a:solidFill>
                <a:srgbClr val="000000"/>
              </a:solidFill>
              <a:latin typeface="Arial"/>
            </a:endParaRPr>
          </a:p>
          <a:p>
            <a:pPr>
              <a:lnSpc>
                <a:spcPct val="100000"/>
              </a:lnSpc>
              <a:tabLst>
                <a:tab pos="0" algn="l"/>
              </a:tabLst>
            </a:pPr>
            <a:r>
              <a:rPr lang="uk-UA" sz="2800" b="0" strike="noStrike" spc="-1">
                <a:solidFill>
                  <a:srgbClr val="182947"/>
                </a:solidFill>
                <a:latin typeface="Proxima Nova"/>
                <a:ea typeface="Proxima Nova"/>
              </a:rPr>
              <a:t>Вибухонебезпечних предметів</a:t>
            </a:r>
            <a:endParaRPr lang="ru-RU" sz="2800" b="0" strike="noStrike" spc="-1">
              <a:solidFill>
                <a:srgbClr val="000000"/>
              </a:solidFill>
              <a:latin typeface="Arial"/>
            </a:endParaRPr>
          </a:p>
        </p:txBody>
      </p:sp>
      <p:pic>
        <p:nvPicPr>
          <p:cNvPr id="86" name="Рисунок 1"/>
          <p:cNvPicPr/>
          <p:nvPr/>
        </p:nvPicPr>
        <p:blipFill>
          <a:blip r:embed="rId4"/>
          <a:stretch/>
        </p:blipFill>
        <p:spPr>
          <a:xfrm rot="10800000">
            <a:off x="10260000" y="2477160"/>
            <a:ext cx="1662840" cy="1662840"/>
          </a:xfrm>
          <a:prstGeom prst="rect">
            <a:avLst/>
          </a:prstGeom>
          <a:ln w="0">
            <a:noFill/>
          </a:ln>
        </p:spPr>
      </p:pic>
      <p:pic>
        <p:nvPicPr>
          <p:cNvPr id="87" name="Рисунок 3"/>
          <p:cNvPicPr/>
          <p:nvPr/>
        </p:nvPicPr>
        <p:blipFill>
          <a:blip r:embed="rId5"/>
          <a:stretch/>
        </p:blipFill>
        <p:spPr>
          <a:xfrm>
            <a:off x="4320000" y="2160000"/>
            <a:ext cx="1559520" cy="1559520"/>
          </a:xfrm>
          <a:prstGeom prst="rect">
            <a:avLst/>
          </a:prstGeom>
          <a:ln w="0">
            <a:noFill/>
          </a:ln>
        </p:spPr>
      </p:pic>
      <p:sp>
        <p:nvSpPr>
          <p:cNvPr id="88" name="Google Shape;269;p12"/>
          <p:cNvSpPr/>
          <p:nvPr/>
        </p:nvSpPr>
        <p:spPr>
          <a:xfrm>
            <a:off x="1027440" y="4140000"/>
            <a:ext cx="1672560" cy="820800"/>
          </a:xfrm>
          <a:prstGeom prst="rect">
            <a:avLst/>
          </a:prstGeom>
          <a:solidFill>
            <a:schemeClr val="lt1"/>
          </a:solidFill>
          <a:ln w="28575">
            <a:solidFill>
              <a:srgbClr val="FFC0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4800" b="0" strike="noStrike" spc="-1">
                <a:solidFill>
                  <a:srgbClr val="FFC000"/>
                </a:solidFill>
                <a:latin typeface="Montserrat Medium"/>
                <a:ea typeface="Proxima Nova"/>
              </a:rPr>
              <a:t>   1</a:t>
            </a:r>
            <a:endParaRPr lang="ru-RU" sz="4800" b="0" strike="noStrike" spc="-1">
              <a:solidFill>
                <a:srgbClr val="000000"/>
              </a:solidFill>
              <a:latin typeface="Arial"/>
            </a:endParaRPr>
          </a:p>
        </p:txBody>
      </p:sp>
      <p:sp>
        <p:nvSpPr>
          <p:cNvPr id="89" name="Google Shape;269;p12"/>
          <p:cNvSpPr/>
          <p:nvPr/>
        </p:nvSpPr>
        <p:spPr>
          <a:xfrm>
            <a:off x="6480000" y="4039200"/>
            <a:ext cx="1672560" cy="820800"/>
          </a:xfrm>
          <a:prstGeom prst="rect">
            <a:avLst/>
          </a:prstGeom>
          <a:solidFill>
            <a:schemeClr val="lt1"/>
          </a:solidFill>
          <a:ln w="28575">
            <a:solidFill>
              <a:srgbClr val="FFC000"/>
            </a:solidFill>
            <a:miter/>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4800" b="0" strike="noStrike" spc="-1">
                <a:solidFill>
                  <a:srgbClr val="FFC000"/>
                </a:solidFill>
                <a:latin typeface="Montserrat Medium"/>
                <a:ea typeface="Proxima Nova"/>
              </a:rPr>
              <a:t>   5</a:t>
            </a:r>
            <a:endParaRPr lang="ru-RU" sz="48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Google Shape;233;p10"/>
          <p:cNvPicPr/>
          <p:nvPr/>
        </p:nvPicPr>
        <p:blipFill>
          <a:blip r:embed="rId2"/>
          <a:stretch/>
        </p:blipFill>
        <p:spPr>
          <a:xfrm>
            <a:off x="0" y="1080"/>
            <a:ext cx="12257640" cy="6856920"/>
          </a:xfrm>
          <a:prstGeom prst="rect">
            <a:avLst/>
          </a:prstGeom>
          <a:ln w="0">
            <a:noFill/>
          </a:ln>
        </p:spPr>
      </p:pic>
      <p:sp>
        <p:nvSpPr>
          <p:cNvPr id="91" name="Google Shape;234;p10"/>
          <p:cNvSpPr/>
          <p:nvPr/>
        </p:nvSpPr>
        <p:spPr>
          <a:xfrm>
            <a:off x="260280" y="579600"/>
            <a:ext cx="483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Proxima Nova"/>
                <a:ea typeface="Proxima Nova"/>
              </a:rPr>
              <a:t>ПРОФІЛАКТИЧНА РОБОТА</a:t>
            </a:r>
            <a:endParaRPr lang="ru-RU" sz="2800" b="0" strike="noStrike" spc="-1">
              <a:solidFill>
                <a:srgbClr val="000000"/>
              </a:solidFill>
              <a:latin typeface="Arial"/>
            </a:endParaRPr>
          </a:p>
        </p:txBody>
      </p:sp>
      <p:pic>
        <p:nvPicPr>
          <p:cNvPr id="92" name="Google Shape;212;p8"/>
          <p:cNvPicPr/>
          <p:nvPr/>
        </p:nvPicPr>
        <p:blipFill>
          <a:blip r:embed="rId3"/>
          <a:stretch/>
        </p:blipFill>
        <p:spPr>
          <a:xfrm>
            <a:off x="2442960" y="2160000"/>
            <a:ext cx="977040" cy="1032480"/>
          </a:xfrm>
          <a:prstGeom prst="rect">
            <a:avLst/>
          </a:prstGeom>
          <a:ln w="0">
            <a:noFill/>
          </a:ln>
        </p:spPr>
      </p:pic>
      <p:pic>
        <p:nvPicPr>
          <p:cNvPr id="93" name="Google Shape;257;p11"/>
          <p:cNvPicPr/>
          <p:nvPr/>
        </p:nvPicPr>
        <p:blipFill>
          <a:blip r:embed="rId4"/>
          <a:stretch/>
        </p:blipFill>
        <p:spPr>
          <a:xfrm>
            <a:off x="8460000" y="2000880"/>
            <a:ext cx="1029600" cy="1032480"/>
          </a:xfrm>
          <a:prstGeom prst="rect">
            <a:avLst/>
          </a:prstGeom>
          <a:ln w="0">
            <a:noFill/>
          </a:ln>
        </p:spPr>
      </p:pic>
      <p:sp>
        <p:nvSpPr>
          <p:cNvPr id="94" name="Google Shape;188;p7"/>
          <p:cNvSpPr/>
          <p:nvPr/>
        </p:nvSpPr>
        <p:spPr>
          <a:xfrm>
            <a:off x="1980000" y="3420000"/>
            <a:ext cx="3331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ГРОМАДСЬКОЇ БЕЗПЕКИ</a:t>
            </a:r>
            <a:endParaRPr lang="ru-RU" sz="1800" b="0" strike="noStrike" spc="-1">
              <a:solidFill>
                <a:srgbClr val="000000"/>
              </a:solidFill>
              <a:latin typeface="Arial"/>
            </a:endParaRPr>
          </a:p>
        </p:txBody>
      </p:sp>
      <p:sp>
        <p:nvSpPr>
          <p:cNvPr id="95" name="Google Shape;188;p7"/>
          <p:cNvSpPr/>
          <p:nvPr/>
        </p:nvSpPr>
        <p:spPr>
          <a:xfrm>
            <a:off x="7468560" y="3141720"/>
            <a:ext cx="3331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uk-UA" sz="1800" b="0" strike="noStrike" spc="-1">
                <a:solidFill>
                  <a:srgbClr val="182947"/>
                </a:solidFill>
                <a:latin typeface="Montserrat SemiBold"/>
                <a:ea typeface="Proxima Nova"/>
              </a:rPr>
              <a:t>БЕЗПЕКА ДОРОЖНЬОГО РУХУ</a:t>
            </a:r>
            <a:endParaRPr lang="ru-RU" sz="1800" b="0" strike="noStrike" spc="-1">
              <a:solidFill>
                <a:srgbClr val="000000"/>
              </a:solidFill>
              <a:latin typeface="Arial"/>
            </a:endParaRPr>
          </a:p>
        </p:txBody>
      </p:sp>
      <p:sp>
        <p:nvSpPr>
          <p:cNvPr id="96" name="Google Shape;188;p7"/>
          <p:cNvSpPr/>
          <p:nvPr/>
        </p:nvSpPr>
        <p:spPr>
          <a:xfrm>
            <a:off x="8383680" y="3033360"/>
            <a:ext cx="3331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endParaRPr lang="ru-RU" sz="1800" b="0" strike="noStrike" spc="-1">
              <a:solidFill>
                <a:srgbClr val="000000"/>
              </a:solidFill>
              <a:latin typeface="Arial"/>
            </a:endParaRPr>
          </a:p>
        </p:txBody>
      </p:sp>
      <p:sp>
        <p:nvSpPr>
          <p:cNvPr id="97" name="Google Shape;144;p5"/>
          <p:cNvSpPr/>
          <p:nvPr/>
        </p:nvSpPr>
        <p:spPr>
          <a:xfrm>
            <a:off x="2340000" y="4140000"/>
            <a:ext cx="13233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b="0" strike="noStrike" spc="-1">
                <a:solidFill>
                  <a:srgbClr val="182947"/>
                </a:solidFill>
                <a:latin typeface="Proxima Nova"/>
                <a:ea typeface="Proxima Nova"/>
              </a:rPr>
              <a:t>11</a:t>
            </a:r>
            <a:endParaRPr lang="ru-RU" sz="6000" b="0" strike="noStrike" spc="-1">
              <a:solidFill>
                <a:srgbClr val="000000"/>
              </a:solidFill>
              <a:latin typeface="Arial"/>
            </a:endParaRPr>
          </a:p>
        </p:txBody>
      </p:sp>
      <p:sp>
        <p:nvSpPr>
          <p:cNvPr id="98" name="Google Shape;144;p5"/>
          <p:cNvSpPr/>
          <p:nvPr/>
        </p:nvSpPr>
        <p:spPr>
          <a:xfrm>
            <a:off x="8460000" y="3909600"/>
            <a:ext cx="15033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6000" b="0" strike="noStrike" spc="-1">
                <a:solidFill>
                  <a:srgbClr val="182947"/>
                </a:solidFill>
                <a:latin typeface="Proxima Nova"/>
                <a:ea typeface="Proxima Nova"/>
              </a:rPr>
              <a:t>16</a:t>
            </a:r>
            <a:endParaRPr lang="ru-RU" sz="6000" b="0" strike="noStrike" spc="-1">
              <a:solidFill>
                <a:srgbClr val="000000"/>
              </a:solidFill>
              <a:latin typeface="Arial"/>
            </a:endParaRPr>
          </a:p>
        </p:txBody>
      </p:sp>
      <p:sp>
        <p:nvSpPr>
          <p:cNvPr id="99" name="Google Shape;144;p5"/>
          <p:cNvSpPr/>
          <p:nvPr/>
        </p:nvSpPr>
        <p:spPr>
          <a:xfrm>
            <a:off x="9306720" y="3356280"/>
            <a:ext cx="150336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800" b="0" strike="noStrike" spc="-1">
              <a:solidFill>
                <a:srgbClr val="000000"/>
              </a:solidFill>
              <a:latin typeface="Arial"/>
            </a:endParaRPr>
          </a:p>
        </p:txBody>
      </p:sp>
      <p:sp>
        <p:nvSpPr>
          <p:cNvPr id="100" name="Прямоугольник 1"/>
          <p:cNvSpPr/>
          <p:nvPr/>
        </p:nvSpPr>
        <p:spPr>
          <a:xfrm>
            <a:off x="367200" y="4913640"/>
            <a:ext cx="11544120" cy="69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ru-RU" sz="1400" b="0" strike="noStrike" spc="-1">
              <a:solidFill>
                <a:srgbClr val="000000"/>
              </a:solidFill>
              <a:latin typeface="Arial"/>
              <a:ea typeface="DejaVu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Google Shape;152;p6"/>
          <p:cNvPicPr/>
          <p:nvPr/>
        </p:nvPicPr>
        <p:blipFill>
          <a:blip r:embed="rId2"/>
          <a:stretch/>
        </p:blipFill>
        <p:spPr>
          <a:xfrm>
            <a:off x="-66600" y="1080"/>
            <a:ext cx="12257640" cy="6856920"/>
          </a:xfrm>
          <a:prstGeom prst="rect">
            <a:avLst/>
          </a:prstGeom>
          <a:ln w="0">
            <a:noFill/>
          </a:ln>
        </p:spPr>
      </p:pic>
      <p:sp>
        <p:nvSpPr>
          <p:cNvPr id="102" name="Google Shape;153;p6"/>
          <p:cNvSpPr/>
          <p:nvPr/>
        </p:nvSpPr>
        <p:spPr>
          <a:xfrm>
            <a:off x="260280" y="579600"/>
            <a:ext cx="54709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03" name="Google Shape;154;p6"/>
          <p:cNvSpPr/>
          <p:nvPr/>
        </p:nvSpPr>
        <p:spPr>
          <a:xfrm>
            <a:off x="595080" y="1718640"/>
            <a:ext cx="112809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запобігання та протидії домашньому насильству</a:t>
            </a:r>
            <a:endParaRPr lang="ru-RU" sz="2800" b="0" strike="noStrike" spc="-1">
              <a:solidFill>
                <a:srgbClr val="000000"/>
              </a:solidFill>
              <a:latin typeface="Arial"/>
            </a:endParaRPr>
          </a:p>
        </p:txBody>
      </p:sp>
      <p:cxnSp>
        <p:nvCxnSpPr>
          <p:cNvPr id="104" name="Google Shape;155;p6"/>
          <p:cNvCxnSpPr/>
          <p:nvPr/>
        </p:nvCxnSpPr>
        <p:spPr>
          <a:xfrm>
            <a:off x="526320" y="2241360"/>
            <a:ext cx="11102400" cy="1080"/>
          </a:xfrm>
          <a:prstGeom prst="straightConnector1">
            <a:avLst/>
          </a:prstGeom>
          <a:ln w="38100">
            <a:solidFill>
              <a:srgbClr val="FFC000"/>
            </a:solidFill>
            <a:miter/>
          </a:ln>
        </p:spPr>
      </p:cxnSp>
      <p:pic>
        <p:nvPicPr>
          <p:cNvPr id="105" name="Google Shape;156;p6"/>
          <p:cNvPicPr/>
          <p:nvPr/>
        </p:nvPicPr>
        <p:blipFill>
          <a:blip r:embed="rId3"/>
          <a:stretch/>
        </p:blipFill>
        <p:spPr>
          <a:xfrm>
            <a:off x="281880" y="2508480"/>
            <a:ext cx="663840" cy="621720"/>
          </a:xfrm>
          <a:prstGeom prst="rect">
            <a:avLst/>
          </a:prstGeom>
          <a:ln w="0">
            <a:noFill/>
          </a:ln>
        </p:spPr>
      </p:pic>
      <p:sp>
        <p:nvSpPr>
          <p:cNvPr id="106" name="Google Shape;158;p6"/>
          <p:cNvSpPr/>
          <p:nvPr/>
        </p:nvSpPr>
        <p:spPr>
          <a:xfrm>
            <a:off x="1644120" y="4191840"/>
            <a:ext cx="44172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800" b="0" strike="noStrike" spc="-1">
                <a:solidFill>
                  <a:srgbClr val="182947"/>
                </a:solidFill>
                <a:latin typeface="Montserrat Light"/>
                <a:ea typeface="Proxima Nova"/>
              </a:rPr>
              <a:t>Винесено термінових заборонних</a:t>
            </a:r>
            <a:endParaRPr lang="ru-RU" sz="1800" b="0" strike="noStrike" spc="-1">
              <a:solidFill>
                <a:srgbClr val="000000"/>
              </a:solidFill>
              <a:latin typeface="Arial"/>
            </a:endParaRPr>
          </a:p>
          <a:p>
            <a:pPr algn="just">
              <a:lnSpc>
                <a:spcPct val="100000"/>
              </a:lnSpc>
              <a:tabLst>
                <a:tab pos="0" algn="l"/>
              </a:tabLst>
            </a:pPr>
            <a:r>
              <a:rPr lang="uk-UA" sz="1800" b="0" strike="noStrike" spc="-1">
                <a:solidFill>
                  <a:srgbClr val="182947"/>
                </a:solidFill>
                <a:latin typeface="Montserrat Light"/>
                <a:ea typeface="Proxima Nova"/>
              </a:rPr>
              <a:t>приписів стосовно кривдників</a:t>
            </a:r>
            <a:endParaRPr lang="ru-RU" sz="1800" b="0" strike="noStrike" spc="-1">
              <a:solidFill>
                <a:srgbClr val="000000"/>
              </a:solidFill>
              <a:latin typeface="Arial"/>
            </a:endParaRPr>
          </a:p>
        </p:txBody>
      </p:sp>
      <p:pic>
        <p:nvPicPr>
          <p:cNvPr id="107" name="Google Shape;159;p6"/>
          <p:cNvPicPr/>
          <p:nvPr/>
        </p:nvPicPr>
        <p:blipFill>
          <a:blip r:embed="rId4"/>
          <a:stretch/>
        </p:blipFill>
        <p:spPr>
          <a:xfrm>
            <a:off x="346680" y="4194720"/>
            <a:ext cx="534600" cy="563760"/>
          </a:xfrm>
          <a:prstGeom prst="rect">
            <a:avLst/>
          </a:prstGeom>
          <a:ln w="0">
            <a:noFill/>
          </a:ln>
        </p:spPr>
      </p:pic>
      <p:pic>
        <p:nvPicPr>
          <p:cNvPr id="108" name="Google Shape;160;p6"/>
          <p:cNvPicPr/>
          <p:nvPr/>
        </p:nvPicPr>
        <p:blipFill>
          <a:blip r:embed="rId5"/>
          <a:stretch/>
        </p:blipFill>
        <p:spPr>
          <a:xfrm>
            <a:off x="386280" y="3345840"/>
            <a:ext cx="513720" cy="577440"/>
          </a:xfrm>
          <a:prstGeom prst="rect">
            <a:avLst/>
          </a:prstGeom>
          <a:ln w="0">
            <a:noFill/>
          </a:ln>
        </p:spPr>
      </p:pic>
      <p:sp>
        <p:nvSpPr>
          <p:cNvPr id="109" name="Google Shape;161;p6"/>
          <p:cNvSpPr/>
          <p:nvPr/>
        </p:nvSpPr>
        <p:spPr>
          <a:xfrm>
            <a:off x="1651680" y="3333960"/>
            <a:ext cx="3785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Кількість кривдників яких взято на облік у 2023 році</a:t>
            </a:r>
            <a:endParaRPr lang="ru-RU" sz="1800" b="0" strike="noStrike" spc="-1">
              <a:solidFill>
                <a:srgbClr val="000000"/>
              </a:solidFill>
              <a:latin typeface="Arial"/>
            </a:endParaRPr>
          </a:p>
        </p:txBody>
      </p:sp>
      <p:sp>
        <p:nvSpPr>
          <p:cNvPr id="110" name="Google Shape;162;p6"/>
          <p:cNvSpPr/>
          <p:nvPr/>
        </p:nvSpPr>
        <p:spPr>
          <a:xfrm>
            <a:off x="1651680" y="4973400"/>
            <a:ext cx="50976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r>
              <a:rPr lang="uk-UA" sz="1600" b="0" strike="noStrike" spc="-1">
                <a:solidFill>
                  <a:srgbClr val="182947"/>
                </a:solidFill>
                <a:latin typeface="Montserrat Light"/>
                <a:ea typeface="Proxima Nova"/>
              </a:rPr>
              <a:t>Складено адміністративних протоколів</a:t>
            </a:r>
            <a:endParaRPr lang="ru-RU" sz="1600" b="0" strike="noStrike" spc="-1">
              <a:solidFill>
                <a:srgbClr val="000000"/>
              </a:solidFill>
              <a:latin typeface="Arial"/>
            </a:endParaRPr>
          </a:p>
          <a:p>
            <a:pPr algn="just">
              <a:lnSpc>
                <a:spcPct val="100000"/>
              </a:lnSpc>
              <a:tabLst>
                <a:tab pos="0" algn="l"/>
              </a:tabLst>
            </a:pPr>
            <a:r>
              <a:rPr lang="uk-UA" sz="1600" b="0" strike="noStrike" spc="-1">
                <a:solidFill>
                  <a:srgbClr val="182947"/>
                </a:solidFill>
                <a:latin typeface="Montserrat Light"/>
                <a:ea typeface="Proxima Nova"/>
              </a:rPr>
              <a:t>за порушення ст. 173-2 КУпАП</a:t>
            </a:r>
            <a:endParaRPr lang="ru-RU" sz="1600" b="0" strike="noStrike" spc="-1">
              <a:solidFill>
                <a:srgbClr val="000000"/>
              </a:solidFill>
              <a:latin typeface="Arial"/>
            </a:endParaRPr>
          </a:p>
          <a:p>
            <a:pPr algn="just">
              <a:lnSpc>
                <a:spcPct val="100000"/>
              </a:lnSpc>
              <a:tabLst>
                <a:tab pos="0" algn="l"/>
              </a:tabLst>
            </a:pPr>
            <a:r>
              <a:rPr lang="uk-UA" sz="1600" b="0" strike="noStrike" spc="-1">
                <a:solidFill>
                  <a:srgbClr val="182947"/>
                </a:solidFill>
                <a:latin typeface="Montserrat Light"/>
                <a:ea typeface="Proxima Nova"/>
              </a:rPr>
              <a:t>«Вчинення домашнього насильства» </a:t>
            </a:r>
            <a:endParaRPr lang="ru-RU" sz="1600" b="0" strike="noStrike" spc="-1">
              <a:solidFill>
                <a:srgbClr val="000000"/>
              </a:solidFill>
              <a:latin typeface="Arial"/>
            </a:endParaRPr>
          </a:p>
        </p:txBody>
      </p:sp>
      <p:sp>
        <p:nvSpPr>
          <p:cNvPr id="111" name="Google Shape;166;p6"/>
          <p:cNvSpPr/>
          <p:nvPr/>
        </p:nvSpPr>
        <p:spPr>
          <a:xfrm>
            <a:off x="880920" y="4236480"/>
            <a:ext cx="5583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1</a:t>
            </a:r>
            <a:endParaRPr lang="ru-RU" sz="2800" b="0" strike="noStrike" spc="-1">
              <a:solidFill>
                <a:srgbClr val="000000"/>
              </a:solidFill>
              <a:latin typeface="Arial"/>
            </a:endParaRPr>
          </a:p>
        </p:txBody>
      </p:sp>
      <p:sp>
        <p:nvSpPr>
          <p:cNvPr id="112" name="Google Shape;167;p6"/>
          <p:cNvSpPr/>
          <p:nvPr/>
        </p:nvSpPr>
        <p:spPr>
          <a:xfrm>
            <a:off x="990000" y="5378760"/>
            <a:ext cx="6267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1</a:t>
            </a:r>
            <a:endParaRPr lang="ru-RU" sz="2800" b="0" strike="noStrike" spc="-1">
              <a:solidFill>
                <a:srgbClr val="000000"/>
              </a:solidFill>
              <a:latin typeface="Arial"/>
            </a:endParaRPr>
          </a:p>
        </p:txBody>
      </p:sp>
      <p:sp>
        <p:nvSpPr>
          <p:cNvPr id="113" name="Google Shape;168;p6"/>
          <p:cNvSpPr/>
          <p:nvPr/>
        </p:nvSpPr>
        <p:spPr>
          <a:xfrm>
            <a:off x="880920" y="2558160"/>
            <a:ext cx="97020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pic>
        <p:nvPicPr>
          <p:cNvPr id="114" name="Google Shape;169;p6"/>
          <p:cNvPicPr/>
          <p:nvPr/>
        </p:nvPicPr>
        <p:blipFill>
          <a:blip r:embed="rId6"/>
          <a:stretch/>
        </p:blipFill>
        <p:spPr>
          <a:xfrm>
            <a:off x="333720" y="5499720"/>
            <a:ext cx="591840" cy="687240"/>
          </a:xfrm>
          <a:prstGeom prst="rect">
            <a:avLst/>
          </a:prstGeom>
          <a:ln w="0">
            <a:noFill/>
          </a:ln>
        </p:spPr>
      </p:pic>
      <p:sp>
        <p:nvSpPr>
          <p:cNvPr id="115" name="Google Shape;157;p6"/>
          <p:cNvSpPr/>
          <p:nvPr/>
        </p:nvSpPr>
        <p:spPr>
          <a:xfrm>
            <a:off x="1677600" y="2514960"/>
            <a:ext cx="46339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Кількість кривдників, що перебувають на обліку</a:t>
            </a:r>
            <a:endParaRPr lang="ru-RU" sz="1800" b="0" strike="noStrike" spc="-1">
              <a:solidFill>
                <a:srgbClr val="000000"/>
              </a:solidFill>
              <a:latin typeface="Arial"/>
            </a:endParaRPr>
          </a:p>
        </p:txBody>
      </p:sp>
      <p:sp>
        <p:nvSpPr>
          <p:cNvPr id="116" name="Google Shape;168;p6"/>
          <p:cNvSpPr/>
          <p:nvPr/>
        </p:nvSpPr>
        <p:spPr>
          <a:xfrm>
            <a:off x="865440" y="3401280"/>
            <a:ext cx="5745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1</a:t>
            </a:r>
            <a:endParaRPr lang="ru-RU" sz="2800" b="0" strike="noStrike" spc="-1">
              <a:solidFill>
                <a:srgbClr val="000000"/>
              </a:solidFill>
              <a:latin typeface="Arial"/>
            </a:endParaRPr>
          </a:p>
        </p:txBody>
      </p:sp>
      <p:sp>
        <p:nvSpPr>
          <p:cNvPr id="117" name="Google Shape;162;p6"/>
          <p:cNvSpPr/>
          <p:nvPr/>
        </p:nvSpPr>
        <p:spPr>
          <a:xfrm>
            <a:off x="1684800" y="5905800"/>
            <a:ext cx="39240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600" b="0" strike="noStrike" spc="-1">
                <a:solidFill>
                  <a:srgbClr val="182947"/>
                </a:solidFill>
                <a:latin typeface="Montserrat Light"/>
                <a:ea typeface="Proxima Nova"/>
              </a:rPr>
              <a:t>Вироки суду про визнання кривдника винуватим</a:t>
            </a:r>
            <a:endParaRPr lang="ru-RU" sz="1600" b="0" strike="noStrike" spc="-1">
              <a:solidFill>
                <a:srgbClr val="000000"/>
              </a:solidFill>
              <a:latin typeface="Arial"/>
            </a:endParaRPr>
          </a:p>
        </p:txBody>
      </p:sp>
      <p:cxnSp>
        <p:nvCxnSpPr>
          <p:cNvPr id="118" name="Прямая соединительная линия 4"/>
          <p:cNvCxnSpPr/>
          <p:nvPr/>
        </p:nvCxnSpPr>
        <p:spPr>
          <a:xfrm>
            <a:off x="982080" y="5870880"/>
            <a:ext cx="628920" cy="1080"/>
          </a:xfrm>
          <a:prstGeom prst="straightConnector1">
            <a:avLst/>
          </a:prstGeom>
          <a:ln w="19050">
            <a:solidFill>
              <a:srgbClr val="182947"/>
            </a:solidFill>
            <a:round/>
          </a:ln>
        </p:spPr>
      </p:cxnSp>
      <p:sp>
        <p:nvSpPr>
          <p:cNvPr id="119" name="Google Shape;167;p6"/>
          <p:cNvSpPr/>
          <p:nvPr/>
        </p:nvSpPr>
        <p:spPr>
          <a:xfrm>
            <a:off x="994320" y="5886720"/>
            <a:ext cx="68940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cxnSp>
        <p:nvCxnSpPr>
          <p:cNvPr id="120" name="Прямая соединительная линия 28"/>
          <p:cNvCxnSpPr/>
          <p:nvPr/>
        </p:nvCxnSpPr>
        <p:spPr>
          <a:xfrm>
            <a:off x="1748160" y="5870880"/>
            <a:ext cx="4252680" cy="1080"/>
          </a:xfrm>
          <a:prstGeom prst="straightConnector1">
            <a:avLst/>
          </a:prstGeom>
          <a:ln w="19050">
            <a:solidFill>
              <a:srgbClr val="182947"/>
            </a:solidFill>
            <a:round/>
          </a:ln>
        </p:spPr>
      </p:cxnSp>
      <p:pic>
        <p:nvPicPr>
          <p:cNvPr id="121" name="Google Shape;315;p14"/>
          <p:cNvPicPr/>
          <p:nvPr/>
        </p:nvPicPr>
        <p:blipFill>
          <a:blip r:embed="rId7"/>
          <a:stretch/>
        </p:blipFill>
        <p:spPr>
          <a:xfrm>
            <a:off x="6011280" y="2556000"/>
            <a:ext cx="667080" cy="693360"/>
          </a:xfrm>
          <a:prstGeom prst="rect">
            <a:avLst/>
          </a:prstGeom>
          <a:ln w="0">
            <a:noFill/>
          </a:ln>
        </p:spPr>
      </p:pic>
      <p:sp>
        <p:nvSpPr>
          <p:cNvPr id="122" name="Google Shape;168;p6"/>
          <p:cNvSpPr/>
          <p:nvPr/>
        </p:nvSpPr>
        <p:spPr>
          <a:xfrm>
            <a:off x="6548040" y="2280240"/>
            <a:ext cx="9702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5</a:t>
            </a:r>
            <a:endParaRPr lang="ru-RU" sz="3200" b="0" strike="noStrike" spc="-1">
              <a:solidFill>
                <a:srgbClr val="000000"/>
              </a:solidFill>
              <a:latin typeface="Arial"/>
            </a:endParaRPr>
          </a:p>
        </p:txBody>
      </p:sp>
      <p:sp>
        <p:nvSpPr>
          <p:cNvPr id="123" name="Google Shape;161;p6"/>
          <p:cNvSpPr/>
          <p:nvPr/>
        </p:nvSpPr>
        <p:spPr>
          <a:xfrm>
            <a:off x="7592400" y="2417400"/>
            <a:ext cx="39949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600" b="0" strike="noStrike" spc="-1">
                <a:solidFill>
                  <a:srgbClr val="182947"/>
                </a:solidFill>
                <a:latin typeface="Montserrat Light"/>
                <a:ea typeface="Proxima Nova"/>
              </a:rPr>
              <a:t>профілактичні заходи</a:t>
            </a:r>
            <a:endParaRPr lang="ru-RU" sz="1600" b="0" strike="noStrike" spc="-1">
              <a:solidFill>
                <a:srgbClr val="000000"/>
              </a:solidFill>
              <a:latin typeface="Arial"/>
            </a:endParaRPr>
          </a:p>
        </p:txBody>
      </p:sp>
      <p:cxnSp>
        <p:nvCxnSpPr>
          <p:cNvPr id="124" name="Прямая соединительная линия 31"/>
          <p:cNvCxnSpPr/>
          <p:nvPr/>
        </p:nvCxnSpPr>
        <p:spPr>
          <a:xfrm flipV="1">
            <a:off x="6624360" y="2836080"/>
            <a:ext cx="772920" cy="2880"/>
          </a:xfrm>
          <a:prstGeom prst="straightConnector1">
            <a:avLst/>
          </a:prstGeom>
          <a:ln w="19050">
            <a:solidFill>
              <a:srgbClr val="182947"/>
            </a:solidFill>
            <a:round/>
          </a:ln>
        </p:spPr>
      </p:cxnSp>
      <p:cxnSp>
        <p:nvCxnSpPr>
          <p:cNvPr id="125" name="Прямая соединительная линия 33"/>
          <p:cNvCxnSpPr/>
          <p:nvPr/>
        </p:nvCxnSpPr>
        <p:spPr>
          <a:xfrm>
            <a:off x="7691400" y="2836080"/>
            <a:ext cx="3898080" cy="13680"/>
          </a:xfrm>
          <a:prstGeom prst="straightConnector1">
            <a:avLst/>
          </a:prstGeom>
          <a:ln w="19050">
            <a:solidFill>
              <a:srgbClr val="182947"/>
            </a:solidFill>
            <a:round/>
          </a:ln>
        </p:spPr>
      </p:cxnSp>
      <p:sp>
        <p:nvSpPr>
          <p:cNvPr id="126" name="TextBox 5"/>
          <p:cNvSpPr/>
          <p:nvPr/>
        </p:nvSpPr>
        <p:spPr>
          <a:xfrm>
            <a:off x="7601760" y="2859840"/>
            <a:ext cx="431064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600" b="0" strike="noStrike" spc="-1">
                <a:solidFill>
                  <a:srgbClr val="182947"/>
                </a:solidFill>
                <a:latin typeface="Montserrat Light"/>
                <a:ea typeface="Proxima Nova"/>
              </a:rPr>
              <a:t>виступи перед мешканцями громади на тему запобігання домашнього насильства</a:t>
            </a:r>
            <a:endParaRPr lang="ru-RU" sz="1600" b="0" strike="noStrike" spc="-1">
              <a:solidFill>
                <a:srgbClr val="000000"/>
              </a:solidFill>
              <a:latin typeface="Arial"/>
            </a:endParaRPr>
          </a:p>
        </p:txBody>
      </p:sp>
      <p:sp>
        <p:nvSpPr>
          <p:cNvPr id="127" name="Прямоугольник 34"/>
          <p:cNvSpPr/>
          <p:nvPr/>
        </p:nvSpPr>
        <p:spPr>
          <a:xfrm>
            <a:off x="6300720" y="3879360"/>
            <a:ext cx="5541120" cy="279000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28" name="TextBox 6"/>
          <p:cNvSpPr/>
          <p:nvPr/>
        </p:nvSpPr>
        <p:spPr>
          <a:xfrm>
            <a:off x="6480000" y="3995280"/>
            <a:ext cx="52182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1800" b="1" u="sng" strike="noStrike" spc="-1" dirty="0">
                <a:solidFill>
                  <a:srgbClr val="182947"/>
                </a:solidFill>
                <a:uFillTx/>
                <a:latin typeface="Montserrat Light"/>
                <a:ea typeface="Arial"/>
              </a:rPr>
              <a:t>Співпраця по напрямку із:</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a:p>
            <a:pPr marL="285840" indent="-285840">
              <a:lnSpc>
                <a:spcPct val="100000"/>
              </a:lnSpc>
              <a:buClr>
                <a:srgbClr val="000000"/>
              </a:buClr>
              <a:buFont typeface="Wingdings" charset="2"/>
              <a:buChar char=""/>
            </a:pPr>
            <a:r>
              <a:rPr lang="uk-UA" sz="1800" b="1" strike="noStrike" spc="-1" dirty="0">
                <a:solidFill>
                  <a:srgbClr val="44546A"/>
                </a:solidFill>
                <a:latin typeface="Montserrat Light"/>
                <a:ea typeface="Arial"/>
              </a:rPr>
              <a:t>Службою у справах дітей та сім’ї</a:t>
            </a:r>
            <a:endParaRPr lang="ru-RU" sz="1800" b="0" strike="noStrike" spc="-1" dirty="0">
              <a:solidFill>
                <a:srgbClr val="000000"/>
              </a:solidFill>
              <a:latin typeface="Arial"/>
            </a:endParaRPr>
          </a:p>
          <a:p>
            <a:pPr marL="285840" indent="-285840">
              <a:lnSpc>
                <a:spcPct val="100000"/>
              </a:lnSpc>
              <a:buClr>
                <a:srgbClr val="000000"/>
              </a:buClr>
              <a:buFont typeface="Wingdings" charset="2"/>
              <a:buChar char=""/>
            </a:pPr>
            <a:r>
              <a:rPr lang="uk-UA" sz="1800" b="1" strike="noStrike" spc="-1" dirty="0">
                <a:solidFill>
                  <a:srgbClr val="44546A"/>
                </a:solidFill>
                <a:latin typeface="Montserrat Light"/>
                <a:ea typeface="Arial"/>
              </a:rPr>
              <a:t>Центри соціально-психологічної допомоги</a:t>
            </a:r>
            <a:endParaRPr lang="ru-RU" sz="1800" b="0" strike="noStrike" spc="-1" dirty="0">
              <a:solidFill>
                <a:srgbClr val="000000"/>
              </a:solidFill>
              <a:latin typeface="Arial"/>
            </a:endParaRPr>
          </a:p>
          <a:p>
            <a:pPr>
              <a:lnSpc>
                <a:spcPct val="100000"/>
              </a:lnSpc>
            </a:pPr>
            <a:endParaRPr lang="ru-RU" sz="1800" b="0" strike="noStrike" spc="-1" dirty="0">
              <a:solidFill>
                <a:srgbClr val="000000"/>
              </a:solidFill>
              <a:latin typeface="Arial"/>
            </a:endParaRPr>
          </a:p>
        </p:txBody>
      </p:sp>
      <p:sp>
        <p:nvSpPr>
          <p:cNvPr id="129" name="Google Shape;168;p 1"/>
          <p:cNvSpPr/>
          <p:nvPr/>
        </p:nvSpPr>
        <p:spPr>
          <a:xfrm>
            <a:off x="865440" y="3401280"/>
            <a:ext cx="5745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1</a:t>
            </a:r>
            <a:endParaRPr lang="ru-RU" sz="2800" b="0" strike="noStrike" spc="-1">
              <a:solidFill>
                <a:srgbClr val="000000"/>
              </a:solidFill>
              <a:latin typeface="Arial"/>
            </a:endParaRPr>
          </a:p>
        </p:txBody>
      </p:sp>
      <p:sp>
        <p:nvSpPr>
          <p:cNvPr id="130" name="TextBox 129"/>
          <p:cNvSpPr txBox="1"/>
          <p:nvPr/>
        </p:nvSpPr>
        <p:spPr>
          <a:xfrm>
            <a:off x="945720" y="2661480"/>
            <a:ext cx="674280" cy="590400"/>
          </a:xfrm>
          <a:prstGeom prst="rect">
            <a:avLst/>
          </a:prstGeom>
          <a:noFill/>
          <a:ln w="0">
            <a:noFill/>
          </a:ln>
        </p:spPr>
        <p:txBody>
          <a:bodyPr lIns="90000" tIns="45000" rIns="90000" bIns="45000" anchor="t">
            <a:noAutofit/>
          </a:bodyPr>
          <a:lstStyle/>
          <a:p>
            <a:r>
              <a:rPr lang="uk-UA" sz="2800" b="0" strike="noStrike" spc="-1">
                <a:solidFill>
                  <a:srgbClr val="182947"/>
                </a:solidFill>
                <a:latin typeface="Montserrat SemiBold"/>
                <a:ea typeface="Proxima Nova"/>
              </a:rPr>
              <a:t>20</a:t>
            </a:r>
            <a:endParaRPr lang="ru-RU" sz="2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Google Shape;174;p7"/>
          <p:cNvPicPr/>
          <p:nvPr/>
        </p:nvPicPr>
        <p:blipFill>
          <a:blip r:embed="rId2"/>
          <a:stretch/>
        </p:blipFill>
        <p:spPr>
          <a:xfrm>
            <a:off x="0" y="0"/>
            <a:ext cx="12257640" cy="6856920"/>
          </a:xfrm>
          <a:prstGeom prst="rect">
            <a:avLst/>
          </a:prstGeom>
          <a:ln w="0">
            <a:noFill/>
          </a:ln>
        </p:spPr>
      </p:pic>
      <p:sp>
        <p:nvSpPr>
          <p:cNvPr id="132" name="Google Shape;175;p7"/>
          <p:cNvSpPr/>
          <p:nvPr/>
        </p:nvSpPr>
        <p:spPr>
          <a:xfrm>
            <a:off x="260280" y="579600"/>
            <a:ext cx="64407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33" name="Google Shape;176;p7"/>
          <p:cNvSpPr/>
          <p:nvPr/>
        </p:nvSpPr>
        <p:spPr>
          <a:xfrm>
            <a:off x="2204280" y="1782720"/>
            <a:ext cx="78487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rgbClr val="182947"/>
                </a:solidFill>
                <a:latin typeface="Montserrat SemiBold"/>
                <a:ea typeface="Proxima Nova"/>
              </a:rPr>
              <a:t>у сфері охорони та захисту прав дітей</a:t>
            </a:r>
            <a:endParaRPr lang="ru-RU" sz="2800" b="0" strike="noStrike" spc="-1">
              <a:solidFill>
                <a:srgbClr val="000000"/>
              </a:solidFill>
              <a:latin typeface="Arial"/>
            </a:endParaRPr>
          </a:p>
        </p:txBody>
      </p:sp>
      <p:cxnSp>
        <p:nvCxnSpPr>
          <p:cNvPr id="134" name="Google Shape;177;p7"/>
          <p:cNvCxnSpPr/>
          <p:nvPr/>
        </p:nvCxnSpPr>
        <p:spPr>
          <a:xfrm flipV="1">
            <a:off x="2204280" y="2322360"/>
            <a:ext cx="7362720" cy="24120"/>
          </a:xfrm>
          <a:prstGeom prst="straightConnector1">
            <a:avLst/>
          </a:prstGeom>
          <a:ln w="38100">
            <a:solidFill>
              <a:srgbClr val="FFC000"/>
            </a:solidFill>
            <a:miter/>
          </a:ln>
        </p:spPr>
      </p:cxnSp>
      <p:pic>
        <p:nvPicPr>
          <p:cNvPr id="135" name="Google Shape;178;p7"/>
          <p:cNvPicPr/>
          <p:nvPr/>
        </p:nvPicPr>
        <p:blipFill>
          <a:blip r:embed="rId3"/>
          <a:stretch/>
        </p:blipFill>
        <p:spPr>
          <a:xfrm>
            <a:off x="347400" y="2457360"/>
            <a:ext cx="918720" cy="961920"/>
          </a:xfrm>
          <a:prstGeom prst="rect">
            <a:avLst/>
          </a:prstGeom>
          <a:ln w="0">
            <a:noFill/>
          </a:ln>
        </p:spPr>
      </p:pic>
      <p:sp>
        <p:nvSpPr>
          <p:cNvPr id="136" name="Google Shape;179;p7"/>
          <p:cNvSpPr/>
          <p:nvPr/>
        </p:nvSpPr>
        <p:spPr>
          <a:xfrm>
            <a:off x="1356480" y="2777040"/>
            <a:ext cx="4203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На обліку сімей, що опинилися</a:t>
            </a:r>
            <a:endParaRPr lang="ru-RU" sz="1800" b="0" strike="noStrike" spc="-1">
              <a:solidFill>
                <a:srgbClr val="000000"/>
              </a:solidFill>
              <a:latin typeface="Arial"/>
            </a:endParaRPr>
          </a:p>
          <a:p>
            <a:pPr>
              <a:lnSpc>
                <a:spcPct val="100000"/>
              </a:lnSpc>
              <a:tabLst>
                <a:tab pos="0" algn="l"/>
              </a:tabLst>
            </a:pPr>
            <a:r>
              <a:rPr lang="uk-UA" sz="1800" b="0" strike="noStrike" spc="-1">
                <a:solidFill>
                  <a:srgbClr val="182947"/>
                </a:solidFill>
                <a:latin typeface="Montserrat Light"/>
                <a:ea typeface="Proxima Nova"/>
              </a:rPr>
              <a:t>у складних життєвих обставинах</a:t>
            </a:r>
            <a:endParaRPr lang="ru-RU" sz="1800" b="0" strike="noStrike" spc="-1">
              <a:solidFill>
                <a:srgbClr val="000000"/>
              </a:solidFill>
              <a:latin typeface="Arial"/>
            </a:endParaRPr>
          </a:p>
        </p:txBody>
      </p:sp>
      <p:sp>
        <p:nvSpPr>
          <p:cNvPr id="137" name="Google Shape;185;p7"/>
          <p:cNvSpPr/>
          <p:nvPr/>
        </p:nvSpPr>
        <p:spPr>
          <a:xfrm>
            <a:off x="360000" y="3291120"/>
            <a:ext cx="99504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ru-RU" sz="3200" b="0" strike="noStrike" spc="-1" dirty="0">
                <a:solidFill>
                  <a:srgbClr val="000000"/>
                </a:solidFill>
                <a:latin typeface="Arial"/>
              </a:rPr>
              <a:t>7</a:t>
            </a:r>
          </a:p>
        </p:txBody>
      </p:sp>
      <p:pic>
        <p:nvPicPr>
          <p:cNvPr id="138" name="Рисунок 1"/>
          <p:cNvPicPr/>
          <p:nvPr/>
        </p:nvPicPr>
        <p:blipFill>
          <a:blip r:embed="rId4"/>
          <a:stretch/>
        </p:blipFill>
        <p:spPr>
          <a:xfrm>
            <a:off x="697320" y="4120560"/>
            <a:ext cx="657360" cy="642960"/>
          </a:xfrm>
          <a:prstGeom prst="rect">
            <a:avLst/>
          </a:prstGeom>
          <a:ln w="0">
            <a:noFill/>
          </a:ln>
        </p:spPr>
      </p:pic>
      <p:sp>
        <p:nvSpPr>
          <p:cNvPr id="139" name="Google Shape;185;p7"/>
          <p:cNvSpPr/>
          <p:nvPr/>
        </p:nvSpPr>
        <p:spPr>
          <a:xfrm>
            <a:off x="5964840" y="3290760"/>
            <a:ext cx="93636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ru-RU" sz="3200" b="0" strike="noStrike" spc="-1" dirty="0">
                <a:solidFill>
                  <a:srgbClr val="000000"/>
                </a:solidFill>
                <a:latin typeface="Arial"/>
              </a:rPr>
              <a:t>4</a:t>
            </a:r>
          </a:p>
        </p:txBody>
      </p:sp>
      <p:sp>
        <p:nvSpPr>
          <p:cNvPr id="140" name="Google Shape;161;p6"/>
          <p:cNvSpPr/>
          <p:nvPr/>
        </p:nvSpPr>
        <p:spPr>
          <a:xfrm>
            <a:off x="6902280" y="2774160"/>
            <a:ext cx="3785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Light"/>
                <a:ea typeface="Proxima Nova"/>
              </a:rPr>
              <a:t>Кількість сімей які взято на облік у 2023 році</a:t>
            </a:r>
            <a:endParaRPr lang="ru-RU" sz="1800" b="0" strike="noStrike" spc="-1">
              <a:solidFill>
                <a:srgbClr val="000000"/>
              </a:solidFill>
              <a:latin typeface="Arial"/>
            </a:endParaRPr>
          </a:p>
        </p:txBody>
      </p:sp>
      <p:pic>
        <p:nvPicPr>
          <p:cNvPr id="141" name="Google Shape;160;p6"/>
          <p:cNvPicPr/>
          <p:nvPr/>
        </p:nvPicPr>
        <p:blipFill>
          <a:blip r:embed="rId5"/>
          <a:stretch/>
        </p:blipFill>
        <p:spPr>
          <a:xfrm>
            <a:off x="6103800" y="2644560"/>
            <a:ext cx="658080" cy="704160"/>
          </a:xfrm>
          <a:prstGeom prst="rect">
            <a:avLst/>
          </a:prstGeom>
          <a:ln w="0">
            <a:noFill/>
          </a:ln>
        </p:spPr>
      </p:pic>
      <p:sp>
        <p:nvSpPr>
          <p:cNvPr id="142" name="Прямоугольник 32"/>
          <p:cNvSpPr/>
          <p:nvPr/>
        </p:nvSpPr>
        <p:spPr>
          <a:xfrm>
            <a:off x="570240" y="3975840"/>
            <a:ext cx="4962600" cy="249192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43" name="Прямоугольник 33"/>
          <p:cNvSpPr/>
          <p:nvPr/>
        </p:nvSpPr>
        <p:spPr>
          <a:xfrm>
            <a:off x="6129360" y="3975840"/>
            <a:ext cx="5533200" cy="2513520"/>
          </a:xfrm>
          <a:prstGeom prst="rect">
            <a:avLst/>
          </a:prstGeom>
          <a:noFill/>
          <a:ln w="19050">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44" name="TextBox 34"/>
          <p:cNvSpPr/>
          <p:nvPr/>
        </p:nvSpPr>
        <p:spPr>
          <a:xfrm>
            <a:off x="6334200" y="4120560"/>
            <a:ext cx="490860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Співпраця по напрямку із:</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Службою у справах дітей та сім’ї</a:t>
            </a: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Центром соціально-психологічної допомоги</a:t>
            </a:r>
            <a:endParaRPr lang="ru-RU" sz="1800" b="0" strike="noStrike" spc="-1">
              <a:solidFill>
                <a:srgbClr val="000000"/>
              </a:solidFill>
              <a:latin typeface="Arial"/>
            </a:endParaRPr>
          </a:p>
          <a:p>
            <a:pPr marL="285840" indent="-285840">
              <a:lnSpc>
                <a:spcPct val="100000"/>
              </a:lnSpc>
              <a:buClr>
                <a:srgbClr val="000000"/>
              </a:buClr>
              <a:buFont typeface="Wingdings" charset="2"/>
              <a:buChar char=""/>
            </a:pPr>
            <a:r>
              <a:rPr lang="uk-UA" sz="1800" b="1" strike="noStrike" spc="-1">
                <a:solidFill>
                  <a:srgbClr val="44546A"/>
                </a:solidFill>
                <a:latin typeface="Montserrat Light"/>
                <a:ea typeface="Arial"/>
              </a:rPr>
              <a:t>Ювенальними поліцейськими</a:t>
            </a:r>
            <a:endParaRPr lang="ru-RU" sz="1800" b="0" strike="noStrike" spc="-1">
              <a:solidFill>
                <a:srgbClr val="000000"/>
              </a:solidFill>
              <a:latin typeface="Arial"/>
            </a:endParaRPr>
          </a:p>
        </p:txBody>
      </p:sp>
      <p:sp>
        <p:nvSpPr>
          <p:cNvPr id="145" name="TextBox 4"/>
          <p:cNvSpPr/>
          <p:nvPr/>
        </p:nvSpPr>
        <p:spPr>
          <a:xfrm>
            <a:off x="1239480" y="4112280"/>
            <a:ext cx="43570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Застосували такі профілактичні</a:t>
            </a:r>
            <a:endParaRPr lang="ru-RU" sz="1800" b="0" strike="noStrike" spc="-1">
              <a:solidFill>
                <a:srgbClr val="000000"/>
              </a:solidFill>
              <a:latin typeface="Arial"/>
            </a:endParaRPr>
          </a:p>
          <a:p>
            <a:pPr>
              <a:lnSpc>
                <a:spcPct val="100000"/>
              </a:lnSpc>
            </a:pPr>
            <a:r>
              <a:rPr lang="uk-UA" sz="1800" b="1" u="sng" strike="noStrike" spc="-1">
                <a:solidFill>
                  <a:srgbClr val="182947"/>
                </a:solidFill>
                <a:uFillTx/>
                <a:latin typeface="Montserrat Light"/>
                <a:ea typeface="Arial"/>
              </a:rPr>
              <a:t>заходи:</a:t>
            </a:r>
            <a:endParaRPr lang="ru-RU" sz="1800" b="0" strike="noStrike" spc="-1">
              <a:solidFill>
                <a:srgbClr val="000000"/>
              </a:solidFill>
              <a:latin typeface="Arial"/>
            </a:endParaRPr>
          </a:p>
        </p:txBody>
      </p:sp>
      <p:sp>
        <p:nvSpPr>
          <p:cNvPr id="146" name="TextBox 35"/>
          <p:cNvSpPr/>
          <p:nvPr/>
        </p:nvSpPr>
        <p:spPr>
          <a:xfrm>
            <a:off x="762120" y="4864680"/>
            <a:ext cx="459396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Візити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Профілактичні бесіди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Консультації з психологами</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Обстеження побутових умов</a:t>
            </a:r>
            <a:endParaRPr lang="ru-RU" sz="18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Google Shape;174;p 1"/>
          <p:cNvPicPr/>
          <p:nvPr/>
        </p:nvPicPr>
        <p:blipFill>
          <a:blip r:embed="rId2"/>
          <a:stretch/>
        </p:blipFill>
        <p:spPr>
          <a:xfrm>
            <a:off x="-198360" y="0"/>
            <a:ext cx="12257640" cy="6856920"/>
          </a:xfrm>
          <a:prstGeom prst="rect">
            <a:avLst/>
          </a:prstGeom>
          <a:ln w="0">
            <a:noFill/>
          </a:ln>
        </p:spPr>
      </p:pic>
      <p:sp>
        <p:nvSpPr>
          <p:cNvPr id="148" name="Google Shape;175;p 1"/>
          <p:cNvSpPr/>
          <p:nvPr/>
        </p:nvSpPr>
        <p:spPr>
          <a:xfrm>
            <a:off x="260280" y="579600"/>
            <a:ext cx="64407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ПРОФІЛАКТИЧНА РОБОТА</a:t>
            </a:r>
            <a:endParaRPr lang="ru-RU" sz="2800" b="0" strike="noStrike" spc="-1">
              <a:solidFill>
                <a:srgbClr val="000000"/>
              </a:solidFill>
              <a:latin typeface="Arial"/>
            </a:endParaRPr>
          </a:p>
        </p:txBody>
      </p:sp>
      <p:sp>
        <p:nvSpPr>
          <p:cNvPr id="149" name="Прямоугольник 148"/>
          <p:cNvSpPr/>
          <p:nvPr/>
        </p:nvSpPr>
        <p:spPr>
          <a:xfrm>
            <a:off x="2135880" y="1800000"/>
            <a:ext cx="7943400" cy="59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800" b="0" strike="noStrike" spc="-1">
                <a:solidFill>
                  <a:srgbClr val="182947"/>
                </a:solidFill>
                <a:latin typeface="Montserrat SemiBold"/>
                <a:ea typeface="Proxima Nova"/>
              </a:rPr>
              <a:t>у сфері охорони та захисту прав дітей</a:t>
            </a:r>
            <a:endParaRPr lang="ru-RU" sz="2800" b="0" strike="noStrike" spc="-1">
              <a:solidFill>
                <a:srgbClr val="000000"/>
              </a:solidFill>
              <a:latin typeface="Arial"/>
            </a:endParaRPr>
          </a:p>
        </p:txBody>
      </p:sp>
      <p:pic>
        <p:nvPicPr>
          <p:cNvPr id="150" name="Рисунок 27"/>
          <p:cNvPicPr/>
          <p:nvPr/>
        </p:nvPicPr>
        <p:blipFill>
          <a:blip r:embed="rId3"/>
          <a:stretch/>
        </p:blipFill>
        <p:spPr>
          <a:xfrm>
            <a:off x="330120" y="3420000"/>
            <a:ext cx="929160" cy="929160"/>
          </a:xfrm>
          <a:prstGeom prst="rect">
            <a:avLst/>
          </a:prstGeom>
          <a:ln w="0">
            <a:noFill/>
          </a:ln>
        </p:spPr>
      </p:pic>
      <p:sp>
        <p:nvSpPr>
          <p:cNvPr id="151" name="Прямоугольник 150"/>
          <p:cNvSpPr/>
          <p:nvPr/>
        </p:nvSpPr>
        <p:spPr>
          <a:xfrm>
            <a:off x="1440000" y="3780000"/>
            <a:ext cx="4224600" cy="62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800" b="0" strike="noStrike" spc="-1">
                <a:solidFill>
                  <a:srgbClr val="182947"/>
                </a:solidFill>
                <a:latin typeface="Proxima Nova Lt"/>
                <a:ea typeface="DejaVu Sans"/>
              </a:rPr>
              <a:t>Відвідано сімей, що опинилися</a:t>
            </a:r>
            <a:endParaRPr lang="ru-RU" sz="1800" b="0" strike="noStrike" spc="-1">
              <a:solidFill>
                <a:srgbClr val="000000"/>
              </a:solidFill>
              <a:latin typeface="Arial"/>
            </a:endParaRPr>
          </a:p>
          <a:p>
            <a:pPr>
              <a:lnSpc>
                <a:spcPct val="100000"/>
              </a:lnSpc>
            </a:pPr>
            <a:r>
              <a:rPr lang="uk-UA" sz="1800" b="0" strike="noStrike" spc="-1">
                <a:solidFill>
                  <a:srgbClr val="182947"/>
                </a:solidFill>
                <a:latin typeface="Proxima Nova Lt"/>
                <a:ea typeface="DejaVu Sans"/>
              </a:rPr>
              <a:t>у складних життєвих обставинах</a:t>
            </a:r>
            <a:endParaRPr lang="ru-RU" sz="1800" b="0" strike="noStrike" spc="-1">
              <a:solidFill>
                <a:srgbClr val="000000"/>
              </a:solidFill>
              <a:latin typeface="Arial"/>
            </a:endParaRPr>
          </a:p>
        </p:txBody>
      </p:sp>
      <p:sp>
        <p:nvSpPr>
          <p:cNvPr id="152" name="Прямоугольник 151"/>
          <p:cNvSpPr/>
          <p:nvPr/>
        </p:nvSpPr>
        <p:spPr>
          <a:xfrm>
            <a:off x="696600" y="4500000"/>
            <a:ext cx="382680" cy="51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2400" b="1" spc="-1" dirty="0">
                <a:solidFill>
                  <a:srgbClr val="44546A"/>
                </a:solidFill>
                <a:latin typeface="Proxima Nova Rg"/>
              </a:rPr>
              <a:t>7</a:t>
            </a:r>
            <a:endParaRPr lang="ru-RU" sz="2400" b="0" strike="noStrike" spc="-1" dirty="0">
              <a:solidFill>
                <a:srgbClr val="000000"/>
              </a:solidFill>
              <a:latin typeface="Arial"/>
            </a:endParaRPr>
          </a:p>
        </p:txBody>
      </p:sp>
      <p:pic>
        <p:nvPicPr>
          <p:cNvPr id="153" name="Рисунок 35"/>
          <p:cNvPicPr/>
          <p:nvPr/>
        </p:nvPicPr>
        <p:blipFill>
          <a:blip r:embed="rId4"/>
          <a:stretch/>
        </p:blipFill>
        <p:spPr>
          <a:xfrm>
            <a:off x="6433560" y="3600000"/>
            <a:ext cx="765720" cy="765720"/>
          </a:xfrm>
          <a:prstGeom prst="rect">
            <a:avLst/>
          </a:prstGeom>
          <a:ln w="0">
            <a:noFill/>
          </a:ln>
        </p:spPr>
      </p:pic>
      <p:sp>
        <p:nvSpPr>
          <p:cNvPr id="154" name="Прямоугольник 153"/>
          <p:cNvSpPr/>
          <p:nvPr/>
        </p:nvSpPr>
        <p:spPr>
          <a:xfrm>
            <a:off x="7380000" y="3420000"/>
            <a:ext cx="4329720" cy="1851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uk-UA" sz="1700" b="0" strike="noStrike" spc="-1">
                <a:solidFill>
                  <a:srgbClr val="182947"/>
                </a:solidFill>
                <a:latin typeface="Proxima Nova Lt"/>
                <a:ea typeface="DejaVu Sans"/>
              </a:rPr>
              <a:t>Складено адміністративних протоколів</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за ст. 184 КУпАП</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«Невиконання батьками або особами,</a:t>
            </a:r>
            <a:endParaRPr lang="ru-RU" sz="1700" b="0" strike="noStrike" spc="-1">
              <a:solidFill>
                <a:srgbClr val="000000"/>
              </a:solidFill>
              <a:latin typeface="Arial"/>
            </a:endParaRPr>
          </a:p>
          <a:p>
            <a:pPr>
              <a:lnSpc>
                <a:spcPct val="100000"/>
              </a:lnSpc>
            </a:pPr>
            <a:r>
              <a:rPr lang="uk-UA" sz="1700" b="0" strike="noStrike" spc="-1">
                <a:solidFill>
                  <a:srgbClr val="182947"/>
                </a:solidFill>
                <a:latin typeface="Proxima Nova Lt"/>
                <a:ea typeface="DejaVu Sans"/>
              </a:rPr>
              <a:t>що їх замінюють, обов'язків щодо виховання дітей»</a:t>
            </a:r>
            <a:endParaRPr lang="ru-RU" sz="1700" b="0" strike="noStrike" spc="-1">
              <a:solidFill>
                <a:srgbClr val="000000"/>
              </a:solidFill>
              <a:latin typeface="Arial"/>
            </a:endParaRPr>
          </a:p>
        </p:txBody>
      </p:sp>
      <p:sp>
        <p:nvSpPr>
          <p:cNvPr id="155" name="TextBox 2"/>
          <p:cNvSpPr/>
          <p:nvPr/>
        </p:nvSpPr>
        <p:spPr>
          <a:xfrm>
            <a:off x="6660000" y="4500000"/>
            <a:ext cx="33444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2400" b="1" strike="noStrike" spc="-1">
                <a:solidFill>
                  <a:srgbClr val="44546A"/>
                </a:solidFill>
                <a:latin typeface="Calibri"/>
                <a:ea typeface="DejaVu Sans"/>
              </a:rPr>
              <a:t>3</a:t>
            </a:r>
            <a:endParaRPr lang="ru-RU" sz="24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oogle Shape;174;p7"/>
          <p:cNvPicPr/>
          <p:nvPr/>
        </p:nvPicPr>
        <p:blipFill>
          <a:blip r:embed="rId2"/>
          <a:stretch/>
        </p:blipFill>
        <p:spPr>
          <a:xfrm>
            <a:off x="-66240" y="360"/>
            <a:ext cx="12257640" cy="6856920"/>
          </a:xfrm>
          <a:prstGeom prst="rect">
            <a:avLst/>
          </a:prstGeom>
          <a:ln w="0">
            <a:noFill/>
          </a:ln>
        </p:spPr>
      </p:pic>
      <p:sp>
        <p:nvSpPr>
          <p:cNvPr id="157" name="Google Shape;175;p7"/>
          <p:cNvSpPr/>
          <p:nvPr/>
        </p:nvSpPr>
        <p:spPr>
          <a:xfrm>
            <a:off x="225360" y="330120"/>
            <a:ext cx="6440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800" b="0" strike="noStrike" spc="-1">
                <a:solidFill>
                  <a:schemeClr val="lt1"/>
                </a:solidFill>
                <a:latin typeface="Montserrat SemiBold"/>
                <a:ea typeface="Proxima Nova"/>
              </a:rPr>
              <a:t>ПРОФІЛАКТИЧНО-РОЗ’ЯСНЮВАЛЬНА РОБОТА</a:t>
            </a:r>
            <a:endParaRPr lang="ru-RU" sz="2800" b="0" strike="noStrike" spc="-1">
              <a:solidFill>
                <a:srgbClr val="000000"/>
              </a:solidFill>
              <a:latin typeface="Arial"/>
            </a:endParaRPr>
          </a:p>
        </p:txBody>
      </p:sp>
      <p:cxnSp>
        <p:nvCxnSpPr>
          <p:cNvPr id="158" name="Google Shape;177;p7"/>
          <p:cNvCxnSpPr/>
          <p:nvPr/>
        </p:nvCxnSpPr>
        <p:spPr>
          <a:xfrm flipV="1">
            <a:off x="-11880" y="2377800"/>
            <a:ext cx="5261400" cy="15120"/>
          </a:xfrm>
          <a:prstGeom prst="straightConnector1">
            <a:avLst/>
          </a:prstGeom>
          <a:ln w="38100">
            <a:solidFill>
              <a:srgbClr val="FFC000"/>
            </a:solidFill>
            <a:miter/>
          </a:ln>
        </p:spPr>
      </p:cxnSp>
      <p:pic>
        <p:nvPicPr>
          <p:cNvPr id="159" name="Google Shape;180;p7"/>
          <p:cNvPicPr/>
          <p:nvPr/>
        </p:nvPicPr>
        <p:blipFill>
          <a:blip r:embed="rId3"/>
          <a:stretch/>
        </p:blipFill>
        <p:spPr>
          <a:xfrm>
            <a:off x="133920" y="2424240"/>
            <a:ext cx="1191600" cy="1195200"/>
          </a:xfrm>
          <a:prstGeom prst="rect">
            <a:avLst/>
          </a:prstGeom>
          <a:ln w="0">
            <a:noFill/>
          </a:ln>
        </p:spPr>
      </p:pic>
      <p:sp>
        <p:nvSpPr>
          <p:cNvPr id="160" name="Google Shape;181;p7"/>
          <p:cNvSpPr/>
          <p:nvPr/>
        </p:nvSpPr>
        <p:spPr>
          <a:xfrm>
            <a:off x="225360" y="1825920"/>
            <a:ext cx="5482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2400" b="0" strike="noStrike" spc="-1">
                <a:solidFill>
                  <a:srgbClr val="182947"/>
                </a:solidFill>
                <a:latin typeface="Montserrat Medium"/>
                <a:ea typeface="Proxima Nova"/>
              </a:rPr>
              <a:t>у навчальних закладах</a:t>
            </a:r>
            <a:endParaRPr lang="ru-RU" sz="2400" b="0" strike="noStrike" spc="-1">
              <a:solidFill>
                <a:srgbClr val="000000"/>
              </a:solidFill>
              <a:latin typeface="Arial"/>
            </a:endParaRPr>
          </a:p>
        </p:txBody>
      </p:sp>
      <p:sp>
        <p:nvSpPr>
          <p:cNvPr id="161" name="Google Shape;188;p7"/>
          <p:cNvSpPr/>
          <p:nvPr/>
        </p:nvSpPr>
        <p:spPr>
          <a:xfrm>
            <a:off x="1182240" y="3950640"/>
            <a:ext cx="21765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Дошкільні НЗ</a:t>
            </a:r>
            <a:endParaRPr lang="ru-RU" sz="1800" b="0" strike="noStrike" spc="-1">
              <a:solidFill>
                <a:srgbClr val="000000"/>
              </a:solidFill>
              <a:latin typeface="Arial"/>
            </a:endParaRPr>
          </a:p>
        </p:txBody>
      </p:sp>
      <p:sp>
        <p:nvSpPr>
          <p:cNvPr id="162" name="Google Shape;189;p7"/>
          <p:cNvSpPr/>
          <p:nvPr/>
        </p:nvSpPr>
        <p:spPr>
          <a:xfrm>
            <a:off x="1168560" y="4856400"/>
            <a:ext cx="2934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1800" b="0" strike="noStrike" spc="-1">
                <a:solidFill>
                  <a:srgbClr val="182947"/>
                </a:solidFill>
                <a:latin typeface="Montserrat SemiBold"/>
                <a:ea typeface="Proxima Nova"/>
              </a:rPr>
              <a:t>Загальноосвітні НЗ</a:t>
            </a:r>
            <a:endParaRPr lang="ru-RU" sz="1800" b="0" strike="noStrike" spc="-1">
              <a:solidFill>
                <a:srgbClr val="000000"/>
              </a:solidFill>
              <a:latin typeface="Arial"/>
            </a:endParaRPr>
          </a:p>
        </p:txBody>
      </p:sp>
      <p:sp>
        <p:nvSpPr>
          <p:cNvPr id="163" name="Google Shape;185;p7"/>
          <p:cNvSpPr/>
          <p:nvPr/>
        </p:nvSpPr>
        <p:spPr>
          <a:xfrm>
            <a:off x="1460520" y="275652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12</a:t>
            </a:r>
            <a:endParaRPr lang="ru-RU" sz="3200" b="0" strike="noStrike" spc="-1">
              <a:solidFill>
                <a:srgbClr val="000000"/>
              </a:solidFill>
              <a:latin typeface="Arial"/>
            </a:endParaRPr>
          </a:p>
        </p:txBody>
      </p:sp>
      <p:pic>
        <p:nvPicPr>
          <p:cNvPr id="164" name="Рисунок 2"/>
          <p:cNvPicPr/>
          <p:nvPr/>
        </p:nvPicPr>
        <p:blipFill>
          <a:blip r:embed="rId4"/>
          <a:stretch/>
        </p:blipFill>
        <p:spPr>
          <a:xfrm>
            <a:off x="392040" y="3796200"/>
            <a:ext cx="657360" cy="657360"/>
          </a:xfrm>
          <a:prstGeom prst="rect">
            <a:avLst/>
          </a:prstGeom>
          <a:ln w="0">
            <a:noFill/>
          </a:ln>
        </p:spPr>
      </p:pic>
      <p:sp>
        <p:nvSpPr>
          <p:cNvPr id="165" name="Google Shape;185;p7"/>
          <p:cNvSpPr/>
          <p:nvPr/>
        </p:nvSpPr>
        <p:spPr>
          <a:xfrm>
            <a:off x="4252680" y="376848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5</a:t>
            </a:r>
            <a:endParaRPr lang="ru-RU" sz="3200" b="0" strike="noStrike" spc="-1">
              <a:solidFill>
                <a:srgbClr val="000000"/>
              </a:solidFill>
              <a:latin typeface="Arial"/>
            </a:endParaRPr>
          </a:p>
        </p:txBody>
      </p:sp>
      <p:sp>
        <p:nvSpPr>
          <p:cNvPr id="166" name="Google Shape;185;p7"/>
          <p:cNvSpPr/>
          <p:nvPr/>
        </p:nvSpPr>
        <p:spPr>
          <a:xfrm>
            <a:off x="4252680" y="4750920"/>
            <a:ext cx="99504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uk-UA" sz="3200" b="0" strike="noStrike" spc="-1">
                <a:solidFill>
                  <a:srgbClr val="182947"/>
                </a:solidFill>
                <a:latin typeface="Montserrat SemiBold"/>
                <a:ea typeface="Proxima Nova"/>
              </a:rPr>
              <a:t>7</a:t>
            </a:r>
            <a:endParaRPr lang="ru-RU" sz="3200" b="0" strike="noStrike" spc="-1">
              <a:solidFill>
                <a:srgbClr val="000000"/>
              </a:solidFill>
              <a:latin typeface="Arial"/>
            </a:endParaRPr>
          </a:p>
        </p:txBody>
      </p:sp>
      <p:sp>
        <p:nvSpPr>
          <p:cNvPr id="167" name="Google Shape;189;p7"/>
          <p:cNvSpPr/>
          <p:nvPr/>
        </p:nvSpPr>
        <p:spPr>
          <a:xfrm>
            <a:off x="1161000" y="5847120"/>
            <a:ext cx="9734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68" name="Google Shape;185;p7"/>
          <p:cNvSpPr/>
          <p:nvPr/>
        </p:nvSpPr>
        <p:spPr>
          <a:xfrm>
            <a:off x="4252680" y="5739480"/>
            <a:ext cx="995040" cy="57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ru-RU" sz="1400" b="0" strike="noStrike" spc="-1">
              <a:solidFill>
                <a:srgbClr val="000000"/>
              </a:solidFill>
              <a:latin typeface="Arial"/>
              <a:ea typeface="DejaVu Sans"/>
            </a:endParaRPr>
          </a:p>
        </p:txBody>
      </p:sp>
      <p:sp>
        <p:nvSpPr>
          <p:cNvPr id="169" name="Прямоугольник 3"/>
          <p:cNvSpPr/>
          <p:nvPr/>
        </p:nvSpPr>
        <p:spPr>
          <a:xfrm>
            <a:off x="6426000" y="2020320"/>
            <a:ext cx="5470920" cy="4549680"/>
          </a:xfrm>
          <a:prstGeom prst="rect">
            <a:avLst/>
          </a:prstGeom>
          <a:noFill/>
          <a:ln w="28575">
            <a:solidFill>
              <a:srgbClr val="FFC000"/>
            </a:solidFill>
            <a:prstDash val="sysDot"/>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uk-UA" sz="1400" b="0" strike="noStrike" spc="-1">
              <a:solidFill>
                <a:schemeClr val="lt1"/>
              </a:solidFill>
              <a:latin typeface="Arial"/>
              <a:ea typeface="Arial"/>
            </a:endParaRPr>
          </a:p>
        </p:txBody>
      </p:sp>
      <p:sp>
        <p:nvSpPr>
          <p:cNvPr id="170" name="Google Shape;192;p7"/>
          <p:cNvSpPr/>
          <p:nvPr/>
        </p:nvSpPr>
        <p:spPr>
          <a:xfrm>
            <a:off x="225360" y="6339240"/>
            <a:ext cx="6199560" cy="47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tabLst>
                <a:tab pos="0" algn="l"/>
              </a:tabLst>
            </a:pPr>
            <a:endParaRPr lang="ru-RU" sz="1400" b="0" strike="noStrike" spc="-1">
              <a:solidFill>
                <a:srgbClr val="000000"/>
              </a:solidFill>
              <a:latin typeface="Arial"/>
              <a:ea typeface="DejaVu Sans"/>
            </a:endParaRPr>
          </a:p>
        </p:txBody>
      </p:sp>
      <p:pic>
        <p:nvPicPr>
          <p:cNvPr id="171" name="Рисунок 29"/>
          <p:cNvPicPr/>
          <p:nvPr/>
        </p:nvPicPr>
        <p:blipFill>
          <a:blip r:embed="rId4"/>
          <a:stretch/>
        </p:blipFill>
        <p:spPr>
          <a:xfrm>
            <a:off x="371160" y="4718160"/>
            <a:ext cx="657360" cy="657360"/>
          </a:xfrm>
          <a:prstGeom prst="rect">
            <a:avLst/>
          </a:prstGeom>
          <a:ln w="0">
            <a:noFill/>
          </a:ln>
        </p:spPr>
      </p:pic>
      <p:sp>
        <p:nvSpPr>
          <p:cNvPr id="172" name="TextBox 46"/>
          <p:cNvSpPr/>
          <p:nvPr/>
        </p:nvSpPr>
        <p:spPr>
          <a:xfrm>
            <a:off x="7586640" y="2102760"/>
            <a:ext cx="31500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uk-UA" sz="1800" b="1" u="sng" strike="noStrike" spc="-1">
                <a:solidFill>
                  <a:srgbClr val="182947"/>
                </a:solidFill>
                <a:uFillTx/>
                <a:latin typeface="Montserrat Light"/>
                <a:ea typeface="Arial"/>
              </a:rPr>
              <a:t>Говорили на такі теми:</a:t>
            </a:r>
            <a:endParaRPr lang="ru-RU" sz="1800" b="0" strike="noStrike" spc="-1">
              <a:solidFill>
                <a:srgbClr val="000000"/>
              </a:solidFill>
              <a:latin typeface="Arial"/>
            </a:endParaRPr>
          </a:p>
        </p:txBody>
      </p:sp>
      <p:sp>
        <p:nvSpPr>
          <p:cNvPr id="173" name="TextBox 47"/>
          <p:cNvSpPr/>
          <p:nvPr/>
        </p:nvSpPr>
        <p:spPr>
          <a:xfrm>
            <a:off x="6702120" y="2648160"/>
            <a:ext cx="5206320" cy="420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Безпека дорожнього руху</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Правила поводження на водоймищах</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Інтернетбезпека</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Булінг</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Попередження домашнього насильства</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Профілактика правопорушень у дитячому середовищі</a:t>
            </a:r>
            <a:endParaRPr lang="ru-RU" sz="1800" b="0" strike="noStrike" spc="-1">
              <a:solidFill>
                <a:srgbClr val="000000"/>
              </a:solidFill>
              <a:latin typeface="Arial"/>
            </a:endParaRPr>
          </a:p>
          <a:p>
            <a:pPr marL="343080" indent="-343080">
              <a:lnSpc>
                <a:spcPct val="100000"/>
              </a:lnSpc>
              <a:buClr>
                <a:srgbClr val="000000"/>
              </a:buClr>
              <a:buFont typeface="Wingdings" charset="2"/>
              <a:buChar char=""/>
            </a:pPr>
            <a:r>
              <a:rPr lang="uk-UA" sz="1800" b="1" strike="noStrike" spc="-1">
                <a:solidFill>
                  <a:srgbClr val="44546A"/>
                </a:solidFill>
                <a:latin typeface="Montserrat Light"/>
                <a:ea typeface="Arial"/>
              </a:rPr>
              <a:t>Правила поводження із мінно-вибуховими об’єктами</a:t>
            </a: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gn="ct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a:p>
            <a:pPr>
              <a:lnSpc>
                <a:spcPct val="100000"/>
              </a:lnSpc>
            </a:pPr>
            <a:endParaRPr lang="ru-RU" sz="1800" b="0" strike="noStrike" spc="-1">
              <a:solidFill>
                <a:srgbClr val="000000"/>
              </a:solidFill>
              <a:latin typeface="Arial"/>
            </a:endParaRPr>
          </a:p>
        </p:txBody>
      </p:sp>
      <p:sp>
        <p:nvSpPr>
          <p:cNvPr id="174" name="TextBox 3"/>
          <p:cNvSpPr/>
          <p:nvPr/>
        </p:nvSpPr>
        <p:spPr>
          <a:xfrm>
            <a:off x="360000" y="5474880"/>
            <a:ext cx="557928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uk-UA" sz="2000" b="0" strike="noStrike" spc="-1">
                <a:solidFill>
                  <a:srgbClr val="182947"/>
                </a:solidFill>
                <a:latin typeface="Proxima Nova Lt"/>
                <a:ea typeface="DejaVu Sans"/>
              </a:rPr>
              <a:t>Профілактично-роз’яснювальна робота у навчальних закладах </a:t>
            </a:r>
            <a:endParaRPr lang="ru-RU" sz="2000" b="0" strike="noStrike" spc="-1">
              <a:solidFill>
                <a:srgbClr val="000000"/>
              </a:solidFill>
              <a:latin typeface="Arial"/>
            </a:endParaRPr>
          </a:p>
          <a:p>
            <a:pPr>
              <a:lnSpc>
                <a:spcPct val="100000"/>
              </a:lnSpc>
            </a:pPr>
            <a:r>
              <a:rPr lang="uk-UA" sz="2000" b="0" strike="noStrike" spc="-1">
                <a:solidFill>
                  <a:srgbClr val="182947"/>
                </a:solidFill>
                <a:latin typeface="Proxima Nova Lt"/>
                <a:ea typeface="DejaVu Sans"/>
              </a:rPr>
              <a:t>проводилась  в </a:t>
            </a:r>
            <a:r>
              <a:rPr lang="en-US" sz="2000" b="0" strike="noStrike" spc="-1">
                <a:solidFill>
                  <a:srgbClr val="182947"/>
                </a:solidFill>
                <a:latin typeface="Proxima Nova Lt"/>
                <a:ea typeface="DejaVu Sans"/>
              </a:rPr>
              <a:t>on-line</a:t>
            </a:r>
            <a:r>
              <a:rPr lang="uk-UA" sz="2000" b="0" strike="noStrike" spc="-1">
                <a:solidFill>
                  <a:srgbClr val="182947"/>
                </a:solidFill>
                <a:latin typeface="Proxima Nova Lt"/>
                <a:ea typeface="DejaVu Sans"/>
              </a:rPr>
              <a:t> </a:t>
            </a:r>
            <a:r>
              <a:rPr lang="ru-RU" sz="2000" b="0" strike="noStrike" spc="-1">
                <a:solidFill>
                  <a:srgbClr val="182947"/>
                </a:solidFill>
                <a:latin typeface="Proxima Nova Lt"/>
                <a:ea typeface="DejaVu Sans"/>
              </a:rPr>
              <a:t> форматі.</a:t>
            </a:r>
            <a:endParaRPr lang="ru-RU" sz="20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930</Words>
  <Application>Microsoft Office PowerPoint</Application>
  <PresentationFormat>Широкоэкранный</PresentationFormat>
  <Paragraphs>162</Paragraphs>
  <Slides>19</Slides>
  <Notes>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19</vt:i4>
      </vt:variant>
    </vt:vector>
  </HeadingPairs>
  <TitlesOfParts>
    <vt:vector size="31" baseType="lpstr">
      <vt:lpstr>Arial</vt:lpstr>
      <vt:lpstr>Calibri</vt:lpstr>
      <vt:lpstr>Montserrat Light</vt:lpstr>
      <vt:lpstr>Montserrat Medium</vt:lpstr>
      <vt:lpstr>Montserrat SemiBold</vt:lpstr>
      <vt:lpstr>Proxima Nova</vt:lpstr>
      <vt:lpstr>Proxima Nova Lt</vt:lpstr>
      <vt:lpstr>Proxima Nova Rg</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TCPO</dc:creator>
  <dc:description/>
  <cp:lastModifiedBy>громада</cp:lastModifiedBy>
  <cp:revision>56</cp:revision>
  <dcterms:created xsi:type="dcterms:W3CDTF">2020-12-03T09:33:15Z</dcterms:created>
  <dcterms:modified xsi:type="dcterms:W3CDTF">2023-12-26T08:18:38Z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25</vt:i4>
  </property>
  <property fmtid="{D5CDD505-2E9C-101B-9397-08002B2CF9AE}" pid="3" name="PresentationFormat">
    <vt:lpwstr>Широкоэкранный</vt:lpwstr>
  </property>
  <property fmtid="{D5CDD505-2E9C-101B-9397-08002B2CF9AE}" pid="4" name="Slides">
    <vt:i4>25</vt:i4>
  </property>
</Properties>
</file>