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4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8" d="100"/>
          <a:sy n="48" d="100"/>
        </p:scale>
        <p:origin x="1146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uk-UA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7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uk-UA" sz="1400" b="0" strike="noStrike" spc="-1">
                <a:latin typeface="Times New Roman"/>
              </a:rPr>
              <a:t> </a:t>
            </a:r>
          </a:p>
        </p:txBody>
      </p:sp>
      <p:sp>
        <p:nvSpPr>
          <p:cNvPr id="172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uk-UA" sz="1400" b="0" strike="noStrike" spc="-1">
                <a:latin typeface="Times New Roman"/>
              </a:rPr>
              <a:t> </a:t>
            </a:r>
          </a:p>
        </p:txBody>
      </p:sp>
      <p:sp>
        <p:nvSpPr>
          <p:cNvPr id="173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uk-UA" sz="1400" b="0" strike="noStrike" spc="-1">
                <a:latin typeface="Times New Roman"/>
              </a:rPr>
              <a:t> </a:t>
            </a:r>
          </a:p>
        </p:txBody>
      </p:sp>
      <p:sp>
        <p:nvSpPr>
          <p:cNvPr id="174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A2AAD751-4A58-4051-85A6-4A9E2EA75EC5}" type="slidenum">
              <a:rPr lang="uk-UA" sz="1400" b="0" strike="noStrike" spc="-1">
                <a:latin typeface="Times New Roman"/>
              </a:rPr>
              <a:t>‹#›</a:t>
            </a:fld>
            <a:endParaRPr lang="uk-UA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6080" cy="391320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640">
              <a:lnSpc>
                <a:spcPct val="150000"/>
              </a:lnSpc>
            </a:pPr>
            <a:endParaRPr lang="uk-UA" sz="2000" b="0" strike="noStrike" spc="-1">
              <a:latin typeface="Arial"/>
            </a:endParaRPr>
          </a:p>
          <a:p>
            <a:pPr marL="216000" indent="-215640">
              <a:lnSpc>
                <a:spcPct val="150000"/>
              </a:lnSpc>
            </a:pPr>
            <a:endParaRPr lang="uk-UA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endParaRPr lang="uk-UA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56680" y="9442080"/>
            <a:ext cx="2949480" cy="49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B41AB7A-44C2-4350-A7B1-6EAD495044BE}" type="slidenum">
              <a:rPr lang="uk-UA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uk-UA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2000" b="0" strike="noStrike" spc="-1">
              <a:latin typeface="Arial"/>
            </a:endParaRPr>
          </a:p>
        </p:txBody>
      </p:sp>
      <p:sp>
        <p:nvSpPr>
          <p:cNvPr id="336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4C75C5B7-BEA4-478C-B7A7-D7FD7802E6D2}" type="slidenum">
              <a:rPr lang="uk-UA" sz="1300" b="0" strike="noStrike" spc="-1">
                <a:solidFill>
                  <a:srgbClr val="000000"/>
                </a:solidFill>
                <a:latin typeface="Calibri"/>
                <a:ea typeface="+mn-ea"/>
              </a:rPr>
              <a:t>31</a:t>
            </a:fld>
            <a:endParaRPr lang="uk-UA" sz="13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2000" b="0" strike="noStrike" spc="-1">
              <a:latin typeface="Arial"/>
            </a:endParaRPr>
          </a:p>
        </p:txBody>
      </p:sp>
      <p:sp>
        <p:nvSpPr>
          <p:cNvPr id="339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C9E1F0F5-44F8-4751-A652-BEA824B4720F}" type="slidenum">
              <a:rPr lang="uk-UA" sz="1300" b="0" strike="noStrike" spc="-1">
                <a:solidFill>
                  <a:srgbClr val="000000"/>
                </a:solidFill>
                <a:latin typeface="Calibri"/>
                <a:ea typeface="+mn-ea"/>
              </a:rPr>
              <a:t>32</a:t>
            </a:fld>
            <a:endParaRPr lang="uk-UA" sz="13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2000" b="0" strike="noStrike" spc="-1">
              <a:latin typeface="Arial"/>
            </a:endParaRPr>
          </a:p>
        </p:txBody>
      </p:sp>
      <p:sp>
        <p:nvSpPr>
          <p:cNvPr id="342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B3685642-A69F-4781-92F7-856B9919FF36}" type="slidenum">
              <a:rPr lang="uk-UA" sz="1300" b="0" strike="noStrike" spc="-1">
                <a:solidFill>
                  <a:srgbClr val="000000"/>
                </a:solidFill>
                <a:latin typeface="Calibri"/>
                <a:ea typeface="+mn-ea"/>
              </a:rPr>
              <a:t>33</a:t>
            </a:fld>
            <a:endParaRPr lang="uk-UA" sz="13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2000" b="0" strike="noStrike" spc="-1">
              <a:latin typeface="Arial"/>
            </a:endParaRPr>
          </a:p>
        </p:txBody>
      </p:sp>
      <p:sp>
        <p:nvSpPr>
          <p:cNvPr id="345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80F67403-A727-426E-813C-48779F219A8B}" type="slidenum">
              <a:rPr lang="uk-UA" sz="1300" b="0" strike="noStrike" spc="-1">
                <a:solidFill>
                  <a:srgbClr val="000000"/>
                </a:solidFill>
                <a:latin typeface="Calibri"/>
                <a:ea typeface="+mn-ea"/>
              </a:rPr>
              <a:t>34</a:t>
            </a:fld>
            <a:endParaRPr lang="uk-UA" sz="13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2000" b="0" strike="noStrike" spc="-1">
              <a:latin typeface="Arial"/>
            </a:endParaRPr>
          </a:p>
        </p:txBody>
      </p:sp>
      <p:sp>
        <p:nvSpPr>
          <p:cNvPr id="312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43AA1444-778C-467B-84A0-E542E74DDE32}" type="slidenum">
              <a:rPr lang="uk-UA" sz="1300" b="0" strike="noStrike" spc="-1">
                <a:solidFill>
                  <a:srgbClr val="000000"/>
                </a:solidFill>
                <a:latin typeface="Calibri"/>
                <a:ea typeface="+mn-ea"/>
              </a:rPr>
              <a:t>13</a:t>
            </a:fld>
            <a:endParaRPr lang="uk-UA" sz="13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2000" b="0" strike="noStrike" spc="-1">
              <a:latin typeface="Arial"/>
            </a:endParaRPr>
          </a:p>
        </p:txBody>
      </p:sp>
      <p:sp>
        <p:nvSpPr>
          <p:cNvPr id="315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C1D288F-FBFE-4AE7-9637-704FD6907831}" type="slidenum">
              <a:rPr lang="uk-UA" sz="1300" b="0" strike="noStrike" spc="-1">
                <a:solidFill>
                  <a:srgbClr val="000000"/>
                </a:solidFill>
                <a:latin typeface="Calibri"/>
                <a:ea typeface="+mn-ea"/>
              </a:rPr>
              <a:t>17</a:t>
            </a:fld>
            <a:endParaRPr lang="uk-UA" sz="13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2000" b="0" strike="noStrike" spc="-1">
              <a:latin typeface="Arial"/>
            </a:endParaRPr>
          </a:p>
        </p:txBody>
      </p:sp>
      <p:sp>
        <p:nvSpPr>
          <p:cNvPr id="318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9B4E5F8B-4857-4730-AB46-6619DDB0C873}" type="slidenum">
              <a:rPr lang="uk-UA" sz="1300" b="0" strike="noStrike" spc="-1">
                <a:solidFill>
                  <a:srgbClr val="000000"/>
                </a:solidFill>
                <a:latin typeface="Calibri"/>
                <a:ea typeface="+mn-ea"/>
              </a:rPr>
              <a:t>19</a:t>
            </a:fld>
            <a:endParaRPr lang="uk-UA" sz="13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2000" b="0" strike="noStrike" spc="-1">
              <a:latin typeface="Arial"/>
            </a:endParaRPr>
          </a:p>
        </p:txBody>
      </p:sp>
      <p:sp>
        <p:nvSpPr>
          <p:cNvPr id="321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B0B67C6-CF91-4C6C-B9AA-185818A38620}" type="slidenum">
              <a:rPr lang="uk-UA" sz="1300" b="0" strike="noStrike" spc="-1">
                <a:solidFill>
                  <a:srgbClr val="000000"/>
                </a:solidFill>
                <a:latin typeface="Calibri"/>
                <a:ea typeface="+mn-ea"/>
              </a:rPr>
              <a:t>20</a:t>
            </a:fld>
            <a:endParaRPr lang="uk-UA" sz="13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2000" b="0" strike="noStrike" spc="-1">
              <a:latin typeface="Arial"/>
            </a:endParaRPr>
          </a:p>
        </p:txBody>
      </p:sp>
      <p:sp>
        <p:nvSpPr>
          <p:cNvPr id="324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DE917254-71DF-4B5C-969E-993FD1F315A7}" type="slidenum">
              <a:rPr lang="uk-UA" sz="1300" b="0" strike="noStrike" spc="-1">
                <a:solidFill>
                  <a:srgbClr val="000000"/>
                </a:solidFill>
                <a:latin typeface="Calibri"/>
                <a:ea typeface="+mn-ea"/>
              </a:rPr>
              <a:t>21</a:t>
            </a:fld>
            <a:endParaRPr lang="uk-UA" sz="13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2000" b="0" strike="noStrike" spc="-1">
              <a:latin typeface="Arial"/>
            </a:endParaRPr>
          </a:p>
        </p:txBody>
      </p:sp>
      <p:sp>
        <p:nvSpPr>
          <p:cNvPr id="327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CD12D30-20F1-41E1-A099-2CB15A3FB149}" type="slidenum">
              <a:rPr lang="uk-UA" sz="1300" b="0" strike="noStrike" spc="-1">
                <a:solidFill>
                  <a:srgbClr val="000000"/>
                </a:solidFill>
                <a:latin typeface="Calibri"/>
                <a:ea typeface="+mn-ea"/>
              </a:rPr>
              <a:t>22</a:t>
            </a:fld>
            <a:endParaRPr lang="uk-UA" sz="13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2000" b="0" strike="noStrike" spc="-1">
              <a:latin typeface="Arial"/>
            </a:endParaRPr>
          </a:p>
        </p:txBody>
      </p:sp>
      <p:sp>
        <p:nvSpPr>
          <p:cNvPr id="330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9BC12E7A-8B09-4836-A353-61CAB39F6DEF}" type="slidenum">
              <a:rPr lang="uk-UA" sz="1300" b="0" strike="noStrike" spc="-1">
                <a:solidFill>
                  <a:srgbClr val="000000"/>
                </a:solidFill>
                <a:latin typeface="Calibri"/>
                <a:ea typeface="+mn-ea"/>
              </a:rPr>
              <a:t>24</a:t>
            </a:fld>
            <a:endParaRPr lang="uk-UA" sz="13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2000" b="0" strike="noStrike" spc="-1">
              <a:latin typeface="Arial"/>
            </a:endParaRPr>
          </a:p>
        </p:txBody>
      </p:sp>
      <p:sp>
        <p:nvSpPr>
          <p:cNvPr id="333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86F0B31E-A391-47E7-B2DE-C3C51E0A4494}" type="slidenum">
              <a:rPr lang="uk-UA" sz="1300" b="0" strike="noStrike" spc="-1">
                <a:solidFill>
                  <a:srgbClr val="000000"/>
                </a:solidFill>
                <a:latin typeface="Calibri"/>
                <a:ea typeface="+mn-ea"/>
              </a:rPr>
              <a:t>30</a:t>
            </a:fld>
            <a:endParaRPr lang="uk-UA" sz="13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848340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393840" y="3704760"/>
            <a:ext cx="848340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393840" y="3704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740840" y="3704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61960" y="1409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130440" y="1409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393840" y="3704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61960" y="3704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130440" y="3704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393840" y="1409760"/>
            <a:ext cx="8483400" cy="439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848340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2311560" y="419040"/>
            <a:ext cx="6679800" cy="2766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393840" y="3704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393840" y="1409760"/>
            <a:ext cx="8483400" cy="439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740840" y="3704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393840" y="3704760"/>
            <a:ext cx="848340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848340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93840" y="3704760"/>
            <a:ext cx="848340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393840" y="3704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740840" y="3704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261960" y="1409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130440" y="1409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393840" y="3704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261960" y="3704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130440" y="3704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393840" y="1409760"/>
            <a:ext cx="8483400" cy="439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848340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848340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2311560" y="419040"/>
            <a:ext cx="6679800" cy="2766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393840" y="3704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740840" y="3704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393840" y="3704760"/>
            <a:ext cx="848340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848340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393840" y="3704760"/>
            <a:ext cx="848340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393840" y="3704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740840" y="3704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3261960" y="1409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6130440" y="1409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393840" y="3704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3261960" y="3704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6130440" y="3704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393840" y="1409760"/>
            <a:ext cx="8483400" cy="439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848340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2311560" y="419040"/>
            <a:ext cx="6679800" cy="2766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393840" y="3704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740840" y="3704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393840" y="3704760"/>
            <a:ext cx="848340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848340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393840" y="3704760"/>
            <a:ext cx="848340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393840" y="3704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4740840" y="3704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3261960" y="1409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6130440" y="1409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body"/>
          </p:nvPr>
        </p:nvSpPr>
        <p:spPr>
          <a:xfrm>
            <a:off x="393840" y="3704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 type="body"/>
          </p:nvPr>
        </p:nvSpPr>
        <p:spPr>
          <a:xfrm>
            <a:off x="3261960" y="3704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68" name="PlaceHolder 7"/>
          <p:cNvSpPr>
            <a:spLocks noGrp="1"/>
          </p:cNvSpPr>
          <p:nvPr>
            <p:ph type="body"/>
          </p:nvPr>
        </p:nvSpPr>
        <p:spPr>
          <a:xfrm>
            <a:off x="6130440" y="3704760"/>
            <a:ext cx="273132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2311560" y="419040"/>
            <a:ext cx="6679800" cy="2766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393840" y="3704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43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740840" y="3704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93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740840" y="1409760"/>
            <a:ext cx="413964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393840" y="3704760"/>
            <a:ext cx="8483400" cy="209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3962520" y="0"/>
            <a:ext cx="5180400" cy="6856920"/>
          </a:xfrm>
          <a:prstGeom prst="rect">
            <a:avLst/>
          </a:prstGeom>
          <a:ln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CustomShape 2"/>
          <p:cNvSpPr/>
          <p:nvPr/>
        </p:nvSpPr>
        <p:spPr>
          <a:xfrm>
            <a:off x="3962520" y="2286000"/>
            <a:ext cx="5180400" cy="22086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" name="Picture 4"/>
          <p:cNvPicPr/>
          <p:nvPr/>
        </p:nvPicPr>
        <p:blipFill>
          <a:blip r:embed="rId14"/>
          <a:stretch/>
        </p:blipFill>
        <p:spPr>
          <a:xfrm>
            <a:off x="5943600" y="304920"/>
            <a:ext cx="2931120" cy="1299240"/>
          </a:xfrm>
          <a:prstGeom prst="rect">
            <a:avLst/>
          </a:prstGeom>
          <a:ln>
            <a:noFill/>
          </a:ln>
        </p:spPr>
      </p:pic>
      <p:sp>
        <p:nvSpPr>
          <p:cNvPr id="3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3962520" y="0"/>
            <a:ext cx="5180400" cy="6856920"/>
          </a:xfrm>
          <a:prstGeom prst="rect">
            <a:avLst/>
          </a:prstGeom>
          <a:ln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2" name="CustomShape 2"/>
          <p:cNvSpPr/>
          <p:nvPr/>
        </p:nvSpPr>
        <p:spPr>
          <a:xfrm>
            <a:off x="3962520" y="2286000"/>
            <a:ext cx="5180400" cy="22086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3" name="Picture 4"/>
          <p:cNvPicPr/>
          <p:nvPr/>
        </p:nvPicPr>
        <p:blipFill>
          <a:blip r:embed="rId14"/>
          <a:stretch/>
        </p:blipFill>
        <p:spPr>
          <a:xfrm>
            <a:off x="5943600" y="304920"/>
            <a:ext cx="2931120" cy="1299240"/>
          </a:xfrm>
          <a:prstGeom prst="rect">
            <a:avLst/>
          </a:prstGeom>
          <a:ln>
            <a:noFill/>
          </a:ln>
        </p:spPr>
      </p:pic>
      <p:sp>
        <p:nvSpPr>
          <p:cNvPr id="44" name="CustomShape 3"/>
          <p:cNvSpPr/>
          <p:nvPr/>
        </p:nvSpPr>
        <p:spPr>
          <a:xfrm>
            <a:off x="3886200" y="0"/>
            <a:ext cx="5257440" cy="685764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5" name="CustomShape 4"/>
          <p:cNvSpPr/>
          <p:nvPr/>
        </p:nvSpPr>
        <p:spPr>
          <a:xfrm>
            <a:off x="3886200" y="380880"/>
            <a:ext cx="5257440" cy="68544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0" y="0"/>
            <a:ext cx="3885840" cy="68576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4114800" y="1587600"/>
            <a:ext cx="4863600" cy="43174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uk-UA" sz="4800" b="0" strike="noStrike" spc="-1">
                <a:solidFill>
                  <a:srgbClr val="FFFFFF"/>
                </a:solidFill>
                <a:latin typeface="Arial"/>
              </a:rPr>
              <a:t>Click to edit Master text styles</a:t>
            </a:r>
            <a:endParaRPr lang="uk-UA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title"/>
          </p:nvPr>
        </p:nvSpPr>
        <p:spPr>
          <a:xfrm>
            <a:off x="4114800" y="419040"/>
            <a:ext cx="4876560" cy="596520"/>
          </a:xfrm>
          <a:prstGeom prst="rect">
            <a:avLst/>
          </a:prstGeom>
        </p:spPr>
        <p:txBody>
          <a:bodyPr lIns="0" tIns="0" rIns="0" bIns="0" anchor="ctr">
            <a:normAutofit fontScale="44000"/>
          </a:bodyPr>
          <a:lstStyle/>
          <a:p>
            <a:pPr>
              <a:lnSpc>
                <a:spcPct val="100000"/>
              </a:lnSpc>
            </a:pPr>
            <a:r>
              <a:rPr lang="uk-UA" sz="3600" b="0" strike="noStrike" spc="-1">
                <a:solidFill>
                  <a:srgbClr val="FFFFFF"/>
                </a:solidFill>
                <a:latin typeface="Arial"/>
              </a:rPr>
              <a:t>Click to edit Master title style</a:t>
            </a:r>
            <a:endParaRPr lang="uk-UA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0" y="0"/>
            <a:ext cx="990360" cy="6857640"/>
          </a:xfrm>
          <a:prstGeom prst="rect">
            <a:avLst/>
          </a:prstGeom>
          <a:gradFill rotWithShape="0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86" name="CustomShape 2"/>
          <p:cNvSpPr/>
          <p:nvPr/>
        </p:nvSpPr>
        <p:spPr>
          <a:xfrm>
            <a:off x="3886200" y="380880"/>
            <a:ext cx="5257440" cy="68544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87" name="Group 3"/>
          <p:cNvGrpSpPr/>
          <p:nvPr/>
        </p:nvGrpSpPr>
        <p:grpSpPr>
          <a:xfrm>
            <a:off x="0" y="380880"/>
            <a:ext cx="3885840" cy="685440"/>
            <a:chOff x="0" y="380880"/>
            <a:chExt cx="3885840" cy="685440"/>
          </a:xfrm>
        </p:grpSpPr>
        <p:sp>
          <p:nvSpPr>
            <p:cNvPr id="88" name="CustomShape 4"/>
            <p:cNvSpPr/>
            <p:nvPr/>
          </p:nvSpPr>
          <p:spPr>
            <a:xfrm>
              <a:off x="0" y="380880"/>
              <a:ext cx="3885840" cy="68544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  <a:effectLst>
              <a:outerShdw blurRad="38100" dist="29880" dir="54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89" name="Picture 4"/>
            <p:cNvPicPr/>
            <p:nvPr/>
          </p:nvPicPr>
          <p:blipFill>
            <a:blip r:embed="rId14"/>
            <a:stretch/>
          </p:blipFill>
          <p:spPr>
            <a:xfrm>
              <a:off x="268200" y="493560"/>
              <a:ext cx="1560240" cy="4964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0" name="PlaceHolder 5"/>
          <p:cNvSpPr>
            <a:spLocks noGrp="1"/>
          </p:cNvSpPr>
          <p:nvPr>
            <p:ph type="body"/>
          </p:nvPr>
        </p:nvSpPr>
        <p:spPr>
          <a:xfrm>
            <a:off x="393840" y="1409760"/>
            <a:ext cx="8483400" cy="439380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2400" b="0" strike="noStrike" spc="-1">
                <a:solidFill>
                  <a:srgbClr val="6C6C6C"/>
                </a:solidFill>
                <a:latin typeface="Calibri"/>
                <a:ea typeface="MS PGothic"/>
              </a:rPr>
              <a:t>Click to edit Master text styles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228600" lvl="1" indent="-228240">
              <a:lnSpc>
                <a:spcPct val="100000"/>
              </a:lnSpc>
              <a:spcAft>
                <a:spcPts val="1199"/>
              </a:spcAft>
              <a:buClr>
                <a:srgbClr val="67B7E6"/>
              </a:buClr>
              <a:buFont typeface="Arial"/>
              <a:buChar char="•"/>
            </a:pPr>
            <a:r>
              <a:rPr lang="uk-UA" sz="2400" b="0" strike="noStrike" spc="-1">
                <a:solidFill>
                  <a:srgbClr val="6C6C6C"/>
                </a:solidFill>
                <a:latin typeface="Calibri"/>
                <a:ea typeface="MS PGothic"/>
              </a:rPr>
              <a:t>Second level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457200" lvl="2" indent="-228240">
              <a:lnSpc>
                <a:spcPct val="100000"/>
              </a:lnSpc>
              <a:spcAft>
                <a:spcPts val="1199"/>
              </a:spcAft>
              <a:buClr>
                <a:srgbClr val="67B7E6"/>
              </a:buClr>
              <a:buSzPct val="120000"/>
              <a:buFont typeface="Arial"/>
              <a:buChar char="•"/>
            </a:pPr>
            <a:r>
              <a:rPr lang="uk-UA" sz="2000" b="0" strike="noStrike" spc="-1">
                <a:solidFill>
                  <a:srgbClr val="6C6C6C"/>
                </a:solidFill>
                <a:latin typeface="Calibri"/>
                <a:ea typeface="MS PGothic"/>
              </a:rPr>
              <a:t>Third level</a:t>
            </a: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749160" lvl="3" indent="-228240">
              <a:lnSpc>
                <a:spcPct val="100000"/>
              </a:lnSpc>
              <a:spcAft>
                <a:spcPts val="1199"/>
              </a:spcAft>
              <a:buClr>
                <a:srgbClr val="67B7E6"/>
              </a:buClr>
              <a:buSzPct val="120000"/>
              <a:buFont typeface="Arial"/>
              <a:buChar char="•"/>
            </a:pPr>
            <a:r>
              <a:rPr lang="uk-UA" sz="2000" b="0" strike="noStrike" spc="-1">
                <a:solidFill>
                  <a:srgbClr val="6C6C6C"/>
                </a:solidFill>
                <a:latin typeface="Calibri"/>
                <a:ea typeface="Geneva"/>
              </a:rPr>
              <a:t>Fourth level</a:t>
            </a: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1028880" lvl="4" indent="-228240">
              <a:lnSpc>
                <a:spcPct val="100000"/>
              </a:lnSpc>
              <a:spcAft>
                <a:spcPts val="1199"/>
              </a:spcAft>
              <a:buClr>
                <a:srgbClr val="67B7E6"/>
              </a:buClr>
              <a:buSzPct val="120000"/>
              <a:buFont typeface="Arial"/>
              <a:buChar char="•"/>
            </a:pPr>
            <a:r>
              <a:rPr lang="uk-UA" sz="2000" b="0" strike="noStrike" spc="-1">
                <a:solidFill>
                  <a:srgbClr val="6C6C6C"/>
                </a:solidFill>
                <a:latin typeface="Calibri"/>
                <a:ea typeface="Geneva"/>
              </a:rPr>
              <a:t>Fifth level</a:t>
            </a: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 type="title"/>
          </p:nvPr>
        </p:nvSpPr>
        <p:spPr>
          <a:xfrm>
            <a:off x="2311560" y="419040"/>
            <a:ext cx="6679800" cy="5965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4000" b="0" strike="noStrike" spc="-1">
                <a:solidFill>
                  <a:srgbClr val="FFFFFF"/>
                </a:solidFill>
                <a:latin typeface="Calibri"/>
                <a:ea typeface="MS PGothic"/>
              </a:rPr>
              <a:t>Click to edit Master title style</a:t>
            </a:r>
            <a:endParaRPr lang="uk-UA" sz="4000" b="0" strike="noStrike" spc="-1">
              <a:solidFill>
                <a:srgbClr val="009DDC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3886200" y="0"/>
            <a:ext cx="5257440" cy="685764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9" name="CustomShape 2"/>
          <p:cNvSpPr/>
          <p:nvPr/>
        </p:nvSpPr>
        <p:spPr>
          <a:xfrm>
            <a:off x="3886200" y="380880"/>
            <a:ext cx="5257440" cy="68544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0" y="0"/>
            <a:ext cx="3885840" cy="68576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4114800" y="1587600"/>
            <a:ext cx="4863600" cy="43174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Aft>
                <a:spcPts val="1199"/>
              </a:spcAft>
            </a:pPr>
            <a:r>
              <a:rPr lang="uk-UA" sz="4800" b="0" strike="noStrike" spc="-1">
                <a:solidFill>
                  <a:srgbClr val="FFFFFF"/>
                </a:solidFill>
                <a:latin typeface="Calibri"/>
                <a:ea typeface="MS PGothic"/>
              </a:rPr>
              <a:t>Click to edit Master text styles</a:t>
            </a:r>
            <a:endParaRPr lang="uk-UA" sz="48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title"/>
          </p:nvPr>
        </p:nvSpPr>
        <p:spPr>
          <a:xfrm>
            <a:off x="4114800" y="419040"/>
            <a:ext cx="4876560" cy="596520"/>
          </a:xfrm>
          <a:prstGeom prst="rect">
            <a:avLst/>
          </a:prstGeom>
        </p:spPr>
        <p:txBody>
          <a:bodyPr anchor="ctr">
            <a:normAutofit fontScale="40000"/>
          </a:bodyPr>
          <a:lstStyle/>
          <a:p>
            <a:pPr>
              <a:lnSpc>
                <a:spcPct val="100000"/>
              </a:lnSpc>
            </a:pPr>
            <a:r>
              <a:rPr lang="uk-UA" sz="3600" b="0" strike="noStrike" spc="-1">
                <a:solidFill>
                  <a:srgbClr val="FFFFFF"/>
                </a:solidFill>
                <a:latin typeface="Calibri"/>
                <a:ea typeface="MS PGothic"/>
              </a:rPr>
              <a:t>Click to edit Master title style</a:t>
            </a:r>
            <a:endParaRPr lang="uk-UA" sz="3600" b="0" strike="noStrike" spc="-1">
              <a:solidFill>
                <a:srgbClr val="009DDC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df8FbZG8HYo&amp;feature=youtu.be&amp;fbclid=IwAR36C0fTJ29rgWsjsRtgVPN2vSQ_0jGbRyyRAGSaWi7pAR7CYqvBG0YE8yY" TargetMode="Externa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medialab.online/news/harassment/" TargetMode="Externa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N4lvnZmT2c" TargetMode="External"/><Relationship Id="rId2" Type="http://schemas.openxmlformats.org/officeDocument/2006/relationships/hyperlink" Target="https://chai-khana.org/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Placeholder 19"/>
          <p:cNvPicPr/>
          <p:nvPr/>
        </p:nvPicPr>
        <p:blipFill>
          <a:blip r:embed="rId3"/>
          <a:stretch/>
        </p:blipFill>
        <p:spPr>
          <a:xfrm>
            <a:off x="0" y="2286000"/>
            <a:ext cx="1904040" cy="2208600"/>
          </a:xfrm>
          <a:prstGeom prst="rect">
            <a:avLst/>
          </a:prstGeom>
          <a:ln>
            <a:noFill/>
          </a:ln>
        </p:spPr>
      </p:pic>
      <p:pic>
        <p:nvPicPr>
          <p:cNvPr id="176" name="Picture Placeholder 27"/>
          <p:cNvPicPr/>
          <p:nvPr/>
        </p:nvPicPr>
        <p:blipFill>
          <a:blip r:embed="rId4"/>
          <a:stretch/>
        </p:blipFill>
        <p:spPr>
          <a:xfrm>
            <a:off x="0" y="0"/>
            <a:ext cx="1904040" cy="2208600"/>
          </a:xfrm>
          <a:prstGeom prst="rect">
            <a:avLst/>
          </a:prstGeom>
          <a:ln>
            <a:noFill/>
          </a:ln>
        </p:spPr>
      </p:pic>
      <p:pic>
        <p:nvPicPr>
          <p:cNvPr id="177" name="Picture Placeholder 23"/>
          <p:cNvPicPr/>
          <p:nvPr/>
        </p:nvPicPr>
        <p:blipFill>
          <a:blip r:embed="rId5"/>
          <a:stretch/>
        </p:blipFill>
        <p:spPr>
          <a:xfrm>
            <a:off x="1981080" y="0"/>
            <a:ext cx="1904040" cy="2208600"/>
          </a:xfrm>
          <a:prstGeom prst="rect">
            <a:avLst/>
          </a:prstGeom>
          <a:ln>
            <a:noFill/>
          </a:ln>
        </p:spPr>
      </p:pic>
      <p:pic>
        <p:nvPicPr>
          <p:cNvPr id="178" name="Picture Placeholder 24587"/>
          <p:cNvPicPr/>
          <p:nvPr/>
        </p:nvPicPr>
        <p:blipFill>
          <a:blip r:embed="rId6"/>
          <a:stretch/>
        </p:blipFill>
        <p:spPr>
          <a:xfrm>
            <a:off x="1981080" y="4572000"/>
            <a:ext cx="1904040" cy="2284920"/>
          </a:xfrm>
          <a:prstGeom prst="rect">
            <a:avLst/>
          </a:prstGeom>
          <a:ln>
            <a:noFill/>
          </a:ln>
        </p:spPr>
      </p:pic>
      <p:sp>
        <p:nvSpPr>
          <p:cNvPr id="179" name="CustomShape 1"/>
          <p:cNvSpPr/>
          <p:nvPr/>
        </p:nvSpPr>
        <p:spPr>
          <a:xfrm>
            <a:off x="4114800" y="2325960"/>
            <a:ext cx="4761360" cy="217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strike="noStrike" spc="-1">
                <a:solidFill>
                  <a:srgbClr val="FFFFFF"/>
                </a:solidFill>
                <a:latin typeface="Calibri"/>
                <a:ea typeface="Calibri"/>
              </a:rPr>
              <a:t>ЖУРНАЛІСТИКА, ЩО ҐРУНТУЄТЬСЯ НА ПРАВАХ ЛЮДИНИ</a:t>
            </a:r>
            <a:endParaRPr lang="uk-UA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200" b="1" strike="noStrike" spc="-1">
                <a:solidFill>
                  <a:srgbClr val="FFFFFF"/>
                </a:solidFill>
                <a:latin typeface="Calibri"/>
                <a:ea typeface="Calibri"/>
              </a:rPr>
              <a:t>ТА ҐЕНДЕРНІЙ РІВНОСТІ</a:t>
            </a:r>
            <a:endParaRPr lang="uk-UA" sz="3200" b="0" strike="noStrike" spc="-1">
              <a:latin typeface="Arial"/>
            </a:endParaRPr>
          </a:p>
        </p:txBody>
      </p:sp>
      <p:sp>
        <p:nvSpPr>
          <p:cNvPr id="180" name="CustomShape 2"/>
          <p:cNvSpPr/>
          <p:nvPr/>
        </p:nvSpPr>
        <p:spPr>
          <a:xfrm>
            <a:off x="4114800" y="5317200"/>
            <a:ext cx="4761360" cy="13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r"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uk-UA" sz="2900" b="0" i="1" strike="noStrike" spc="-1">
                <a:solidFill>
                  <a:srgbClr val="FFFFFF"/>
                </a:solidFill>
                <a:latin typeface="Calibri"/>
                <a:ea typeface="MS PGothic"/>
              </a:rPr>
              <a:t>2019</a:t>
            </a:r>
            <a:endParaRPr lang="uk-UA" sz="2900" b="0" strike="noStrike" spc="-1">
              <a:latin typeface="Arial"/>
            </a:endParaRPr>
          </a:p>
        </p:txBody>
      </p:sp>
      <p:pic>
        <p:nvPicPr>
          <p:cNvPr id="181" name="Picture Placeholder 2"/>
          <p:cNvPicPr/>
          <p:nvPr/>
        </p:nvPicPr>
        <p:blipFill>
          <a:blip r:embed="rId7"/>
          <a:srcRect l="21278" r="21278"/>
          <a:stretch/>
        </p:blipFill>
        <p:spPr>
          <a:xfrm>
            <a:off x="1981080" y="2286000"/>
            <a:ext cx="1904040" cy="2208600"/>
          </a:xfrm>
          <a:prstGeom prst="rect">
            <a:avLst/>
          </a:prstGeom>
          <a:ln>
            <a:noFill/>
          </a:ln>
        </p:spPr>
      </p:pic>
      <p:pic>
        <p:nvPicPr>
          <p:cNvPr id="182" name="Picture Placeholder 6"/>
          <p:cNvPicPr/>
          <p:nvPr/>
        </p:nvPicPr>
        <p:blipFill>
          <a:blip r:embed="rId8"/>
          <a:srcRect l="22236" r="22236"/>
          <a:stretch/>
        </p:blipFill>
        <p:spPr>
          <a:xfrm>
            <a:off x="0" y="4572000"/>
            <a:ext cx="1904040" cy="228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213480" y="1243440"/>
            <a:ext cx="8625240" cy="5378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17" name="TextShape 2"/>
          <p:cNvSpPr txBox="1"/>
          <p:nvPr/>
        </p:nvSpPr>
        <p:spPr>
          <a:xfrm>
            <a:off x="2627640" y="402840"/>
            <a:ext cx="6679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Стать та ґендер 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251640" y="1628640"/>
            <a:ext cx="4930920" cy="482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9" name="Объект 14"/>
          <p:cNvPicPr/>
          <p:nvPr/>
        </p:nvPicPr>
        <p:blipFill>
          <a:blip r:embed="rId2"/>
          <a:srcRect l="9146" t="2191" r="10098"/>
          <a:stretch/>
        </p:blipFill>
        <p:spPr>
          <a:xfrm>
            <a:off x="1152000" y="1728000"/>
            <a:ext cx="7158240" cy="453528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220" name="CustomShape 4"/>
          <p:cNvSpPr/>
          <p:nvPr/>
        </p:nvSpPr>
        <p:spPr>
          <a:xfrm>
            <a:off x="1619640" y="1259280"/>
            <a:ext cx="60073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uk-UA" sz="2400" b="1" strike="noStrike" spc="-1">
                <a:solidFill>
                  <a:srgbClr val="009DDC"/>
                </a:solidFill>
                <a:latin typeface="Calibri"/>
              </a:rPr>
              <a:t>РОБОТА З РОЗДАТКОВИМ МАТЕРІАЛОМ</a:t>
            </a:r>
            <a:endParaRPr lang="uk-UA" sz="24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611640" y="4869000"/>
            <a:ext cx="8227440" cy="863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1800" b="0" i="1" u="sng" strike="noStrike" spc="-1">
                <a:solidFill>
                  <a:srgbClr val="000000"/>
                </a:solidFill>
                <a:uFillTx/>
                <a:latin typeface="Calibri"/>
                <a:ea typeface="MS PGothic"/>
                <a:hlinkClick r:id="rId2"/>
              </a:rPr>
              <a:t>https</a:t>
            </a:r>
            <a:r>
              <a:rPr lang="uk-UA" sz="1800" b="0" i="1" u="sng" strike="noStrike" spc="-1">
                <a:solidFill>
                  <a:srgbClr val="000000"/>
                </a:solidFill>
                <a:uFillTx/>
                <a:latin typeface="Calibri"/>
                <a:ea typeface="MS PGothic"/>
                <a:hlinkClick r:id="rId2"/>
              </a:rPr>
              <a:t>://</a:t>
            </a:r>
            <a:r>
              <a:rPr lang="uk-UA" sz="1800" b="0" i="1" u="sng" strike="noStrike" spc="-1">
                <a:solidFill>
                  <a:srgbClr val="000000"/>
                </a:solidFill>
                <a:uFillTx/>
                <a:latin typeface="Calibri"/>
                <a:ea typeface="MS PGothic"/>
                <a:hlinkClick r:id="rId2"/>
              </a:rPr>
              <a:t>www.youtube.com/watch?v=df8FbZG8HYo&amp;feature=youtu.be&amp;fbclid=IwAR36C0fTJ29rgWsjsRtgVPN2vSQ_0jGbRyyRAGSaWi7pAR7CYqvBG0YE8yY</a:t>
            </a:r>
            <a:r>
              <a:rPr lang="uk-UA" sz="1800" b="0" i="1" strike="noStrike" spc="-1">
                <a:solidFill>
                  <a:srgbClr val="0070C0"/>
                </a:solidFill>
                <a:latin typeface="Calibri"/>
                <a:ea typeface="MS PGothic"/>
              </a:rPr>
              <a:t> </a:t>
            </a:r>
            <a:endParaRPr lang="uk-UA" sz="18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22" name="TextShape 2"/>
          <p:cNvSpPr txBox="1"/>
          <p:nvPr/>
        </p:nvSpPr>
        <p:spPr>
          <a:xfrm>
            <a:off x="2627640" y="402840"/>
            <a:ext cx="6679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Виклик для ґендерних стереотипів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223" name="CustomShape 3"/>
          <p:cNvSpPr/>
          <p:nvPr/>
        </p:nvSpPr>
        <p:spPr>
          <a:xfrm>
            <a:off x="251640" y="1628640"/>
            <a:ext cx="4930920" cy="482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CustomShape 4"/>
          <p:cNvSpPr/>
          <p:nvPr/>
        </p:nvSpPr>
        <p:spPr>
          <a:xfrm>
            <a:off x="2915640" y="1213200"/>
            <a:ext cx="352800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Calibri"/>
              </a:rPr>
              <a:t>ПЕРЕГЛЯД ВІДЕО</a:t>
            </a:r>
            <a:endParaRPr lang="uk-UA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</p:txBody>
      </p:sp>
      <p:pic>
        <p:nvPicPr>
          <p:cNvPr id="225" name="Picture 2"/>
          <p:cNvPicPr/>
          <p:nvPr/>
        </p:nvPicPr>
        <p:blipFill>
          <a:blip r:embed="rId3"/>
          <a:srcRect l="23806" t="58342" r="56436" b="22293"/>
          <a:stretch/>
        </p:blipFill>
        <p:spPr>
          <a:xfrm>
            <a:off x="1979640" y="1845000"/>
            <a:ext cx="5138280" cy="2831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213480" y="1243440"/>
            <a:ext cx="8625240" cy="5378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  <a:ea typeface="MS PGothic"/>
              </a:rPr>
              <a:t>Жінки виношують дітей.</a:t>
            </a:r>
            <a:endParaRPr lang="uk-UA" sz="18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  <a:ea typeface="MS PGothic"/>
              </a:rPr>
              <a:t>Жінки народжують дітей.</a:t>
            </a:r>
            <a:endParaRPr lang="uk-UA" sz="18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  <a:ea typeface="MS PGothic"/>
              </a:rPr>
              <a:t>Маленькі дівчата слабкі, а хлопці – сильні.</a:t>
            </a:r>
            <a:endParaRPr lang="uk-UA" sz="18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  <a:ea typeface="MS PGothic"/>
              </a:rPr>
              <a:t>У сільському господарстві та промисловості України жінки отримують 30% середньомісячної заробітної плати чоловіків.</a:t>
            </a:r>
            <a:endParaRPr lang="uk-UA" sz="18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  <a:ea typeface="MS PGothic"/>
              </a:rPr>
              <a:t>Жінки можуть годувати немовля грудьми.</a:t>
            </a:r>
            <a:endParaRPr lang="uk-UA" sz="18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  <a:ea typeface="MS PGothic"/>
              </a:rPr>
              <a:t>Більшість будівельників в Україні – чоловіки.</a:t>
            </a:r>
            <a:endParaRPr lang="uk-UA" sz="18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  <a:ea typeface="MS PGothic"/>
              </a:rPr>
              <a:t>У стародавньому Єгипті чоловіки лишалися вдома і ткали; жінки займалися родинним бізнесом; жінки успадковували майно, а чоловіки – ні.</a:t>
            </a:r>
            <a:endParaRPr lang="uk-UA" sz="18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  <a:ea typeface="MS PGothic"/>
              </a:rPr>
              <a:t>Дослідження 224 культур виявило, що в 5 культурах приготуванням їжі займалися лише чоловіки, а у 36 культурах жінки виконували усю хатню роботу. </a:t>
            </a:r>
            <a:endParaRPr lang="uk-UA" sz="18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  <a:ea typeface="MS PGothic"/>
              </a:rPr>
              <a:t>З усього складу Верховної Ради депутати-жінки складають лише 12 відсотків</a:t>
            </a:r>
            <a:endParaRPr lang="uk-UA" sz="18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1800" b="0" strike="noStrike" spc="-1">
                <a:solidFill>
                  <a:srgbClr val="6C6C6C"/>
                </a:solidFill>
                <a:latin typeface="Calibri"/>
                <a:ea typeface="MS PGothic"/>
              </a:rPr>
              <a:t>В Україні середня тривалість життя у чоловіків є коротшою, ніж у жінок.</a:t>
            </a:r>
            <a:endParaRPr lang="uk-UA" sz="18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27" name="TextShape 2"/>
          <p:cNvSpPr txBox="1"/>
          <p:nvPr/>
        </p:nvSpPr>
        <p:spPr>
          <a:xfrm>
            <a:off x="2627640" y="402840"/>
            <a:ext cx="6679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Виклик для ґендерних стереотипів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251640" y="1628640"/>
            <a:ext cx="4930920" cy="482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4"/>
          <p:cNvSpPr/>
          <p:nvPr/>
        </p:nvSpPr>
        <p:spPr>
          <a:xfrm>
            <a:off x="1619640" y="1259280"/>
            <a:ext cx="60073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uk-UA" sz="2400" b="0" u="sng" strike="noStrike" spc="-1">
                <a:solidFill>
                  <a:srgbClr val="0070C0"/>
                </a:solidFill>
                <a:uFillTx/>
                <a:latin typeface="Calibri"/>
              </a:rPr>
              <a:t>ТВЕРДЖЕННЯ ПРО ЖІНОК ТА ЧОЛОВІКІВ</a:t>
            </a:r>
            <a:endParaRPr lang="uk-UA" sz="24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304920" y="1303920"/>
            <a:ext cx="8686440" cy="531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231" name="TextShape 2"/>
          <p:cNvSpPr txBox="1"/>
          <p:nvPr/>
        </p:nvSpPr>
        <p:spPr>
          <a:xfrm>
            <a:off x="4114800" y="1587600"/>
            <a:ext cx="4863600" cy="4317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Aft>
                <a:spcPts val="1199"/>
              </a:spcAft>
            </a:pPr>
            <a:r>
              <a:rPr lang="uk-UA" sz="4800" b="0" i="1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 і Медіа</a:t>
            </a:r>
            <a:endParaRPr lang="uk-UA" sz="48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32" name="TextShape 3"/>
          <p:cNvSpPr txBox="1"/>
          <p:nvPr/>
        </p:nvSpPr>
        <p:spPr>
          <a:xfrm>
            <a:off x="4114800" y="419040"/>
            <a:ext cx="4876560" cy="5965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3600" b="0" i="1" strike="noStrike" spc="-1">
                <a:solidFill>
                  <a:srgbClr val="FFFFFF"/>
                </a:solidFill>
                <a:latin typeface="Calibri"/>
                <a:ea typeface="MS PGothic"/>
              </a:rPr>
              <a:t>Сесія: II</a:t>
            </a:r>
            <a:endParaRPr lang="uk-UA" sz="36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233" name="Picture 3"/>
          <p:cNvPicPr/>
          <p:nvPr/>
        </p:nvPicPr>
        <p:blipFill>
          <a:blip r:embed="rId3"/>
          <a:srcRect l="16057" r="16057"/>
          <a:stretch/>
        </p:blipFill>
        <p:spPr>
          <a:xfrm>
            <a:off x="0" y="0"/>
            <a:ext cx="3885840" cy="6857640"/>
          </a:xfrm>
          <a:prstGeom prst="rect">
            <a:avLst/>
          </a:prstGeom>
          <a:ln>
            <a:noFill/>
          </a:ln>
          <a:effectLst>
            <a:outerShdw blurRad="50800" dist="3816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393840" y="1409760"/>
            <a:ext cx="3529800" cy="4393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35" name="TextShape 2"/>
          <p:cNvSpPr txBox="1"/>
          <p:nvPr/>
        </p:nvSpPr>
        <p:spPr>
          <a:xfrm>
            <a:off x="2267640" y="419040"/>
            <a:ext cx="68760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Ґендерна нерівність та ЗМІ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236" name="Picture 2"/>
          <p:cNvPicPr/>
          <p:nvPr/>
        </p:nvPicPr>
        <p:blipFill>
          <a:blip r:embed="rId2"/>
          <a:stretch/>
        </p:blipFill>
        <p:spPr>
          <a:xfrm>
            <a:off x="612720" y="1306800"/>
            <a:ext cx="3347280" cy="5101200"/>
          </a:xfrm>
          <a:prstGeom prst="rect">
            <a:avLst/>
          </a:prstGeom>
          <a:ln>
            <a:noFill/>
          </a:ln>
        </p:spPr>
      </p:pic>
      <p:sp>
        <p:nvSpPr>
          <p:cNvPr id="237" name="CustomShape 3"/>
          <p:cNvSpPr/>
          <p:nvPr/>
        </p:nvSpPr>
        <p:spPr>
          <a:xfrm>
            <a:off x="4051800" y="1799280"/>
            <a:ext cx="4896360" cy="33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Глобальний проект з моніторингу ЗМІ є найбільшою і найдовшою у світі дослідницькою і пропагандистською ініціативою для забезпечення ґендерної рівності у ЗМІ та через них.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2015: команди добровольців у 114 країнах, які відстежували 22,136 опублікованих, ефірних чи твітуваних опублікованих або переданих 2030 журналістських медіа, які були написані або представлені 26 010 журналістами та містять 45402 інтерв'ю та / або теми історій.</a:t>
            </a:r>
            <a:endParaRPr lang="uk-UA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393840" y="1409760"/>
            <a:ext cx="8483400" cy="4393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39" name="TextShape 2"/>
          <p:cNvSpPr txBox="1"/>
          <p:nvPr/>
        </p:nvSpPr>
        <p:spPr>
          <a:xfrm>
            <a:off x="2267640" y="419040"/>
            <a:ext cx="68760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Ґендерна нерівність та ЗМІ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240" name="Picture 2"/>
          <p:cNvPicPr/>
          <p:nvPr/>
        </p:nvPicPr>
        <p:blipFill>
          <a:blip r:embed="rId2"/>
          <a:stretch/>
        </p:blipFill>
        <p:spPr>
          <a:xfrm>
            <a:off x="251640" y="1340640"/>
            <a:ext cx="5724000" cy="3809520"/>
          </a:xfrm>
          <a:prstGeom prst="rect">
            <a:avLst/>
          </a:prstGeom>
          <a:ln>
            <a:noFill/>
          </a:ln>
        </p:spPr>
      </p:pic>
      <p:pic>
        <p:nvPicPr>
          <p:cNvPr id="241" name="Picture 3"/>
          <p:cNvPicPr/>
          <p:nvPr/>
        </p:nvPicPr>
        <p:blipFill>
          <a:blip r:embed="rId3"/>
          <a:srcRect l="28200" t="29009"/>
          <a:stretch/>
        </p:blipFill>
        <p:spPr>
          <a:xfrm>
            <a:off x="4284000" y="3029760"/>
            <a:ext cx="4582080" cy="339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393840" y="1409760"/>
            <a:ext cx="8483400" cy="4393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2400" b="1" strike="noStrike" spc="-1">
                <a:solidFill>
                  <a:srgbClr val="6C6C6C"/>
                </a:solidFill>
                <a:latin typeface="Calibri"/>
                <a:ea typeface="MS PGothic"/>
              </a:rPr>
              <a:t>Комітет міністрів Ради Європи 27 березня у міжнародних рекомендаціях вперше дав визначення поняттю “сексизм”.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2400" b="0" strike="noStrike" spc="-1">
                <a:solidFill>
                  <a:srgbClr val="6C6C6C"/>
                </a:solidFill>
                <a:latin typeface="Calibri"/>
                <a:ea typeface="MS PGothic"/>
              </a:rPr>
              <a:t>Сексизм – це будь-який акт, жести, візуальна репрезентація, сказані чи написані слова, практика чи поведінка, які базуються на ідеї, що особа чи група осіб є малозначимими (другосортними) через їх стать, що виникають у публічній чи приватній сфері, онлайн чи офлайн.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2400" b="0" strike="noStrike" spc="-1">
                <a:solidFill>
                  <a:srgbClr val="6C6C6C"/>
                </a:solidFill>
                <a:latin typeface="Calibri"/>
                <a:ea typeface="MS PGothic"/>
              </a:rPr>
              <a:t>Вищезгадані дії мають на меті порушити права та гідність людини, спричинити фізичну, сексуальну, психологічну, соціо-економічну шкоду, створити перешкоди у реалізації прав постраждалого від сексизму або закріпити стереотипи, пов’язані з гендером.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43" name="TextShape 2"/>
          <p:cNvSpPr txBox="1"/>
          <p:nvPr/>
        </p:nvSpPr>
        <p:spPr>
          <a:xfrm>
            <a:off x="2267640" y="419040"/>
            <a:ext cx="68760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Ґендерна нерівність та ЗМІ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304920" y="1303920"/>
            <a:ext cx="8686440" cy="531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245" name="TextShape 2"/>
          <p:cNvSpPr txBox="1"/>
          <p:nvPr/>
        </p:nvSpPr>
        <p:spPr>
          <a:xfrm>
            <a:off x="393840" y="1409760"/>
            <a:ext cx="8483400" cy="4393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46" name="TextShape 3"/>
          <p:cNvSpPr txBox="1"/>
          <p:nvPr/>
        </p:nvSpPr>
        <p:spPr>
          <a:xfrm>
            <a:off x="2311560" y="419040"/>
            <a:ext cx="6679800" cy="5965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7000"/>
          </a:bodyPr>
          <a:lstStyle/>
          <a:p>
            <a:pPr>
              <a:lnSpc>
                <a:spcPct val="100000"/>
              </a:lnSpc>
            </a:pPr>
            <a:r>
              <a:rPr lang="uk-UA" sz="40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Ґендерна нерівність та ЗМІ</a:t>
            </a:r>
            <a:endParaRPr lang="uk-UA" sz="40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247" name="CustomShape 4"/>
          <p:cNvSpPr/>
          <p:nvPr/>
        </p:nvSpPr>
        <p:spPr>
          <a:xfrm>
            <a:off x="2286000" y="3105720"/>
            <a:ext cx="457164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8" name="Picture 3"/>
          <p:cNvPicPr/>
          <p:nvPr/>
        </p:nvPicPr>
        <p:blipFill>
          <a:blip r:embed="rId3"/>
          <a:stretch/>
        </p:blipFill>
        <p:spPr>
          <a:xfrm>
            <a:off x="1471680" y="1535040"/>
            <a:ext cx="6200280" cy="4169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466200" y="1124640"/>
            <a:ext cx="8483400" cy="4393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 algn="ctr">
              <a:lnSpc>
                <a:spcPct val="100000"/>
              </a:lnSpc>
              <a:spcAft>
                <a:spcPts val="1199"/>
              </a:spcAft>
            </a:pPr>
            <a:r>
              <a:rPr lang="uk-UA" sz="2400" b="0" strike="noStrike" spc="-1">
                <a:solidFill>
                  <a:srgbClr val="6C6C6C"/>
                </a:solidFill>
                <a:latin typeface="Calibri"/>
                <a:ea typeface="MS PGothic"/>
              </a:rPr>
              <a:t>Ґендерне інформування у репортажах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 algn="ctr">
              <a:lnSpc>
                <a:spcPct val="100000"/>
              </a:lnSpc>
              <a:spcAft>
                <a:spcPts val="1199"/>
              </a:spcAft>
            </a:pPr>
            <a:r>
              <a:rPr lang="uk-UA" sz="2400" b="0" strike="noStrike" spc="-1">
                <a:solidFill>
                  <a:srgbClr val="6C6C6C"/>
                </a:solidFill>
                <a:latin typeface="Calibri"/>
                <a:ea typeface="MS PGothic"/>
              </a:rPr>
              <a:t>(Обговорення рекомендацій)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 algn="ctr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 algn="ctr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 algn="ctr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50" name="TextShape 2"/>
          <p:cNvSpPr txBox="1"/>
          <p:nvPr/>
        </p:nvSpPr>
        <p:spPr>
          <a:xfrm>
            <a:off x="2311560" y="419040"/>
            <a:ext cx="6679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40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Ґендерна нерівність та ЗМІ</a:t>
            </a:r>
            <a:endParaRPr lang="uk-UA" sz="40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251" name="Picture 2"/>
          <p:cNvPicPr/>
          <p:nvPr/>
        </p:nvPicPr>
        <p:blipFill>
          <a:blip r:embed="rId2"/>
          <a:stretch/>
        </p:blipFill>
        <p:spPr>
          <a:xfrm>
            <a:off x="419040" y="2181600"/>
            <a:ext cx="8577720" cy="4657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304920" y="1303920"/>
            <a:ext cx="8686440" cy="531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253" name="TextShape 2"/>
          <p:cNvSpPr txBox="1"/>
          <p:nvPr/>
        </p:nvSpPr>
        <p:spPr>
          <a:xfrm>
            <a:off x="2311560" y="419040"/>
            <a:ext cx="6679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2F2F2"/>
                </a:solidFill>
                <a:latin typeface="Calibri"/>
                <a:ea typeface="MS PGothic"/>
              </a:rPr>
              <a:t>Ґендерна чутливість українських медіа</a:t>
            </a:r>
            <a:r>
              <a:t/>
            </a:r>
            <a:br/>
            <a:r>
              <a:rPr lang="uk-UA" sz="1800" b="0" strike="noStrike" spc="-1">
                <a:solidFill>
                  <a:srgbClr val="F2F2F2"/>
                </a:solidFill>
                <a:latin typeface="Calibri"/>
                <a:ea typeface="MS PGothic"/>
              </a:rPr>
              <a:t>http://volynpressclub.org.ua</a:t>
            </a:r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254" name="CustomShape 3"/>
          <p:cNvSpPr/>
          <p:nvPr/>
        </p:nvSpPr>
        <p:spPr>
          <a:xfrm>
            <a:off x="765720" y="1607760"/>
            <a:ext cx="7764840" cy="53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Calibri"/>
              </a:rPr>
              <a:t>У регіональних медіа – майже 40% фемінітивів, жінки переважають у матеріалах на освітню тематику (48% експерток і 47% героїнь), а чоловіки – у темі війни (83% експертів і 86% героїв), політики (79% експертів і 83% героїв), бізнесу (76% експертів і 79% героїв) та спорту (83% експертів і 76% героїв). 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i="1" strike="noStrike" spc="-1">
                <a:solidFill>
                  <a:srgbClr val="009DDC"/>
                </a:solidFill>
                <a:latin typeface="Calibri"/>
              </a:rPr>
              <a:t>Такими є результати моніторингу гендерної чутливості регіональних медіа у 24 областях України, проведеного 11-17 лютого 2019 року Волинським прес-клубом, Гендерним центром і Незалежною громадською мережею прес-клубів України за підтримки «Медійної програми в Україні» (Internews).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t/>
            </a:r>
            <a:br/>
            <a:endParaRPr lang="uk-UA" sz="24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4114800" y="1587600"/>
            <a:ext cx="4863600" cy="4317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uk-UA" sz="4800" b="0" i="1" strike="noStrike" spc="-1">
                <a:solidFill>
                  <a:srgbClr val="FFFFFF"/>
                </a:solidFill>
                <a:latin typeface="Arial"/>
              </a:rPr>
              <a:t>Ґендерна рівність та права людини</a:t>
            </a:r>
            <a:endParaRPr lang="uk-UA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TextShape 2"/>
          <p:cNvSpPr txBox="1"/>
          <p:nvPr/>
        </p:nvSpPr>
        <p:spPr>
          <a:xfrm>
            <a:off x="3852000" y="332640"/>
            <a:ext cx="5291640" cy="791640"/>
          </a:xfrm>
          <a:prstGeom prst="rect">
            <a:avLst/>
          </a:prstGeom>
          <a:solidFill>
            <a:srgbClr val="297FD5"/>
          </a:solidFill>
          <a:ln>
            <a:noFill/>
          </a:ln>
        </p:spPr>
        <p:txBody>
          <a:bodyPr lIns="0" tIns="0" rIns="0" bIns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3600" b="0" i="1" strike="noStrike" spc="-1">
                <a:solidFill>
                  <a:srgbClr val="FFFFFF"/>
                </a:solidFill>
                <a:latin typeface="Arial"/>
              </a:rPr>
              <a:t>   Сесія I</a:t>
            </a:r>
            <a:endParaRPr lang="uk-UA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5" name="Picture 2"/>
          <p:cNvPicPr/>
          <p:nvPr/>
        </p:nvPicPr>
        <p:blipFill>
          <a:blip r:embed="rId2"/>
          <a:srcRect l="17132" r="17132"/>
          <a:stretch/>
        </p:blipFill>
        <p:spPr>
          <a:xfrm>
            <a:off x="0" y="0"/>
            <a:ext cx="3885840" cy="6857640"/>
          </a:xfrm>
          <a:prstGeom prst="rect">
            <a:avLst/>
          </a:prstGeom>
          <a:ln>
            <a:noFill/>
          </a:ln>
          <a:effectLst>
            <a:outerShdw blurRad="50800" dist="3816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304920" y="1303920"/>
            <a:ext cx="8686440" cy="531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256" name="TextShape 2"/>
          <p:cNvSpPr txBox="1"/>
          <p:nvPr/>
        </p:nvSpPr>
        <p:spPr>
          <a:xfrm>
            <a:off x="2311560" y="419040"/>
            <a:ext cx="6679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 і медіа: український досвід </a:t>
            </a:r>
            <a:r>
              <a:rPr lang="uk-UA" sz="1800" b="0" strike="noStrike" spc="-1">
                <a:solidFill>
                  <a:srgbClr val="F2F2F2"/>
                </a:solidFill>
                <a:latin typeface="Calibri"/>
                <a:ea typeface="MS PGothic"/>
              </a:rPr>
              <a:t>http://volynpressclub.org.ua</a:t>
            </a:r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257" name="Picture 2"/>
          <p:cNvPicPr/>
          <p:nvPr/>
        </p:nvPicPr>
        <p:blipFill>
          <a:blip r:embed="rId3"/>
          <a:srcRect l="25439" t="13691" r="25599" b="11708"/>
          <a:stretch/>
        </p:blipFill>
        <p:spPr>
          <a:xfrm>
            <a:off x="1669320" y="1233720"/>
            <a:ext cx="6371280" cy="545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304920" y="1303920"/>
            <a:ext cx="8686440" cy="531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latin typeface="Arial"/>
            </a:endParaRPr>
          </a:p>
        </p:txBody>
      </p:sp>
      <p:sp>
        <p:nvSpPr>
          <p:cNvPr id="259" name="TextShape 2"/>
          <p:cNvSpPr txBox="1"/>
          <p:nvPr/>
        </p:nvSpPr>
        <p:spPr>
          <a:xfrm>
            <a:off x="2123640" y="419040"/>
            <a:ext cx="686736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 і медіа: український досвід </a:t>
            </a:r>
            <a:r>
              <a:rPr lang="uk-UA" sz="1800" b="0" strike="noStrike" spc="-1">
                <a:solidFill>
                  <a:srgbClr val="F2F2F2"/>
                </a:solidFill>
                <a:latin typeface="Calibri"/>
                <a:ea typeface="MS PGothic"/>
              </a:rPr>
              <a:t>http://volynpressclub.org.ua</a:t>
            </a:r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260" name="Picture 3"/>
          <p:cNvPicPr/>
          <p:nvPr/>
        </p:nvPicPr>
        <p:blipFill>
          <a:blip r:embed="rId3"/>
          <a:stretch/>
        </p:blipFill>
        <p:spPr>
          <a:xfrm>
            <a:off x="1244520" y="1197360"/>
            <a:ext cx="7009920" cy="5529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304920" y="1303920"/>
            <a:ext cx="8686440" cy="531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1907640" y="419040"/>
            <a:ext cx="708336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 і медіа: український досвід </a:t>
            </a:r>
            <a:r>
              <a:rPr lang="uk-UA" sz="1800" b="0" strike="noStrike" spc="-1">
                <a:solidFill>
                  <a:srgbClr val="F2F2F2"/>
                </a:solidFill>
                <a:latin typeface="Calibri"/>
                <a:ea typeface="MS PGothic"/>
              </a:rPr>
              <a:t>http://volynpressclub.org.ua</a:t>
            </a:r>
            <a:endParaRPr lang="uk-UA" sz="18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263" name="Picture 2"/>
          <p:cNvPicPr/>
          <p:nvPr/>
        </p:nvPicPr>
        <p:blipFill>
          <a:blip r:embed="rId3"/>
          <a:stretch/>
        </p:blipFill>
        <p:spPr>
          <a:xfrm>
            <a:off x="1073880" y="1303920"/>
            <a:ext cx="7418160" cy="5852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Shape 1"/>
          <p:cNvSpPr txBox="1"/>
          <p:nvPr/>
        </p:nvSpPr>
        <p:spPr>
          <a:xfrm>
            <a:off x="393840" y="1409760"/>
            <a:ext cx="8483400" cy="4393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 algn="ctr">
              <a:lnSpc>
                <a:spcPct val="100000"/>
              </a:lnSpc>
              <a:spcAft>
                <a:spcPts val="1199"/>
              </a:spcAft>
            </a:pPr>
            <a:r>
              <a:rPr lang="uk-UA" sz="2400" b="0" strike="noStrike" spc="-1">
                <a:solidFill>
                  <a:srgbClr val="6C6C6C"/>
                </a:solidFill>
                <a:latin typeface="Calibri"/>
                <a:ea typeface="MS PGothic"/>
              </a:rPr>
              <a:t>Робота в групах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 algn="ctr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65" name="TextShape 2"/>
          <p:cNvSpPr txBox="1"/>
          <p:nvPr/>
        </p:nvSpPr>
        <p:spPr>
          <a:xfrm>
            <a:off x="2311560" y="419040"/>
            <a:ext cx="6679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4000" b="0" strike="noStrike" spc="-1">
                <a:solidFill>
                  <a:srgbClr val="FFFFFF"/>
                </a:solidFill>
                <a:latin typeface="Calibri"/>
                <a:ea typeface="MS PGothic"/>
              </a:rPr>
              <a:t>Розширення можливостей</a:t>
            </a:r>
            <a:endParaRPr lang="uk-UA" sz="40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266" name="Picture 2"/>
          <p:cNvPicPr/>
          <p:nvPr/>
        </p:nvPicPr>
        <p:blipFill>
          <a:blip r:embed="rId2"/>
          <a:stretch/>
        </p:blipFill>
        <p:spPr>
          <a:xfrm>
            <a:off x="2627640" y="2565000"/>
            <a:ext cx="3735360" cy="3735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304920" y="1303920"/>
            <a:ext cx="8686440" cy="531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268" name="TextShape 2"/>
          <p:cNvSpPr txBox="1"/>
          <p:nvPr/>
        </p:nvSpPr>
        <p:spPr>
          <a:xfrm>
            <a:off x="4114800" y="1587600"/>
            <a:ext cx="4863600" cy="4317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Aft>
                <a:spcPts val="1199"/>
              </a:spcAft>
            </a:pPr>
            <a:r>
              <a:rPr lang="uk-UA" sz="4800" b="0" i="1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Ґендерно-зумовлене насильство та дискримінація</a:t>
            </a:r>
            <a:endParaRPr lang="uk-UA" sz="48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69" name="TextShape 3"/>
          <p:cNvSpPr txBox="1"/>
          <p:nvPr/>
        </p:nvSpPr>
        <p:spPr>
          <a:xfrm>
            <a:off x="4114800" y="419040"/>
            <a:ext cx="4876560" cy="5965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3600" b="0" i="1" strike="noStrike" spc="-1">
                <a:solidFill>
                  <a:srgbClr val="FFFFFF"/>
                </a:solidFill>
                <a:latin typeface="Calibri"/>
                <a:ea typeface="MS PGothic"/>
              </a:rPr>
              <a:t>Сесія: III</a:t>
            </a:r>
            <a:endParaRPr lang="uk-UA" sz="36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270" name="Picture 2"/>
          <p:cNvPicPr/>
          <p:nvPr/>
        </p:nvPicPr>
        <p:blipFill>
          <a:blip r:embed="rId3"/>
          <a:srcRect l="17132" r="17132"/>
          <a:stretch/>
        </p:blipFill>
        <p:spPr>
          <a:xfrm>
            <a:off x="0" y="0"/>
            <a:ext cx="3885840" cy="6857640"/>
          </a:xfrm>
          <a:prstGeom prst="rect">
            <a:avLst/>
          </a:prstGeom>
          <a:ln>
            <a:noFill/>
          </a:ln>
          <a:effectLst>
            <a:outerShdw blurRad="50800" dist="3816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393840" y="1409760"/>
            <a:ext cx="8483400" cy="4393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2400" b="0" strike="noStrike" spc="-1">
                <a:solidFill>
                  <a:srgbClr val="6C6C6C"/>
                </a:solidFill>
                <a:latin typeface="Calibri"/>
                <a:ea typeface="MS PGothic"/>
              </a:rPr>
              <a:t>Ґендерно зумовлене насильство є глобальною проблемою, яка вражає всі країни у тих чи інших формах, включно з сексуальним насильством, домашнім насильством та торгівлею людьми з метою сексуальної експлуатації.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2400" b="0" strike="noStrike" spc="-1">
                <a:solidFill>
                  <a:srgbClr val="6C6C6C"/>
                </a:solidFill>
                <a:latin typeface="Calibri"/>
                <a:ea typeface="MS PGothic"/>
              </a:rPr>
              <a:t>Це насильство – сексуальне, фізичне, психологічне, емоційне та/або економічне – може відбутися будь-де і будь-коли, на приватній території та в громадських місцях.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2400" b="0" strike="noStrike" spc="-1">
                <a:solidFill>
                  <a:srgbClr val="6C6C6C"/>
                </a:solidFill>
                <a:latin typeface="Calibri"/>
                <a:ea typeface="MS PGothic"/>
              </a:rPr>
              <a:t>Ґендерно зумовлене насильство не лише спричиняє біль та страждання, але й руйнує родини, погіршує ефективність праці, послаблює конкурентоздатність країни та сповільнює її розвиток. 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 algn="r">
              <a:lnSpc>
                <a:spcPct val="100000"/>
              </a:lnSpc>
              <a:spcAft>
                <a:spcPts val="1199"/>
              </a:spcAft>
            </a:pPr>
            <a:r>
              <a:rPr lang="uk-UA" sz="2400" b="0" strike="noStrike" spc="-1">
                <a:solidFill>
                  <a:srgbClr val="6C6C6C"/>
                </a:solidFill>
                <a:latin typeface="Calibri"/>
                <a:ea typeface="MS PGothic"/>
              </a:rPr>
              <a:t>ukraine.unfpa.org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72" name="TextShape 2"/>
          <p:cNvSpPr txBox="1"/>
          <p:nvPr/>
        </p:nvSpPr>
        <p:spPr>
          <a:xfrm>
            <a:off x="2311560" y="419040"/>
            <a:ext cx="6679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Що таке ґендерно-обумовлене насильство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393840" y="1409760"/>
            <a:ext cx="8483400" cy="4393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67B7E6"/>
              </a:buClr>
              <a:buSzPct val="60000"/>
              <a:buFont typeface="Wingdings" charset="2"/>
              <a:buChar char=""/>
            </a:pPr>
            <a:r>
              <a:rPr lang="uk-UA" sz="2000" b="1" strike="noStrike" spc="-1">
                <a:solidFill>
                  <a:srgbClr val="6C6C6C"/>
                </a:solidFill>
                <a:latin typeface="Calibri"/>
                <a:ea typeface="MS PGothic"/>
              </a:rPr>
              <a:t>Не перекладайте провину за насильство на людей, які його зазнали.</a:t>
            </a: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67B7E6"/>
              </a:buClr>
              <a:buSzPct val="60000"/>
              <a:buFont typeface="Wingdings" charset="2"/>
              <a:buChar char=""/>
            </a:pPr>
            <a:r>
              <a:rPr lang="uk-UA" sz="2000" b="1" strike="noStrike" spc="-1">
                <a:solidFill>
                  <a:srgbClr val="6C6C6C"/>
                </a:solidFill>
                <a:latin typeface="Calibri"/>
                <a:ea typeface="MS PGothic"/>
              </a:rPr>
              <a:t>Посилайтеся на перевірені і документально підтверджені факти.</a:t>
            </a: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67B7E6"/>
              </a:buClr>
              <a:buSzPct val="60000"/>
              <a:buFont typeface="Wingdings" charset="2"/>
              <a:buChar char=""/>
            </a:pPr>
            <a:r>
              <a:rPr lang="uk-UA" sz="2000" b="1" strike="noStrike" spc="-1">
                <a:solidFill>
                  <a:srgbClr val="6C6C6C"/>
                </a:solidFill>
                <a:latin typeface="Calibri"/>
                <a:ea typeface="MS PGothic"/>
              </a:rPr>
              <a:t>Беріть для матеріалу коментарі у фахівців, які знаються на темі.</a:t>
            </a:r>
            <a:r>
              <a:rPr lang="uk-UA" sz="2000" b="0" strike="noStrike" spc="-1">
                <a:solidFill>
                  <a:srgbClr val="6C6C6C"/>
                </a:solidFill>
                <a:latin typeface="Calibri"/>
                <a:ea typeface="MS PGothic"/>
              </a:rPr>
              <a:t> </a:t>
            </a: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67B7E6"/>
              </a:buClr>
              <a:buSzPct val="60000"/>
              <a:buFont typeface="Wingdings" charset="2"/>
              <a:buChar char=""/>
            </a:pPr>
            <a:r>
              <a:rPr lang="uk-UA" sz="2000" b="1" strike="noStrike" spc="-1">
                <a:solidFill>
                  <a:srgbClr val="6C6C6C"/>
                </a:solidFill>
                <a:latin typeface="Calibri"/>
                <a:ea typeface="MS PGothic"/>
              </a:rPr>
              <a:t>Із людьми, які пережили насильство, говоріть так, щоб їм не нашкодити</a:t>
            </a:r>
            <a:r>
              <a:rPr lang="uk-UA" sz="2000" b="0" strike="noStrike" spc="-1">
                <a:solidFill>
                  <a:srgbClr val="6C6C6C"/>
                </a:solidFill>
                <a:latin typeface="Calibri"/>
                <a:ea typeface="MS PGothic"/>
              </a:rPr>
              <a:t>.</a:t>
            </a: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67B7E6"/>
              </a:buClr>
              <a:buSzPct val="60000"/>
              <a:buFont typeface="Wingdings" charset="2"/>
              <a:buChar char=""/>
            </a:pPr>
            <a:r>
              <a:rPr lang="uk-UA" sz="2000" b="1" strike="noStrike" spc="-1">
                <a:solidFill>
                  <a:srgbClr val="6C6C6C"/>
                </a:solidFill>
                <a:latin typeface="Calibri"/>
                <a:ea typeface="MS PGothic"/>
              </a:rPr>
              <a:t>Урізноманітнюйте тематику матеріалів.</a:t>
            </a: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67B7E6"/>
              </a:buClr>
              <a:buSzPct val="60000"/>
              <a:buFont typeface="Wingdings" charset="2"/>
              <a:buChar char=""/>
            </a:pPr>
            <a:r>
              <a:rPr lang="uk-UA" sz="2000" b="1" strike="noStrike" spc="-1">
                <a:solidFill>
                  <a:srgbClr val="6C6C6C"/>
                </a:solidFill>
                <a:latin typeface="Calibri"/>
                <a:ea typeface="MS PGothic"/>
              </a:rPr>
              <a:t>Гарантуйте героїні або герою свого матеріалу конфіденційність</a:t>
            </a: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67B7E6"/>
              </a:buClr>
              <a:buSzPct val="60000"/>
              <a:buFont typeface="Wingdings" charset="2"/>
              <a:buChar char=""/>
            </a:pPr>
            <a:r>
              <a:rPr lang="uk-UA" sz="2000" b="1" strike="noStrike" spc="-1">
                <a:solidFill>
                  <a:srgbClr val="6C6C6C"/>
                </a:solidFill>
                <a:latin typeface="Calibri"/>
                <a:ea typeface="MS PGothic"/>
              </a:rPr>
              <a:t>Уважно добирайте ілюстративний матеріал</a:t>
            </a:r>
            <a:r>
              <a:rPr lang="uk-UA" sz="2000" b="0" strike="noStrike" spc="-1">
                <a:solidFill>
                  <a:srgbClr val="6C6C6C"/>
                </a:solidFill>
                <a:latin typeface="Calibri"/>
                <a:ea typeface="MS PGothic"/>
              </a:rPr>
              <a:t>.</a:t>
            </a: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67B7E6"/>
              </a:buClr>
              <a:buSzPct val="60000"/>
              <a:buFont typeface="Wingdings" charset="2"/>
              <a:buChar char=""/>
            </a:pPr>
            <a:r>
              <a:rPr lang="uk-UA" sz="2000" b="1" strike="noStrike" spc="-1">
                <a:solidFill>
                  <a:srgbClr val="6C6C6C"/>
                </a:solidFill>
                <a:latin typeface="Calibri"/>
                <a:ea typeface="MS PGothic"/>
              </a:rPr>
              <a:t>Будьте обережні зі стилістикою.</a:t>
            </a: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67B7E6"/>
              </a:buClr>
              <a:buSzPct val="60000"/>
              <a:buFont typeface="Wingdings" charset="2"/>
              <a:buChar char=""/>
            </a:pPr>
            <a:r>
              <a:rPr lang="uk-UA" sz="2000" b="1" strike="noStrike" spc="-1">
                <a:solidFill>
                  <a:srgbClr val="6C6C6C"/>
                </a:solidFill>
                <a:latin typeface="Calibri"/>
                <a:ea typeface="MS PGothic"/>
              </a:rPr>
              <a:t>Додавайте до своїх матеріалів контакти центрів та організацій,</a:t>
            </a:r>
            <a:r>
              <a:rPr lang="uk-UA" sz="2000" b="0" strike="noStrike" spc="-1">
                <a:solidFill>
                  <a:srgbClr val="6C6C6C"/>
                </a:solidFill>
                <a:latin typeface="Calibri"/>
                <a:ea typeface="MS PGothic"/>
              </a:rPr>
              <a:t> </a:t>
            </a:r>
            <a:r>
              <a:rPr lang="uk-UA" sz="2000" b="1" strike="noStrike" spc="-1">
                <a:solidFill>
                  <a:srgbClr val="6C6C6C"/>
                </a:solidFill>
                <a:latin typeface="Calibri"/>
                <a:ea typeface="MS PGothic"/>
              </a:rPr>
              <a:t>що допомагають людям, які зазнали насильства.</a:t>
            </a: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 algn="r">
              <a:lnSpc>
                <a:spcPct val="100000"/>
              </a:lnSpc>
              <a:spcAft>
                <a:spcPts val="1199"/>
              </a:spcAft>
            </a:pPr>
            <a:r>
              <a:rPr lang="uk-UA" sz="1600" b="0" i="1" strike="noStrike" spc="-1">
                <a:solidFill>
                  <a:srgbClr val="6C6C6C"/>
                </a:solidFill>
                <a:latin typeface="Calibri"/>
                <a:ea typeface="MS PGothic"/>
              </a:rPr>
              <a:t>Єлізавета Сокуренко</a:t>
            </a:r>
            <a:r>
              <a:rPr lang="uk-UA" sz="2000" b="0" i="1" strike="noStrike" spc="-1">
                <a:solidFill>
                  <a:srgbClr val="6C6C6C"/>
                </a:solidFill>
                <a:latin typeface="Calibri"/>
                <a:ea typeface="MS PGothic"/>
              </a:rPr>
              <a:t> </a:t>
            </a:r>
            <a:r>
              <a:rPr lang="uk-UA" sz="2000" b="0" i="1" u="sng" strike="noStrike" spc="-1">
                <a:solidFill>
                  <a:srgbClr val="000000"/>
                </a:solidFill>
                <a:uFillTx/>
                <a:latin typeface="Calibri"/>
                <a:ea typeface="MS PGothic"/>
                <a:hlinkClick r:id="rId2"/>
              </a:rPr>
              <a:t>MediaLab</a:t>
            </a: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74" name="TextShape 2"/>
          <p:cNvSpPr txBox="1"/>
          <p:nvPr/>
        </p:nvSpPr>
        <p:spPr>
          <a:xfrm>
            <a:off x="2311560" y="419040"/>
            <a:ext cx="6679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«Недискримінаційні» та «ненасильницькі» репортажі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393840" y="1409760"/>
            <a:ext cx="8483400" cy="4393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67B7E6"/>
              </a:buClr>
              <a:buSzPct val="60000"/>
              <a:buFont typeface="Wingdings" charset="2"/>
              <a:buChar char=""/>
            </a:pPr>
            <a:r>
              <a:rPr lang="uk-UA" sz="2000" b="1" strike="noStrike" spc="-1">
                <a:solidFill>
                  <a:srgbClr val="6C6C6C"/>
                </a:solidFill>
                <a:latin typeface="Calibri"/>
                <a:ea typeface="MS PGothic"/>
              </a:rPr>
              <a:t>СТЕРЕОТИПИ</a:t>
            </a: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67B7E6"/>
              </a:buClr>
              <a:buSzPct val="60000"/>
              <a:buFont typeface="Wingdings" charset="2"/>
              <a:buChar char=""/>
            </a:pPr>
            <a:r>
              <a:rPr lang="uk-UA" sz="2000" b="1" strike="noStrike" spc="-1">
                <a:solidFill>
                  <a:srgbClr val="6C6C6C"/>
                </a:solidFill>
                <a:latin typeface="Calibri"/>
                <a:ea typeface="MS PGothic"/>
              </a:rPr>
              <a:t>УПЕРЕДЖЕННЯ</a:t>
            </a: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67B7E6"/>
              </a:buClr>
              <a:buSzPct val="60000"/>
              <a:buFont typeface="Wingdings" charset="2"/>
              <a:buChar char=""/>
            </a:pPr>
            <a:r>
              <a:rPr lang="uk-UA" sz="2000" b="1" strike="noStrike" spc="-1">
                <a:solidFill>
                  <a:srgbClr val="6C6C6C"/>
                </a:solidFill>
                <a:latin typeface="Calibri"/>
                <a:ea typeface="MS PGothic"/>
              </a:rPr>
              <a:t>ДИСКРИМІНАЦІЯ</a:t>
            </a: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 algn="r">
              <a:lnSpc>
                <a:spcPct val="100000"/>
              </a:lnSpc>
              <a:spcAft>
                <a:spcPts val="1199"/>
              </a:spcAft>
            </a:pP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0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76" name="TextShape 2"/>
          <p:cNvSpPr txBox="1"/>
          <p:nvPr/>
        </p:nvSpPr>
        <p:spPr>
          <a:xfrm>
            <a:off x="2311560" y="419040"/>
            <a:ext cx="6679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Упередження та дискримінація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393840" y="1409760"/>
            <a:ext cx="8483400" cy="4393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 algn="ctr">
              <a:lnSpc>
                <a:spcPct val="100000"/>
              </a:lnSpc>
              <a:spcAft>
                <a:spcPts val="1199"/>
              </a:spcAft>
            </a:pPr>
            <a:r>
              <a:rPr lang="uk-UA" sz="2400" b="0" strike="noStrike" spc="-1">
                <a:solidFill>
                  <a:srgbClr val="6C6C6C"/>
                </a:solidFill>
                <a:latin typeface="Calibri"/>
                <a:ea typeface="MS PGothic"/>
              </a:rPr>
              <a:t>ПРЕЗЕНТАЦІЯ РЕЗУЛЬТАТІВ ДОСЛІДЖЕННЯ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78" name="TextShape 2"/>
          <p:cNvSpPr txBox="1"/>
          <p:nvPr/>
        </p:nvSpPr>
        <p:spPr>
          <a:xfrm>
            <a:off x="1815120" y="332640"/>
            <a:ext cx="7308000" cy="705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Оцінка сприйняття ґендерно зумовленого насильства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279" name="Picture 2"/>
          <p:cNvPicPr/>
          <p:nvPr/>
        </p:nvPicPr>
        <p:blipFill>
          <a:blip r:embed="rId2"/>
          <a:stretch/>
        </p:blipFill>
        <p:spPr>
          <a:xfrm>
            <a:off x="1475640" y="2061000"/>
            <a:ext cx="6054480" cy="465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393840" y="1409760"/>
            <a:ext cx="8483400" cy="4393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2400" b="0" strike="noStrike" spc="-1">
                <a:solidFill>
                  <a:srgbClr val="6C6C6C"/>
                </a:solidFill>
                <a:latin typeface="Calibri"/>
                <a:ea typeface="MS PGothic"/>
              </a:rPr>
              <a:t>ПОЗИТИВНІ ТА НЕГАТИВНІ ПРИКЛАДИ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81" name="TextShape 2"/>
          <p:cNvSpPr txBox="1"/>
          <p:nvPr/>
        </p:nvSpPr>
        <p:spPr>
          <a:xfrm>
            <a:off x="2311560" y="419040"/>
            <a:ext cx="6679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4000" b="0" strike="noStrike" spc="-1">
                <a:solidFill>
                  <a:srgbClr val="FFFFFF"/>
                </a:solidFill>
                <a:latin typeface="Calibri"/>
                <a:ea typeface="MS PGothic"/>
              </a:rPr>
              <a:t>Робота з кейсами</a:t>
            </a:r>
            <a:endParaRPr lang="uk-UA" sz="40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282" name="Рисунок 3"/>
          <p:cNvPicPr/>
          <p:nvPr/>
        </p:nvPicPr>
        <p:blipFill>
          <a:blip r:embed="rId2"/>
          <a:srcRect l="2732" t="16130" r="44957" b="19991"/>
          <a:stretch/>
        </p:blipFill>
        <p:spPr>
          <a:xfrm>
            <a:off x="1043640" y="2565000"/>
            <a:ext cx="7022520" cy="3559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213480" y="1243440"/>
            <a:ext cx="8625240" cy="5378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2800" b="0" strike="noStrike" spc="-1">
                <a:solidFill>
                  <a:srgbClr val="6C6C6C"/>
                </a:solidFill>
                <a:latin typeface="Calibri"/>
                <a:ea typeface="MS PGothic"/>
              </a:rPr>
              <a:t>ЩО ТАКЕ ҐЕНДЕРНА РІВНІСТЬ? </a:t>
            </a:r>
            <a:endParaRPr lang="uk-UA" sz="28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8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87" name="TextShape 2"/>
          <p:cNvSpPr txBox="1"/>
          <p:nvPr/>
        </p:nvSpPr>
        <p:spPr>
          <a:xfrm>
            <a:off x="1835640" y="476640"/>
            <a:ext cx="7183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Ґендерна рівність – що це і чому це важливо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188" name="Рисунок 3"/>
          <p:cNvPicPr/>
          <p:nvPr/>
        </p:nvPicPr>
        <p:blipFill>
          <a:blip r:embed="rId2"/>
          <a:srcRect l="19357" t="31428" r="15124" b="1275"/>
          <a:stretch/>
        </p:blipFill>
        <p:spPr>
          <a:xfrm>
            <a:off x="648360" y="2376000"/>
            <a:ext cx="3742920" cy="3839040"/>
          </a:xfrm>
          <a:prstGeom prst="rect">
            <a:avLst/>
          </a:prstGeom>
          <a:ln>
            <a:noFill/>
          </a:ln>
        </p:spPr>
      </p:pic>
      <p:sp>
        <p:nvSpPr>
          <p:cNvPr id="189" name="CustomShape 3"/>
          <p:cNvSpPr/>
          <p:nvPr/>
        </p:nvSpPr>
        <p:spPr>
          <a:xfrm>
            <a:off x="4716360" y="2304000"/>
            <a:ext cx="4138920" cy="393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87000"/>
          </a:bodyPr>
          <a:lstStyle/>
          <a:p>
            <a:pPr marL="432000" indent="-32328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6C6C6C"/>
                </a:solidFill>
                <a:latin typeface="Calibri"/>
              </a:rPr>
              <a:t>Ґендерна рівність займає центральне місце у системі прав людини та серед цінностей Організації Об’єднаних Націй (ООН). Одним з фундаментальних принципів Статуту ООН, який було прийнято світовими лідерами у 1945 році, є «рівні права чоловіків та жінок», а також захист та просування прав жінок, як відповідальність кожної держави.</a:t>
            </a:r>
            <a:endParaRPr lang="uk-UA" sz="24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8" dur="5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304920" y="1303920"/>
            <a:ext cx="8686440" cy="531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284" name="TextShape 2"/>
          <p:cNvSpPr txBox="1"/>
          <p:nvPr/>
        </p:nvSpPr>
        <p:spPr>
          <a:xfrm>
            <a:off x="4114800" y="1587600"/>
            <a:ext cx="4863600" cy="4317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Aft>
                <a:spcPts val="1199"/>
              </a:spcAft>
            </a:pPr>
            <a:r>
              <a:rPr lang="uk-UA" sz="4800" b="0" i="1" strike="noStrike" spc="-1">
                <a:solidFill>
                  <a:srgbClr val="FFFFFF"/>
                </a:solidFill>
                <a:latin typeface="Calibri"/>
                <a:ea typeface="MS PGothic"/>
              </a:rPr>
              <a:t>Журналістика на засадах прав людини та ґендерній рівності</a:t>
            </a:r>
            <a:endParaRPr lang="uk-UA" sz="48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85" name="TextShape 3"/>
          <p:cNvSpPr txBox="1"/>
          <p:nvPr/>
        </p:nvSpPr>
        <p:spPr>
          <a:xfrm>
            <a:off x="4114800" y="419040"/>
            <a:ext cx="4876560" cy="5965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3600" b="0" i="1" strike="noStrike" spc="-1">
                <a:solidFill>
                  <a:srgbClr val="FFFFFF"/>
                </a:solidFill>
                <a:latin typeface="Calibri"/>
                <a:ea typeface="MS PGothic"/>
              </a:rPr>
              <a:t>Сесія IV</a:t>
            </a:r>
            <a:endParaRPr lang="uk-UA" sz="36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286" name="Picture 2"/>
          <p:cNvPicPr/>
          <p:nvPr/>
        </p:nvPicPr>
        <p:blipFill>
          <a:blip r:embed="rId3"/>
          <a:srcRect l="16057" r="16057"/>
          <a:stretch/>
        </p:blipFill>
        <p:spPr>
          <a:xfrm>
            <a:off x="0" y="0"/>
            <a:ext cx="3885840" cy="6857640"/>
          </a:xfrm>
          <a:prstGeom prst="rect">
            <a:avLst/>
          </a:prstGeom>
          <a:ln>
            <a:noFill/>
          </a:ln>
          <a:effectLst>
            <a:outerShdw blurRad="50800" dist="3816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304920" y="1303920"/>
            <a:ext cx="8686440" cy="531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288" name="TextShape 2"/>
          <p:cNvSpPr txBox="1"/>
          <p:nvPr/>
        </p:nvSpPr>
        <p:spPr>
          <a:xfrm>
            <a:off x="2051640" y="419040"/>
            <a:ext cx="70920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7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Ґендерні аспекти та аспекти прав людини в медіа-етиці</a:t>
            </a:r>
            <a:endParaRPr lang="uk-UA" sz="27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289" name="Picture 2"/>
          <p:cNvPicPr/>
          <p:nvPr/>
        </p:nvPicPr>
        <p:blipFill>
          <a:blip r:embed="rId3"/>
          <a:stretch/>
        </p:blipFill>
        <p:spPr>
          <a:xfrm>
            <a:off x="304920" y="1503360"/>
            <a:ext cx="4249440" cy="42494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071240" y="1503360"/>
            <a:ext cx="4992480" cy="530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Порахуйте 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Будьте сучасними. 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Пам’ятайте про цільову аудиторію.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Нагадуйте своїй аудиторії, що і жінки, і чоловіки разом беруть участь – і несуть відповідальність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Уникайте стереотипів.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Не перетворюйте жінку на предмет чи ілюстрацію. 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Робіть жінок видимими в соціальному житті. А для цього – запускайте фемінітиви. 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Міняйте світ на краще. Привертайте публічну увагу до проблем насилля щодо жінок, до питань економічної нерівності тощо.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Йдіть знизу вверх, якщо ви журналіст/-ка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Йдіть зверху вниз, якщо ви медіа-менеджер/-ка.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https://imi.org.ua/advices/10-rekomendatsij-dlya-zhurnalistiv-schodo-hendernoho-balansu/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304920" y="1303920"/>
            <a:ext cx="8686440" cy="531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292" name="TextShape 2"/>
          <p:cNvSpPr txBox="1"/>
          <p:nvPr/>
        </p:nvSpPr>
        <p:spPr>
          <a:xfrm>
            <a:off x="2311560" y="419040"/>
            <a:ext cx="6679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Ґендерні аспекти етики ЗМІ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293" name="CustomShape 3"/>
          <p:cNvSpPr/>
          <p:nvPr/>
        </p:nvSpPr>
        <p:spPr>
          <a:xfrm>
            <a:off x="565920" y="1730520"/>
            <a:ext cx="7939080" cy="365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Виходячи з розуміння важливості свободи вираження думки незалежно від статі, та з метою сприяння ґендерній рівності, як в корпоративному середовищі, так і в представництві жінок і чоловіків у телевізійному контенті, редакція приймає як засадничі наступні принципи ПОЛІТИКИ ҐЕНДЕРНОЇ РІВНОСТІ.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- Показ позитивних прикладів недискримінації та поваги до прав людини в приватному і державному аспектах життя.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- Зазначення усіх осіб в рівній і нестереотипній манері, при повній повазі до їх особистості  та людської гідності.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- Підвищення рівня обізнаності про рівну участь жінок і чоловіків у соціально-економічному розвитку.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- Усунення сексизму та інших стереотипів у мові засобів масової інформації</a:t>
            </a:r>
            <a:endParaRPr lang="uk-UA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304920" y="1303920"/>
            <a:ext cx="8686440" cy="531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295" name="TextShape 2"/>
          <p:cNvSpPr txBox="1"/>
          <p:nvPr/>
        </p:nvSpPr>
        <p:spPr>
          <a:xfrm>
            <a:off x="2311560" y="551520"/>
            <a:ext cx="6679800" cy="7520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2F2F2"/>
                </a:solidFill>
                <a:latin typeface="Calibri"/>
                <a:ea typeface="MS PGothic"/>
              </a:rPr>
              <a:t>Як Ви розумієте окремі пункти?</a:t>
            </a:r>
            <a:r>
              <a:t/>
            </a:r>
            <a:br/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296" name="CustomShape 3"/>
          <p:cNvSpPr/>
          <p:nvPr/>
        </p:nvSpPr>
        <p:spPr>
          <a:xfrm>
            <a:off x="1043640" y="1484640"/>
            <a:ext cx="7606440" cy="420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Використання ґендерного чутливої мови при титруванні професій, академічних посад тощо.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- Підвищення поінформованості населення про проблеми ґендерного насильства, насильство в сім'ї, торгівлю людьми і наслідки такого насильства для потерпілих і суспільства в цілому.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- Освіта журналістів з питань ґендерної рівності, участь у ґендерних семінарах, тренінгах, он-лайн курсах, самоосвіта тощо.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- Просування рівної участі та представництва жінок і чоловіків на керівних посадах.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Calibri"/>
              </a:rPr>
              <a:t>Ефективна реалізація ПОЛІТИКИ ҐЕНДЕРНОЇ РІВНОСТІ у редакції базуватиметься на прагненні вищого керівництва до ґендерної рівності поряд із сприятливим корпоративним середовищем щодо сприяння ґендерній рівності.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304920" y="1303920"/>
            <a:ext cx="8686440" cy="531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298" name="TextShape 2"/>
          <p:cNvSpPr txBox="1"/>
          <p:nvPr/>
        </p:nvSpPr>
        <p:spPr>
          <a:xfrm>
            <a:off x="1979640" y="419040"/>
            <a:ext cx="71640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Ґендерно-чутливі репортажі у контексті конфлікту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299" name="CustomShape 3"/>
          <p:cNvSpPr/>
          <p:nvPr/>
        </p:nvSpPr>
        <p:spPr>
          <a:xfrm>
            <a:off x="2555640" y="1556640"/>
            <a:ext cx="45716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uk-UA" sz="1800" b="1" strike="noStrike" spc="-1">
                <a:solidFill>
                  <a:srgbClr val="606060"/>
                </a:solidFill>
                <a:latin typeface="Calibri"/>
              </a:rPr>
              <a:t>ГРУПОВА РОБОТА З РЕКОМЕНДАЦІЯМИ</a:t>
            </a: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1" strike="noStrike" spc="-1">
                <a:solidFill>
                  <a:srgbClr val="606060"/>
                </a:solidFill>
                <a:latin typeface="Calibri"/>
              </a:rPr>
              <a:t>(15 хвилин)</a:t>
            </a: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</p:txBody>
      </p:sp>
      <p:pic>
        <p:nvPicPr>
          <p:cNvPr id="300" name="Picture 2"/>
          <p:cNvPicPr/>
          <p:nvPr/>
        </p:nvPicPr>
        <p:blipFill>
          <a:blip r:embed="rId3"/>
          <a:stretch/>
        </p:blipFill>
        <p:spPr>
          <a:xfrm>
            <a:off x="1024560" y="2420640"/>
            <a:ext cx="7656120" cy="4144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393840" y="1409760"/>
            <a:ext cx="8483400" cy="4393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2400" b="0" strike="noStrike" spc="-1">
                <a:solidFill>
                  <a:srgbClr val="6C6C6C"/>
                </a:solidFill>
                <a:latin typeface="Calibri"/>
                <a:ea typeface="MS PGothic"/>
              </a:rPr>
              <a:t>Перегляд та обговорення відео </a:t>
            </a:r>
            <a:r>
              <a:rPr lang="uk-UA" sz="2400" b="0" u="sng" strike="noStrike" spc="-1">
                <a:solidFill>
                  <a:srgbClr val="000000"/>
                </a:solidFill>
                <a:uFillTx/>
                <a:latin typeface="Calibri"/>
                <a:ea typeface="MS PGothic"/>
                <a:hlinkClick r:id="rId2"/>
              </a:rPr>
              <a:t>https://</a:t>
            </a:r>
            <a:r>
              <a:rPr lang="uk-UA" sz="2400" b="0" u="sng" strike="noStrike" spc="-1">
                <a:solidFill>
                  <a:srgbClr val="000000"/>
                </a:solidFill>
                <a:uFillTx/>
                <a:latin typeface="Calibri"/>
                <a:ea typeface="MS PGothic"/>
                <a:hlinkClick r:id="rId2"/>
              </a:rPr>
              <a:t>chai-khana.org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2400" b="0" u="sng" strike="noStrike" spc="-1">
                <a:solidFill>
                  <a:srgbClr val="000000"/>
                </a:solidFill>
                <a:uFillTx/>
                <a:latin typeface="Calibri"/>
                <a:ea typeface="MS PGothic"/>
                <a:hlinkClick r:id="rId3"/>
              </a:rPr>
              <a:t>https://www.youtube.com/watch?v=RN4lvnZmT2c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302" name="TextShape 2"/>
          <p:cNvSpPr txBox="1"/>
          <p:nvPr/>
        </p:nvSpPr>
        <p:spPr>
          <a:xfrm>
            <a:off x="2311560" y="419040"/>
            <a:ext cx="6679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4000" b="0" strike="noStrike" spc="-1">
                <a:solidFill>
                  <a:srgbClr val="FFFFFF"/>
                </a:solidFill>
                <a:latin typeface="Calibri"/>
                <a:ea typeface="MS PGothic"/>
              </a:rPr>
              <a:t>Заборонені друзі</a:t>
            </a:r>
            <a:endParaRPr lang="uk-UA" sz="40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303" name="Picture 2"/>
          <p:cNvPicPr/>
          <p:nvPr/>
        </p:nvPicPr>
        <p:blipFill>
          <a:blip r:embed="rId4"/>
          <a:srcRect l="14205" t="29744" r="15622" b="11747"/>
          <a:stretch/>
        </p:blipFill>
        <p:spPr>
          <a:xfrm>
            <a:off x="0" y="2036160"/>
            <a:ext cx="9130320" cy="4280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393840" y="1409760"/>
            <a:ext cx="8483400" cy="4393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 algn="ctr">
              <a:lnSpc>
                <a:spcPct val="100000"/>
              </a:lnSpc>
              <a:spcAft>
                <a:spcPts val="1199"/>
              </a:spcAft>
            </a:pPr>
            <a:r>
              <a:rPr lang="uk-UA" sz="2400" b="0" strike="noStrike" spc="-1">
                <a:solidFill>
                  <a:srgbClr val="6C6C6C"/>
                </a:solidFill>
                <a:latin typeface="Calibri"/>
                <a:ea typeface="MS PGothic"/>
              </a:rPr>
              <a:t>Заповнення анкет</a:t>
            </a: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305" name="TextShape 2"/>
          <p:cNvSpPr txBox="1"/>
          <p:nvPr/>
        </p:nvSpPr>
        <p:spPr>
          <a:xfrm>
            <a:off x="2311560" y="419040"/>
            <a:ext cx="6679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4000" b="0" strike="noStrike" spc="-1">
                <a:solidFill>
                  <a:srgbClr val="FFFFFF"/>
                </a:solidFill>
                <a:latin typeface="Calibri"/>
                <a:ea typeface="MS PGothic"/>
              </a:rPr>
              <a:t>Підведення підсумків</a:t>
            </a:r>
            <a:endParaRPr lang="uk-UA" sz="40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306" name="Picture 3"/>
          <p:cNvPicPr/>
          <p:nvPr/>
        </p:nvPicPr>
        <p:blipFill>
          <a:blip r:embed="rId2"/>
          <a:stretch/>
        </p:blipFill>
        <p:spPr>
          <a:xfrm>
            <a:off x="323640" y="1967760"/>
            <a:ext cx="8557200" cy="4889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213480" y="1243440"/>
            <a:ext cx="8678520" cy="2473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1800" b="0" strike="noStrike" spc="-1">
                <a:solidFill>
                  <a:srgbClr val="6C6C6C"/>
                </a:solidFill>
                <a:latin typeface="Arial"/>
                <a:ea typeface="Microsoft YaHei"/>
              </a:rPr>
              <a:t>Україна зобов’язалась до виконання ключових міжнародних зобов’язань щодо забезпечення ґендерної рівності. Гендерна Рівність закріплена у Конституції України. </a:t>
            </a:r>
            <a:endParaRPr lang="uk-UA" sz="18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r>
              <a:rPr lang="uk-UA" sz="1800" b="0" strike="noStrike" spc="-1">
                <a:solidFill>
                  <a:srgbClr val="6C6C6C"/>
                </a:solidFill>
                <a:latin typeface="Arial"/>
                <a:ea typeface="MS PGothic"/>
              </a:rPr>
              <a:t>Проте, попри існуючу нормативну базу з питань ґендерної рівності та розширення повноважень жінок, Україна досі стикається з викликами, які впливають на забезпечення рівних прав та можливостей жінок взагалі, а особливо тих, хто стикається з множинною дискримінацією.</a:t>
            </a:r>
            <a:endParaRPr lang="uk-UA" sz="18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18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2133000" y="419040"/>
            <a:ext cx="701064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Ґендерна рівність – що це і чому це важливо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  <p:pic>
        <p:nvPicPr>
          <p:cNvPr id="192" name="Рисунок 3"/>
          <p:cNvPicPr/>
          <p:nvPr/>
        </p:nvPicPr>
        <p:blipFill>
          <a:blip r:embed="rId2"/>
          <a:stretch/>
        </p:blipFill>
        <p:spPr>
          <a:xfrm>
            <a:off x="971640" y="3717000"/>
            <a:ext cx="2322360" cy="2745000"/>
          </a:xfrm>
          <a:prstGeom prst="rect">
            <a:avLst/>
          </a:prstGeom>
          <a:ln>
            <a:noFill/>
          </a:ln>
        </p:spPr>
      </p:pic>
      <p:sp>
        <p:nvSpPr>
          <p:cNvPr id="193" name="CustomShape 3"/>
          <p:cNvSpPr/>
          <p:nvPr/>
        </p:nvSpPr>
        <p:spPr>
          <a:xfrm>
            <a:off x="4212000" y="3933720"/>
            <a:ext cx="4571640" cy="255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Arial"/>
              </a:rPr>
              <a:t>Серед причин: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Arial"/>
              </a:rPr>
              <a:t>-	патріархальні стереотипи та уявлення;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Arial"/>
              </a:rPr>
              <a:t>-	слабке верховенство права;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Arial"/>
              </a:rPr>
              <a:t>-	низька спроможність до впровадження інституційних механізмів забезпечення ґендерної рівності;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Arial"/>
              </a:rPr>
              <a:t>-	брак політичної волі.</a:t>
            </a:r>
            <a:endParaRPr lang="uk-UA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8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14" dur="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213480" y="1243440"/>
            <a:ext cx="8678520" cy="2473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95" name="TextShape 2"/>
          <p:cNvSpPr txBox="1"/>
          <p:nvPr/>
        </p:nvSpPr>
        <p:spPr>
          <a:xfrm>
            <a:off x="1835640" y="419040"/>
            <a:ext cx="73080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Ґендерна рівність – що це і чому це важливо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900360" y="4725000"/>
            <a:ext cx="788400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Arial"/>
                <a:ea typeface="Microsoft YaHei"/>
              </a:rPr>
              <a:t>Ґендерні окуляри (лінзи) –  здатність помічати факти та прояви ґендерної нерівності, сексизму, бачити наявність та дію ґендерних стереотипів; складова ґендерної чутливості.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</p:txBody>
      </p:sp>
      <p:pic>
        <p:nvPicPr>
          <p:cNvPr id="197" name="Picture 2"/>
          <p:cNvPicPr/>
          <p:nvPr/>
        </p:nvPicPr>
        <p:blipFill>
          <a:blip r:embed="rId2"/>
          <a:stretch/>
        </p:blipFill>
        <p:spPr>
          <a:xfrm>
            <a:off x="1484280" y="1340640"/>
            <a:ext cx="6175080" cy="296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213480" y="1243440"/>
            <a:ext cx="8625240" cy="5378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1907640" y="404640"/>
            <a:ext cx="7039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Ґендерна рівність – що це і чому це важливо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200" name="CustomShape 3"/>
          <p:cNvSpPr/>
          <p:nvPr/>
        </p:nvSpPr>
        <p:spPr>
          <a:xfrm>
            <a:off x="4702680" y="1628640"/>
            <a:ext cx="4138920" cy="393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51000"/>
          </a:bodyPr>
          <a:lstStyle/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Arial"/>
              </a:rPr>
              <a:t>Приклади системної ґендерної нерівності в Україні: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Arial"/>
              </a:rPr>
              <a:t>- низький рівень участі жінок у політичних та суспільних процесах, 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Arial"/>
              </a:rPr>
              <a:t>- низька представленість на високих позиціях, 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Arial"/>
              </a:rPr>
              <a:t>- патріархальна культура, 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Arial"/>
              </a:rPr>
              <a:t>- глибоко вкоріненні ґендерні стереотипи,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Arial"/>
              </a:rPr>
              <a:t> 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Arial"/>
              </a:rPr>
              <a:t>- поширеність ґендерно-обумовленого насильства.</a:t>
            </a:r>
            <a:endParaRPr lang="uk-UA" sz="2400" b="0" strike="noStrike" spc="-1">
              <a:latin typeface="Arial"/>
            </a:endParaRPr>
          </a:p>
        </p:txBody>
      </p:sp>
      <p:pic>
        <p:nvPicPr>
          <p:cNvPr id="201" name="Объект 4"/>
          <p:cNvPicPr/>
          <p:nvPr/>
        </p:nvPicPr>
        <p:blipFill>
          <a:blip r:embed="rId2"/>
          <a:stretch/>
        </p:blipFill>
        <p:spPr>
          <a:xfrm>
            <a:off x="395640" y="1185120"/>
            <a:ext cx="3755520" cy="531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4" dur="500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7" dur="500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0" dur="500"/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00"/>
                                        <p:tgtEl>
                                          <p:spTgt spid="2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6" dur="500"/>
                                        <p:tgtEl>
                                          <p:spTgt spid="2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213480" y="1243440"/>
            <a:ext cx="8625240" cy="5378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03" name="TextShape 2"/>
          <p:cNvSpPr txBox="1"/>
          <p:nvPr/>
        </p:nvSpPr>
        <p:spPr>
          <a:xfrm>
            <a:off x="1979640" y="476640"/>
            <a:ext cx="6967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Ґендерна рівність – що це і чому це важливо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251640" y="1628640"/>
            <a:ext cx="4930920" cy="482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42000"/>
          </a:bodyPr>
          <a:lstStyle/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Arial"/>
              </a:rPr>
              <a:t>Частка жінок у Парламенті складає 12 %;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Arial"/>
              </a:rPr>
              <a:t>Частка жінок серед військовослужбовців складає 8,5%;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Arial"/>
              </a:rPr>
              <a:t>Ґендерний розрив в оплаті праці складав до 25%;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Arial"/>
                <a:ea typeface="Microsoft YaHei"/>
              </a:rPr>
              <a:t>90,6% тих, хто пережили зґвалтування </a:t>
            </a:r>
            <a:r>
              <a:rPr lang="uk-UA" sz="2400" b="0" strike="noStrike" spc="-1">
                <a:solidFill>
                  <a:srgbClr val="009DDC"/>
                </a:solidFill>
                <a:latin typeface="Arial"/>
              </a:rPr>
              <a:t> – жінки;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Arial"/>
              </a:rPr>
              <a:t>73,5%, тих, хто пережили домашнє насилля – жінки;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Arial"/>
              </a:rPr>
              <a:t>Жінки складають 58% внутрішньо переміщених осіб;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Arial"/>
              </a:rPr>
              <a:t>22% жінок віком 15-49 пережили психологічне чи сексуальне насильство;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9DDC"/>
                </a:solidFill>
                <a:latin typeface="Arial"/>
              </a:rPr>
              <a:t>Жінки складають 76,5% серед потерпілих від торгівлі людьми.</a:t>
            </a:r>
            <a:endParaRPr lang="uk-UA" sz="2400" b="0" strike="noStrike" spc="-1">
              <a:latin typeface="Arial"/>
            </a:endParaRPr>
          </a:p>
        </p:txBody>
      </p:sp>
      <p:pic>
        <p:nvPicPr>
          <p:cNvPr id="205" name="Объект 2"/>
          <p:cNvPicPr/>
          <p:nvPr/>
        </p:nvPicPr>
        <p:blipFill>
          <a:blip r:embed="rId2"/>
          <a:stretch/>
        </p:blipFill>
        <p:spPr>
          <a:xfrm>
            <a:off x="5182920" y="1196640"/>
            <a:ext cx="3519000" cy="497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213480" y="1243440"/>
            <a:ext cx="8625240" cy="5378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07" name="TextShape 2"/>
          <p:cNvSpPr txBox="1"/>
          <p:nvPr/>
        </p:nvSpPr>
        <p:spPr>
          <a:xfrm>
            <a:off x="1875960" y="419760"/>
            <a:ext cx="7183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Ґендерна рівність – що це і чому це важливо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251640" y="1628640"/>
            <a:ext cx="4930920" cy="482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9" name="Объект 2"/>
          <p:cNvPicPr/>
          <p:nvPr/>
        </p:nvPicPr>
        <p:blipFill>
          <a:blip r:embed="rId2"/>
          <a:srcRect l="8949" t="3032" r="8500"/>
          <a:stretch/>
        </p:blipFill>
        <p:spPr>
          <a:xfrm>
            <a:off x="3858480" y="1656000"/>
            <a:ext cx="5206320" cy="4319280"/>
          </a:xfrm>
          <a:prstGeom prst="rect">
            <a:avLst/>
          </a:prstGeom>
          <a:ln>
            <a:noFill/>
          </a:ln>
        </p:spPr>
      </p:pic>
      <p:sp>
        <p:nvSpPr>
          <p:cNvPr id="210" name="CustomShape 4"/>
          <p:cNvSpPr/>
          <p:nvPr/>
        </p:nvSpPr>
        <p:spPr>
          <a:xfrm>
            <a:off x="431280" y="999720"/>
            <a:ext cx="3426840" cy="557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Arial"/>
              </a:rPr>
              <a:t>Звіт з людського розвитку Організації Об'єднаних Націй включає Індекс ґендерної нерівності (GII).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Arial"/>
                <a:ea typeface="Microsoft YaHei"/>
              </a:rPr>
              <a:t>Індекс відображає ґендерну нерівність у трьох вимірах - репродуктивне здоров'я, розширення прав і можливостей та економічну діяльність.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Arial"/>
                <a:ea typeface="Microsoft YaHei"/>
              </a:rPr>
              <a:t>У 2017 році Індекс для України становив 0,285: 61 місце серед 160 країн.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9DDC"/>
                </a:solidFill>
                <a:latin typeface="Arial"/>
                <a:ea typeface="Microsoft YaHei"/>
              </a:rPr>
              <a:t>Це означає, що близько 28% людського потенціалу не використовується через ґендерну нерівність в Україні</a:t>
            </a:r>
            <a:endParaRPr lang="uk-UA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213480" y="1243440"/>
            <a:ext cx="8625240" cy="5378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</a:pPr>
            <a:endParaRPr lang="uk-UA" sz="2400" b="0" strike="noStrike" spc="-1">
              <a:solidFill>
                <a:srgbClr val="6C6C6C"/>
              </a:solidFill>
              <a:latin typeface="Calibri"/>
            </a:endParaRPr>
          </a:p>
        </p:txBody>
      </p:sp>
      <p:sp>
        <p:nvSpPr>
          <p:cNvPr id="212" name="TextShape 2"/>
          <p:cNvSpPr txBox="1"/>
          <p:nvPr/>
        </p:nvSpPr>
        <p:spPr>
          <a:xfrm>
            <a:off x="2627640" y="402840"/>
            <a:ext cx="6679800" cy="596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FFFFFF"/>
                </a:solidFill>
                <a:latin typeface="Calibri"/>
                <a:ea typeface="MS PGothic"/>
              </a:rPr>
              <a:t>Стать та ґендер </a:t>
            </a:r>
            <a:endParaRPr lang="uk-UA" sz="2800" b="0" strike="noStrike" spc="-1">
              <a:solidFill>
                <a:srgbClr val="009DDC"/>
              </a:solidFill>
              <a:latin typeface="Calibri"/>
            </a:endParaRPr>
          </a:p>
        </p:txBody>
      </p:sp>
      <p:sp>
        <p:nvSpPr>
          <p:cNvPr id="213" name="CustomShape 3"/>
          <p:cNvSpPr/>
          <p:nvPr/>
        </p:nvSpPr>
        <p:spPr>
          <a:xfrm>
            <a:off x="251640" y="1628640"/>
            <a:ext cx="4930920" cy="482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4" name="Picture 2"/>
          <p:cNvPicPr/>
          <p:nvPr/>
        </p:nvPicPr>
        <p:blipFill>
          <a:blip r:embed="rId2"/>
          <a:stretch/>
        </p:blipFill>
        <p:spPr>
          <a:xfrm>
            <a:off x="6840" y="1340640"/>
            <a:ext cx="9059400" cy="1212480"/>
          </a:xfrm>
          <a:prstGeom prst="rect">
            <a:avLst/>
          </a:prstGeom>
          <a:ln>
            <a:noFill/>
          </a:ln>
        </p:spPr>
      </p:pic>
      <p:pic>
        <p:nvPicPr>
          <p:cNvPr id="215" name="Picture 3"/>
          <p:cNvPicPr/>
          <p:nvPr/>
        </p:nvPicPr>
        <p:blipFill>
          <a:blip r:embed="rId3"/>
          <a:stretch/>
        </p:blipFill>
        <p:spPr>
          <a:xfrm>
            <a:off x="683640" y="2502000"/>
            <a:ext cx="8064360" cy="429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9DDC"/>
      </a:dk2>
      <a:lt2>
        <a:srgbClr val="67B7E6"/>
      </a:lt2>
      <a:accent1>
        <a:srgbClr val="009DDC"/>
      </a:accent1>
      <a:accent2>
        <a:srgbClr val="67B7E6"/>
      </a:accent2>
      <a:accent3>
        <a:srgbClr val="009DDC"/>
      </a:accent3>
      <a:accent4>
        <a:srgbClr val="67B7E6"/>
      </a:accent4>
      <a:accent5>
        <a:srgbClr val="D8D8D8"/>
      </a:accent5>
      <a:accent6>
        <a:srgbClr val="BFBFBF"/>
      </a:accent6>
      <a:hlink>
        <a:srgbClr val="000000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1332</Words>
  <Application>Microsoft Office PowerPoint</Application>
  <PresentationFormat>Экран (4:3)</PresentationFormat>
  <Paragraphs>189</Paragraphs>
  <Slides>36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36</vt:i4>
      </vt:variant>
    </vt:vector>
  </HeadingPairs>
  <TitlesOfParts>
    <vt:vector size="49" baseType="lpstr">
      <vt:lpstr>Microsoft YaHei</vt:lpstr>
      <vt:lpstr>MS PGothic</vt:lpstr>
      <vt:lpstr>Arial</vt:lpstr>
      <vt:lpstr>Calibri</vt:lpstr>
      <vt:lpstr>DejaVu Sans</vt:lpstr>
      <vt:lpstr>Geneva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with UN Women branding</dc:title>
  <dc:subject/>
  <dc:creator>Beatrice Frey</dc:creator>
  <dc:description/>
  <cp:lastModifiedBy>Пользователь</cp:lastModifiedBy>
  <cp:revision>47</cp:revision>
  <dcterms:created xsi:type="dcterms:W3CDTF">2013-08-29T17:18:42Z</dcterms:created>
  <dcterms:modified xsi:type="dcterms:W3CDTF">2019-04-15T05:37:44Z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ntentTypeId">
    <vt:lpwstr>0x010100BC3009D6354044EF864EC9E8008D223000F67AB73DD8CB6F42AD92C7C80310D69C</vt:lpwstr>
  </property>
  <property fmtid="{D5CDD505-2E9C-101B-9397-08002B2CF9AE}" pid="4" name="Functional">
    <vt:lpwstr>377;#Corporate Guidance|64e57d2e-a617-4c09-aaa4-90223d4061bb</vt:lpwstr>
  </property>
  <property fmtid="{D5CDD505-2E9C-101B-9397-08002B2CF9AE}" pid="5" name="Geo Coverage">
    <vt:lpwstr>15;#Global|cba6f8e6-e37d-47b4-8d89-0137b471d7e7</vt:lpwstr>
  </property>
  <property fmtid="{D5CDD505-2E9C-101B-9397-08002B2CF9AE}" pid="6" name="HiddenSlides">
    <vt:i4>0</vt:i4>
  </property>
  <property fmtid="{D5CDD505-2E9C-101B-9397-08002B2CF9AE}" pid="7" name="HyperlinksChanged">
    <vt:bool>false</vt:bool>
  </property>
  <property fmtid="{D5CDD505-2E9C-101B-9397-08002B2CF9AE}" pid="8" name="LinksUpToDate">
    <vt:bool>false</vt:bool>
  </property>
  <property fmtid="{D5CDD505-2E9C-101B-9397-08002B2CF9AE}" pid="9" name="MMClips">
    <vt:i4>0</vt:i4>
  </property>
  <property fmtid="{D5CDD505-2E9C-101B-9397-08002B2CF9AE}" pid="10" name="Notes">
    <vt:i4>14</vt:i4>
  </property>
  <property fmtid="{D5CDD505-2E9C-101B-9397-08002B2CF9AE}" pid="11" name="PresentationFormat">
    <vt:lpwstr>Экран (4:3)</vt:lpwstr>
  </property>
  <property fmtid="{D5CDD505-2E9C-101B-9397-08002B2CF9AE}" pid="12" name="Resource Types">
    <vt:lpwstr>65;#Guidelines|7903eb50-b574-46b2-a366-4a47b2edb471</vt:lpwstr>
  </property>
  <property fmtid="{D5CDD505-2E9C-101B-9397-08002B2CF9AE}" pid="13" name="ScaleCrop">
    <vt:bool>false</vt:bool>
  </property>
  <property fmtid="{D5CDD505-2E9C-101B-9397-08002B2CF9AE}" pid="14" name="ShareDoc">
    <vt:bool>false</vt:bool>
  </property>
  <property fmtid="{D5CDD505-2E9C-101B-9397-08002B2CF9AE}" pid="15" name="Slides">
    <vt:i4>36</vt:i4>
  </property>
  <property fmtid="{D5CDD505-2E9C-101B-9397-08002B2CF9AE}" pid="16" name="Thematic">
    <vt:lpwstr>1;#Communications and Media|8a516359-ea9c-470f-91b2-bff2ca744fe2</vt:lpwstr>
  </property>
  <property fmtid="{D5CDD505-2E9C-101B-9397-08002B2CF9AE}" pid="17" name="_dlc_DocIdItemGuid">
    <vt:lpwstr>0a3a3294-95d7-4cd6-b94e-e8a336a45bcf</vt:lpwstr>
  </property>
  <property fmtid="{D5CDD505-2E9C-101B-9397-08002B2CF9AE}" pid="18" name="contentType">
    <vt:lpwstr>UN Women Resource Document Library Content Type</vt:lpwstr>
  </property>
</Properties>
</file>